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7" r:id="rId4"/>
    <p:sldId id="268" r:id="rId5"/>
    <p:sldId id="258" r:id="rId6"/>
    <p:sldId id="259" r:id="rId7"/>
    <p:sldId id="260" r:id="rId8"/>
    <p:sldId id="261" r:id="rId9"/>
    <p:sldId id="269" r:id="rId10"/>
    <p:sldId id="263" r:id="rId11"/>
    <p:sldId id="270" r:id="rId12"/>
    <p:sldId id="262" r:id="rId13"/>
    <p:sldId id="271" r:id="rId14"/>
    <p:sldId id="275" r:id="rId15"/>
    <p:sldId id="264" r:id="rId16"/>
    <p:sldId id="265" r:id="rId17"/>
    <p:sldId id="272" r:id="rId18"/>
    <p:sldId id="266" r:id="rId19"/>
    <p:sldId id="273" r:id="rId20"/>
    <p:sldId id="274"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5" d="100"/>
          <a:sy n="115" d="100"/>
        </p:scale>
        <p:origin x="432"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9/13/2017</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9/13/2017</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9/13/2017</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9/13/2017</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9/13/2017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9/13/2017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9/13/2017</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46176" y="764373"/>
            <a:ext cx="10860024" cy="1293028"/>
          </a:xfrm>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2800"/>
            </a:lvl1pPr>
            <a:lvl2pPr>
              <a:defRPr sz="2800"/>
            </a:lvl2pPr>
            <a:lvl3pPr>
              <a:defRPr sz="2800"/>
            </a:lvl3pPr>
            <a:lvl4pPr>
              <a:defRPr sz="2800"/>
            </a:lvl4pPr>
            <a:lvl5pPr>
              <a:defRPr sz="2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9/13/2017</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9/13/2017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9/13/2017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9/13/2017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9/13/2017</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2276" y="283335"/>
            <a:ext cx="11294772" cy="2073499"/>
          </a:xfrm>
        </p:spPr>
        <p:txBody>
          <a:bodyPr>
            <a:normAutofit/>
          </a:bodyPr>
          <a:lstStyle/>
          <a:p>
            <a:r>
              <a:rPr lang="en-GB" sz="3600" b="1" dirty="0"/>
              <a:t>WITCHCRAFT AND CURSE IN PADHOLA LAND </a:t>
            </a:r>
            <a:r>
              <a:rPr lang="en-GB" sz="3600" b="1" dirty="0" smtClean="0"/>
              <a:t>		</a:t>
            </a:r>
            <a:r>
              <a:rPr lang="en-GB" sz="3600" b="1" dirty="0"/>
              <a:t>	</a:t>
            </a:r>
            <a:r>
              <a:rPr lang="en-GB" sz="3600" b="1" dirty="0" smtClean="0"/>
              <a:t>		(</a:t>
            </a:r>
            <a:r>
              <a:rPr lang="en-GB" sz="3600" b="1" dirty="0"/>
              <a:t>TORORO DISTRICT)</a:t>
            </a:r>
            <a:r>
              <a:rPr lang="en-GB" dirty="0"/>
              <a:t/>
            </a:r>
            <a:br>
              <a:rPr lang="en-GB" dirty="0"/>
            </a:br>
            <a:endParaRPr lang="en-GB" dirty="0"/>
          </a:p>
        </p:txBody>
      </p:sp>
      <p:sp>
        <p:nvSpPr>
          <p:cNvPr id="3" name="Subtitle 2"/>
          <p:cNvSpPr>
            <a:spLocks noGrp="1"/>
          </p:cNvSpPr>
          <p:nvPr>
            <p:ph type="subTitle" idx="1"/>
          </p:nvPr>
        </p:nvSpPr>
        <p:spPr>
          <a:xfrm>
            <a:off x="1371600" y="2099256"/>
            <a:ext cx="9448800" cy="4121240"/>
          </a:xfrm>
        </p:spPr>
        <p:txBody>
          <a:bodyPr>
            <a:normAutofit lnSpcReduction="10000"/>
          </a:bodyPr>
          <a:lstStyle/>
          <a:p>
            <a:pPr algn="ctr"/>
            <a:r>
              <a:rPr lang="en-GB" sz="2800" dirty="0" smtClean="0"/>
              <a:t>Presented </a:t>
            </a:r>
          </a:p>
          <a:p>
            <a:pPr algn="ctr"/>
            <a:r>
              <a:rPr lang="en-GB" sz="2800" dirty="0" smtClean="0"/>
              <a:t>By</a:t>
            </a:r>
          </a:p>
          <a:p>
            <a:pPr algn="ctr"/>
            <a:r>
              <a:rPr lang="en-GB" sz="2800" dirty="0" smtClean="0"/>
              <a:t>Oloka Michael </a:t>
            </a:r>
            <a:r>
              <a:rPr lang="en-GB" sz="2800" dirty="0" err="1" smtClean="0"/>
              <a:t>Obbo</a:t>
            </a:r>
            <a:endParaRPr lang="en-GB" sz="2800" dirty="0" smtClean="0"/>
          </a:p>
          <a:p>
            <a:pPr algn="ctr"/>
            <a:r>
              <a:rPr lang="en-GB" sz="2800" dirty="0"/>
              <a:t>Post graduate Dip (PPM) – UMI, </a:t>
            </a:r>
            <a:r>
              <a:rPr lang="en-GB" sz="2800" dirty="0" err="1" smtClean="0"/>
              <a:t>B.social</a:t>
            </a:r>
            <a:r>
              <a:rPr lang="en-GB" sz="2800" dirty="0" smtClean="0"/>
              <a:t> Sciences </a:t>
            </a:r>
            <a:r>
              <a:rPr lang="en-GB" sz="2800" dirty="0"/>
              <a:t>(sociology and political science) – MUK,BHRM – IUIU, Dip. </a:t>
            </a:r>
            <a:r>
              <a:rPr lang="en-GB" sz="2800" dirty="0" err="1"/>
              <a:t>Educ</a:t>
            </a:r>
            <a:r>
              <a:rPr lang="en-GB" sz="2800" dirty="0"/>
              <a:t> (Geography/Religious Education) – </a:t>
            </a:r>
            <a:r>
              <a:rPr lang="en-GB" sz="2800" dirty="0" err="1"/>
              <a:t>Kyambogo</a:t>
            </a:r>
            <a:r>
              <a:rPr lang="en-GB" sz="2800" dirty="0"/>
              <a:t> university </a:t>
            </a:r>
            <a:endParaRPr lang="en-GB" sz="2800" dirty="0" smtClean="0"/>
          </a:p>
          <a:p>
            <a:pPr algn="ctr"/>
            <a:r>
              <a:rPr lang="en-GB" sz="2800" dirty="0" smtClean="0"/>
              <a:t>Tel: +256-782 393 410 /</a:t>
            </a:r>
            <a:r>
              <a:rPr lang="en-GB" sz="2800" dirty="0"/>
              <a:t> +</a:t>
            </a:r>
            <a:r>
              <a:rPr lang="en-GB" sz="2800" dirty="0" smtClean="0"/>
              <a:t>256-703 602643</a:t>
            </a:r>
            <a:endParaRPr lang="en-GB" sz="2800" dirty="0"/>
          </a:p>
          <a:p>
            <a:pPr algn="ctr"/>
            <a:r>
              <a:rPr lang="en-GB" sz="2800" dirty="0" smtClean="0"/>
              <a:t>Email: mike_oloka@yahoo.co.uk</a:t>
            </a:r>
          </a:p>
          <a:p>
            <a:endParaRPr lang="en-GB" dirty="0"/>
          </a:p>
        </p:txBody>
      </p:sp>
    </p:spTree>
    <p:extLst>
      <p:ext uri="{BB962C8B-B14F-4D97-AF65-F5344CB8AC3E}">
        <p14:creationId xmlns:p14="http://schemas.microsoft.com/office/powerpoint/2010/main" val="8701165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6068" y="0"/>
            <a:ext cx="8152326" cy="965915"/>
          </a:xfrm>
        </p:spPr>
        <p:txBody>
          <a:bodyPr/>
          <a:lstStyle/>
          <a:p>
            <a:r>
              <a:rPr lang="en-GB" b="1" dirty="0" smtClean="0"/>
              <a:t>WITCHCRAFT in the church</a:t>
            </a:r>
            <a:endParaRPr lang="en-GB" b="1" dirty="0"/>
          </a:p>
        </p:txBody>
      </p:sp>
      <p:sp>
        <p:nvSpPr>
          <p:cNvPr id="3" name="Content Placeholder 2"/>
          <p:cNvSpPr>
            <a:spLocks noGrp="1"/>
          </p:cNvSpPr>
          <p:nvPr>
            <p:ph idx="1"/>
          </p:nvPr>
        </p:nvSpPr>
        <p:spPr>
          <a:xfrm>
            <a:off x="685800" y="837126"/>
            <a:ext cx="10820400" cy="5674885"/>
          </a:xfrm>
        </p:spPr>
        <p:txBody>
          <a:bodyPr>
            <a:normAutofit fontScale="92500"/>
          </a:bodyPr>
          <a:lstStyle/>
          <a:p>
            <a:r>
              <a:rPr lang="en-GB" sz="2800" dirty="0" smtClean="0"/>
              <a:t>In the beginning the church was used to fight witch craft in the community but today witchcraft is being used in the church to seek;</a:t>
            </a:r>
          </a:p>
          <a:p>
            <a:pPr lvl="2">
              <a:buFont typeface="Wingdings" panose="05000000000000000000" pitchFamily="2" charset="2"/>
              <a:buChar char="ü"/>
            </a:pPr>
            <a:r>
              <a:rPr lang="en-GB" sz="2800" dirty="0"/>
              <a:t>P</a:t>
            </a:r>
            <a:r>
              <a:rPr lang="en-GB" sz="2800" dirty="0" smtClean="0"/>
              <a:t>romotion by the clergy in the church leadership </a:t>
            </a:r>
          </a:p>
          <a:p>
            <a:pPr lvl="2">
              <a:buFont typeface="Wingdings" panose="05000000000000000000" pitchFamily="2" charset="2"/>
              <a:buChar char="ü"/>
            </a:pPr>
            <a:r>
              <a:rPr lang="en-GB" sz="2800" dirty="0" smtClean="0"/>
              <a:t>Perform miracles (Healing the sick)</a:t>
            </a:r>
          </a:p>
          <a:p>
            <a:pPr lvl="2">
              <a:buFont typeface="Wingdings" panose="05000000000000000000" pitchFamily="2" charset="2"/>
              <a:buChar char="ü"/>
            </a:pPr>
            <a:r>
              <a:rPr lang="en-GB" sz="2800" dirty="0" smtClean="0"/>
              <a:t>Attracting members in the churches and retention of Christians</a:t>
            </a:r>
          </a:p>
          <a:p>
            <a:pPr lvl="2">
              <a:buFont typeface="Wingdings" panose="05000000000000000000" pitchFamily="2" charset="2"/>
              <a:buChar char="ü"/>
            </a:pPr>
            <a:r>
              <a:rPr lang="en-GB" sz="2800" dirty="0" smtClean="0"/>
              <a:t>Influence payments of church dues such as tithe, </a:t>
            </a:r>
          </a:p>
          <a:p>
            <a:pPr lvl="2">
              <a:buFont typeface="Wingdings" panose="05000000000000000000" pitchFamily="2" charset="2"/>
              <a:buChar char="ü"/>
            </a:pPr>
            <a:r>
              <a:rPr lang="en-GB" sz="2800" dirty="0" smtClean="0"/>
              <a:t>Christians use witch craft to get rich and influence in politics and business world.</a:t>
            </a:r>
          </a:p>
          <a:p>
            <a:pPr lvl="2">
              <a:buFont typeface="Wingdings" panose="05000000000000000000" pitchFamily="2" charset="2"/>
              <a:buChar char="ü"/>
            </a:pPr>
            <a:r>
              <a:rPr lang="en-GB" sz="2800" dirty="0" smtClean="0"/>
              <a:t>Marriage especially love potion (Sustaining  of marriage)</a:t>
            </a:r>
          </a:p>
          <a:p>
            <a:pPr lvl="2">
              <a:buFont typeface="Wingdings" panose="05000000000000000000" pitchFamily="2" charset="2"/>
              <a:buChar char="ü"/>
            </a:pPr>
            <a:r>
              <a:rPr lang="en-GB" sz="2800" dirty="0" smtClean="0"/>
              <a:t>Resolving conflicts in families, clan, Tribe and courts of laws</a:t>
            </a:r>
          </a:p>
          <a:p>
            <a:pPr lvl="2">
              <a:buFont typeface="Wingdings" panose="05000000000000000000" pitchFamily="2" charset="2"/>
              <a:buChar char="ü"/>
            </a:pPr>
            <a:r>
              <a:rPr lang="en-GB" sz="2800" dirty="0" smtClean="0"/>
              <a:t>Wisdom in Education (Students and Lecturers)</a:t>
            </a:r>
            <a:endParaRPr lang="en-GB" dirty="0" smtClean="0"/>
          </a:p>
        </p:txBody>
      </p:sp>
    </p:spTree>
    <p:extLst>
      <p:ext uri="{BB962C8B-B14F-4D97-AF65-F5344CB8AC3E}">
        <p14:creationId xmlns:p14="http://schemas.microsoft.com/office/powerpoint/2010/main" val="16422002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03870" y="591378"/>
            <a:ext cx="8610600" cy="1293028"/>
          </a:xfrm>
        </p:spPr>
        <p:txBody>
          <a:bodyPr/>
          <a:lstStyle/>
          <a:p>
            <a:pPr algn="l"/>
            <a:r>
              <a:rPr lang="en-GB" altLang="ja-JP" b="1" dirty="0"/>
              <a:t>WITCHCRAFT in the church</a:t>
            </a:r>
            <a:endParaRPr kumimoji="1" lang="ja-JP" altLang="en-US" b="1" dirty="0"/>
          </a:p>
        </p:txBody>
      </p:sp>
      <p:sp>
        <p:nvSpPr>
          <p:cNvPr id="3" name="コンテンツ プレースホルダー 2"/>
          <p:cNvSpPr>
            <a:spLocks noGrp="1"/>
          </p:cNvSpPr>
          <p:nvPr>
            <p:ph idx="1"/>
          </p:nvPr>
        </p:nvSpPr>
        <p:spPr/>
        <p:txBody>
          <a:bodyPr/>
          <a:lstStyle/>
          <a:p>
            <a:pPr marL="914400" lvl="2" indent="0">
              <a:buNone/>
            </a:pPr>
            <a:r>
              <a:rPr lang="en-GB" altLang="ja-JP" sz="2800" dirty="0" smtClean="0"/>
              <a:t>Reparations </a:t>
            </a:r>
            <a:r>
              <a:rPr lang="en-GB" altLang="ja-JP" sz="2800" dirty="0"/>
              <a:t>(Damages) of witch crafts;</a:t>
            </a:r>
          </a:p>
          <a:p>
            <a:pPr lvl="2">
              <a:buFont typeface="Wingdings" panose="05000000000000000000" pitchFamily="2" charset="2"/>
              <a:buChar char="ü"/>
            </a:pPr>
            <a:r>
              <a:rPr lang="en-GB" altLang="ja-JP" sz="2800" dirty="0"/>
              <a:t>Death</a:t>
            </a:r>
          </a:p>
          <a:p>
            <a:pPr lvl="2">
              <a:buFont typeface="Wingdings" panose="05000000000000000000" pitchFamily="2" charset="2"/>
              <a:buChar char="ü"/>
            </a:pPr>
            <a:r>
              <a:rPr lang="en-GB" altLang="ja-JP" sz="2800" dirty="0"/>
              <a:t>Madness </a:t>
            </a:r>
          </a:p>
          <a:p>
            <a:pPr lvl="2">
              <a:buFont typeface="Wingdings" panose="05000000000000000000" pitchFamily="2" charset="2"/>
              <a:buChar char="ü"/>
            </a:pPr>
            <a:r>
              <a:rPr lang="en-GB" altLang="ja-JP" sz="2800" dirty="0"/>
              <a:t>Conflicts</a:t>
            </a:r>
          </a:p>
          <a:p>
            <a:pPr lvl="2">
              <a:buFont typeface="Wingdings" panose="05000000000000000000" pitchFamily="2" charset="2"/>
              <a:buChar char="ü"/>
            </a:pPr>
            <a:r>
              <a:rPr lang="en-GB" altLang="ja-JP" sz="2800" dirty="0"/>
              <a:t>Divorce</a:t>
            </a:r>
          </a:p>
          <a:p>
            <a:pPr lvl="2">
              <a:buFont typeface="Wingdings" panose="05000000000000000000" pitchFamily="2" charset="2"/>
              <a:buChar char="ü"/>
            </a:pPr>
            <a:r>
              <a:rPr lang="en-GB" altLang="ja-JP" sz="2800" dirty="0"/>
              <a:t>Addictive </a:t>
            </a:r>
          </a:p>
          <a:p>
            <a:endParaRPr kumimoji="1" lang="ja-JP" altLang="en-US" sz="2800" dirty="0"/>
          </a:p>
        </p:txBody>
      </p:sp>
    </p:spTree>
    <p:extLst>
      <p:ext uri="{BB962C8B-B14F-4D97-AF65-F5344CB8AC3E}">
        <p14:creationId xmlns:p14="http://schemas.microsoft.com/office/powerpoint/2010/main" val="33914355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2615" y="432487"/>
            <a:ext cx="8813676" cy="1068946"/>
          </a:xfrm>
        </p:spPr>
        <p:txBody>
          <a:bodyPr>
            <a:normAutofit/>
          </a:bodyPr>
          <a:lstStyle/>
          <a:p>
            <a:r>
              <a:rPr lang="en-GB" b="1" dirty="0" smtClean="0"/>
              <a:t>CURSE (</a:t>
            </a:r>
            <a:r>
              <a:rPr lang="en-GB" b="1" dirty="0" err="1" smtClean="0"/>
              <a:t>Lami</a:t>
            </a:r>
            <a:r>
              <a:rPr lang="en-GB" b="1" dirty="0" smtClean="0"/>
              <a:t>) IN PADHOLA</a:t>
            </a:r>
            <a:endParaRPr lang="en-GB" b="1" dirty="0"/>
          </a:p>
        </p:txBody>
      </p:sp>
      <p:sp>
        <p:nvSpPr>
          <p:cNvPr id="3" name="Content Placeholder 2"/>
          <p:cNvSpPr>
            <a:spLocks noGrp="1"/>
          </p:cNvSpPr>
          <p:nvPr>
            <p:ph idx="1"/>
          </p:nvPr>
        </p:nvSpPr>
        <p:spPr>
          <a:xfrm>
            <a:off x="685800" y="1692876"/>
            <a:ext cx="10820400" cy="4525809"/>
          </a:xfrm>
        </p:spPr>
        <p:txBody>
          <a:bodyPr>
            <a:normAutofit/>
          </a:bodyPr>
          <a:lstStyle/>
          <a:p>
            <a:r>
              <a:rPr lang="en-GB" dirty="0"/>
              <a:t>Curse in </a:t>
            </a:r>
            <a:r>
              <a:rPr lang="en-GB" dirty="0" err="1"/>
              <a:t>Padhola</a:t>
            </a:r>
            <a:r>
              <a:rPr lang="en-GB" dirty="0"/>
              <a:t> is used interchangeably to mean blessings, worshiping the spirits, and to cause misfortune and occurrence of bad omen. It’s mostly known to be used on the bad </a:t>
            </a:r>
            <a:r>
              <a:rPr lang="en-GB" dirty="0" smtClean="0"/>
              <a:t>side.</a:t>
            </a:r>
            <a:endParaRPr lang="en-GB" dirty="0"/>
          </a:p>
          <a:p>
            <a:pPr marL="0" indent="0">
              <a:buNone/>
            </a:pPr>
            <a:r>
              <a:rPr lang="en-GB" b="1" dirty="0" smtClean="0"/>
              <a:t>	Curse </a:t>
            </a:r>
            <a:r>
              <a:rPr lang="en-GB" b="1" dirty="0"/>
              <a:t>(</a:t>
            </a:r>
            <a:r>
              <a:rPr lang="en-GB" b="1" dirty="0" err="1"/>
              <a:t>Lami</a:t>
            </a:r>
            <a:r>
              <a:rPr lang="en-GB" b="1" dirty="0"/>
              <a:t>) used as a disciplinary method in </a:t>
            </a:r>
            <a:r>
              <a:rPr lang="en-GB" b="1" dirty="0" err="1"/>
              <a:t>Padhola</a:t>
            </a:r>
            <a:r>
              <a:rPr lang="en-GB" b="1" dirty="0"/>
              <a:t>.</a:t>
            </a:r>
            <a:endParaRPr lang="en-GB" dirty="0"/>
          </a:p>
          <a:p>
            <a:endParaRPr lang="en-GB" dirty="0"/>
          </a:p>
        </p:txBody>
      </p:sp>
    </p:spTree>
    <p:extLst>
      <p:ext uri="{BB962C8B-B14F-4D97-AF65-F5344CB8AC3E}">
        <p14:creationId xmlns:p14="http://schemas.microsoft.com/office/powerpoint/2010/main" val="2672925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GB" altLang="ja-JP" b="1" dirty="0"/>
              <a:t>CURSE (</a:t>
            </a:r>
            <a:r>
              <a:rPr lang="en-GB" altLang="ja-JP" b="1" dirty="0" err="1"/>
              <a:t>Lami</a:t>
            </a:r>
            <a:r>
              <a:rPr lang="en-GB" altLang="ja-JP" b="1" dirty="0"/>
              <a:t>) IN PADHOLA</a:t>
            </a:r>
            <a:endParaRPr kumimoji="1" lang="ja-JP" altLang="en-US" b="1" dirty="0"/>
          </a:p>
        </p:txBody>
      </p:sp>
      <p:sp>
        <p:nvSpPr>
          <p:cNvPr id="3" name="コンテンツ プレースホルダー 2"/>
          <p:cNvSpPr>
            <a:spLocks noGrp="1"/>
          </p:cNvSpPr>
          <p:nvPr>
            <p:ph idx="1"/>
          </p:nvPr>
        </p:nvSpPr>
        <p:spPr>
          <a:xfrm>
            <a:off x="345989" y="1767016"/>
            <a:ext cx="11467070" cy="4979773"/>
          </a:xfrm>
        </p:spPr>
        <p:txBody>
          <a:bodyPr>
            <a:normAutofit/>
          </a:bodyPr>
          <a:lstStyle/>
          <a:p>
            <a:r>
              <a:rPr lang="en-GB" altLang="ja-JP" sz="3000" dirty="0"/>
              <a:t>There was avoidance relationship called </a:t>
            </a:r>
            <a:r>
              <a:rPr lang="en-GB" altLang="ja-JP" sz="3000" b="1" dirty="0"/>
              <a:t>(Ori)</a:t>
            </a:r>
            <a:r>
              <a:rPr lang="en-GB" altLang="ja-JP" sz="3000" dirty="0"/>
              <a:t>, this meant that in laws are not supposed to have body to body contact or even having sex but some time these things;  such as a nephew having sex with the uncle’s wife but because the nephew is may be rich and influential, looks to be untouchable. The uncle would resort to cursing such a nephew! So that he begins experiencing misfortunes at place of work, divorce in his marriage, become impotent and the like but this is subjective to uncle’s desire, what he feels will upset him or his kin most. </a:t>
            </a:r>
            <a:endParaRPr kumimoji="1" lang="ja-JP" altLang="en-US" dirty="0"/>
          </a:p>
        </p:txBody>
      </p:sp>
    </p:spTree>
    <p:extLst>
      <p:ext uri="{BB962C8B-B14F-4D97-AF65-F5344CB8AC3E}">
        <p14:creationId xmlns:p14="http://schemas.microsoft.com/office/powerpoint/2010/main" val="35841339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GB" altLang="ja-JP" b="1" dirty="0"/>
              <a:t>CURSE (</a:t>
            </a:r>
            <a:r>
              <a:rPr lang="en-GB" altLang="ja-JP" b="1" dirty="0" err="1"/>
              <a:t>Lami</a:t>
            </a:r>
            <a:r>
              <a:rPr lang="en-GB" altLang="ja-JP" b="1" dirty="0"/>
              <a:t>) IN PADHOLA</a:t>
            </a:r>
            <a:endParaRPr kumimoji="1" lang="ja-JP" altLang="en-US" b="1" dirty="0"/>
          </a:p>
        </p:txBody>
      </p:sp>
      <p:sp>
        <p:nvSpPr>
          <p:cNvPr id="3" name="コンテンツ プレースホルダー 2"/>
          <p:cNvSpPr>
            <a:spLocks noGrp="1"/>
          </p:cNvSpPr>
          <p:nvPr>
            <p:ph idx="1"/>
          </p:nvPr>
        </p:nvSpPr>
        <p:spPr/>
        <p:txBody>
          <a:bodyPr/>
          <a:lstStyle/>
          <a:p>
            <a:r>
              <a:rPr lang="en-GB" altLang="ja-JP" dirty="0"/>
              <a:t>This will make the relatives to begin looking for the cause. The may go to the medium </a:t>
            </a:r>
            <a:r>
              <a:rPr lang="en-GB" altLang="ja-JP" b="1" dirty="0"/>
              <a:t>(</a:t>
            </a:r>
            <a:r>
              <a:rPr lang="en-GB" altLang="ja-JP" b="1" dirty="0" err="1"/>
              <a:t>Ajwoka</a:t>
            </a:r>
            <a:r>
              <a:rPr lang="en-GB" altLang="ja-JP" b="1" dirty="0"/>
              <a:t>) </a:t>
            </a:r>
            <a:r>
              <a:rPr lang="en-GB" altLang="ja-JP" dirty="0"/>
              <a:t>to reveal what really transpired in the life of this gentle man and when they find out that at one time he offended his uncle by having sex with his uncle’s wife, then the uncle will be approached in a very calm way so that he can accept to cleanse </a:t>
            </a:r>
            <a:r>
              <a:rPr lang="en-GB" altLang="ja-JP" b="1" dirty="0"/>
              <a:t>(</a:t>
            </a:r>
            <a:r>
              <a:rPr lang="en-GB" altLang="ja-JP" b="1" dirty="0" err="1"/>
              <a:t>Chowo</a:t>
            </a:r>
            <a:r>
              <a:rPr lang="en-GB" altLang="ja-JP" b="1" dirty="0"/>
              <a:t> </a:t>
            </a:r>
            <a:r>
              <a:rPr lang="en-GB" altLang="ja-JP" b="1" dirty="0" err="1"/>
              <a:t>Lami</a:t>
            </a:r>
            <a:r>
              <a:rPr lang="en-GB" altLang="ja-JP" b="1" dirty="0"/>
              <a:t>)</a:t>
            </a:r>
            <a:r>
              <a:rPr lang="en-GB" altLang="ja-JP" dirty="0"/>
              <a:t> this culprit</a:t>
            </a:r>
            <a:r>
              <a:rPr lang="en-GB" altLang="ja-JP" dirty="0" smtClean="0"/>
              <a:t>.</a:t>
            </a:r>
            <a:endParaRPr kumimoji="1" lang="ja-JP" altLang="en-US" dirty="0"/>
          </a:p>
        </p:txBody>
      </p:sp>
    </p:spTree>
    <p:extLst>
      <p:ext uri="{BB962C8B-B14F-4D97-AF65-F5344CB8AC3E}">
        <p14:creationId xmlns:p14="http://schemas.microsoft.com/office/powerpoint/2010/main" val="5531239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1915" y="90152"/>
            <a:ext cx="9512092" cy="785611"/>
          </a:xfrm>
        </p:spPr>
        <p:txBody>
          <a:bodyPr>
            <a:normAutofit/>
          </a:bodyPr>
          <a:lstStyle/>
          <a:p>
            <a:r>
              <a:rPr lang="en-GB" b="1" dirty="0"/>
              <a:t>CURSE (</a:t>
            </a:r>
            <a:r>
              <a:rPr lang="en-GB" b="1" dirty="0" err="1"/>
              <a:t>Lami</a:t>
            </a:r>
            <a:r>
              <a:rPr lang="en-GB" b="1" dirty="0"/>
              <a:t>) IN </a:t>
            </a:r>
            <a:r>
              <a:rPr lang="en-GB" b="1" dirty="0" smtClean="0"/>
              <a:t>PADHOLA </a:t>
            </a:r>
            <a:r>
              <a:rPr lang="en-GB" b="1" dirty="0" err="1" smtClean="0"/>
              <a:t>cont</a:t>
            </a:r>
            <a:r>
              <a:rPr lang="en-GB" b="1" dirty="0" smtClean="0"/>
              <a:t>….</a:t>
            </a:r>
            <a:endParaRPr lang="en-GB" b="1" dirty="0"/>
          </a:p>
        </p:txBody>
      </p:sp>
      <p:sp>
        <p:nvSpPr>
          <p:cNvPr id="3" name="Content Placeholder 2"/>
          <p:cNvSpPr>
            <a:spLocks noGrp="1"/>
          </p:cNvSpPr>
          <p:nvPr>
            <p:ph idx="1"/>
          </p:nvPr>
        </p:nvSpPr>
        <p:spPr>
          <a:xfrm>
            <a:off x="685800" y="734096"/>
            <a:ext cx="10820400" cy="5484589"/>
          </a:xfrm>
        </p:spPr>
        <p:txBody>
          <a:bodyPr/>
          <a:lstStyle/>
          <a:p>
            <a:pPr marL="0" indent="0">
              <a:buNone/>
            </a:pPr>
            <a:r>
              <a:rPr lang="en-GB" b="1" dirty="0" smtClean="0"/>
              <a:t>		Cause </a:t>
            </a:r>
            <a:r>
              <a:rPr lang="en-GB" b="1" dirty="0"/>
              <a:t>of curses in </a:t>
            </a:r>
            <a:r>
              <a:rPr lang="en-GB" b="1" dirty="0" err="1"/>
              <a:t>Padhola</a:t>
            </a:r>
            <a:r>
              <a:rPr lang="en-GB" b="1" dirty="0"/>
              <a:t>:</a:t>
            </a:r>
            <a:endParaRPr lang="en-GB" dirty="0"/>
          </a:p>
          <a:p>
            <a:pPr lvl="0"/>
            <a:r>
              <a:rPr lang="en-GB" dirty="0" smtClean="0"/>
              <a:t>Disciplinary method in </a:t>
            </a:r>
            <a:r>
              <a:rPr lang="en-GB" dirty="0" err="1" smtClean="0"/>
              <a:t>Padhola</a:t>
            </a:r>
            <a:r>
              <a:rPr lang="en-GB" dirty="0" smtClean="0"/>
              <a:t> for adults</a:t>
            </a:r>
          </a:p>
          <a:p>
            <a:pPr lvl="0"/>
            <a:r>
              <a:rPr lang="en-GB" dirty="0" smtClean="0"/>
              <a:t>Being proud/ Braggart (Show- off) </a:t>
            </a:r>
            <a:endParaRPr lang="en-GB" dirty="0"/>
          </a:p>
          <a:p>
            <a:pPr lvl="0"/>
            <a:r>
              <a:rPr lang="en-GB" dirty="0"/>
              <a:t>Demeaning relatives (especially elders)</a:t>
            </a:r>
          </a:p>
          <a:p>
            <a:pPr lvl="0"/>
            <a:r>
              <a:rPr lang="en-GB" dirty="0"/>
              <a:t>Marrying  relatives (especially uncles wives)</a:t>
            </a:r>
          </a:p>
          <a:p>
            <a:pPr lvl="0"/>
            <a:r>
              <a:rPr lang="en-GB" dirty="0"/>
              <a:t>Grabbing properties from relatives (especially land)</a:t>
            </a:r>
          </a:p>
          <a:p>
            <a:pPr lvl="0"/>
            <a:r>
              <a:rPr lang="en-GB" dirty="0"/>
              <a:t>Envy amongst the </a:t>
            </a:r>
            <a:r>
              <a:rPr lang="en-GB" dirty="0" smtClean="0"/>
              <a:t>relatives (Clan)</a:t>
            </a:r>
            <a:endParaRPr lang="en-GB" dirty="0"/>
          </a:p>
          <a:p>
            <a:pPr lvl="0"/>
            <a:r>
              <a:rPr lang="en-GB" dirty="0"/>
              <a:t>Revenge amongst </a:t>
            </a:r>
            <a:r>
              <a:rPr lang="en-GB" dirty="0" smtClean="0"/>
              <a:t>kin (Cold war)</a:t>
            </a:r>
            <a:endParaRPr lang="en-GB" dirty="0"/>
          </a:p>
          <a:p>
            <a:pPr lvl="0"/>
            <a:r>
              <a:rPr lang="en-GB" dirty="0"/>
              <a:t>Egocentric  (no considering the pour relatives</a:t>
            </a:r>
            <a:r>
              <a:rPr lang="en-GB" dirty="0" smtClean="0"/>
              <a:t>)</a:t>
            </a:r>
          </a:p>
          <a:p>
            <a:pPr lvl="0"/>
            <a:endParaRPr lang="en-GB" dirty="0" smtClean="0"/>
          </a:p>
          <a:p>
            <a:pPr lvl="0"/>
            <a:endParaRPr lang="en-GB" dirty="0" smtClean="0"/>
          </a:p>
          <a:p>
            <a:pPr lvl="0"/>
            <a:endParaRPr lang="en-GB" dirty="0" smtClean="0"/>
          </a:p>
          <a:p>
            <a:pPr lvl="0"/>
            <a:endParaRPr lang="en-GB" dirty="0"/>
          </a:p>
          <a:p>
            <a:endParaRPr lang="en-GB" dirty="0"/>
          </a:p>
        </p:txBody>
      </p:sp>
    </p:spTree>
    <p:extLst>
      <p:ext uri="{BB962C8B-B14F-4D97-AF65-F5344CB8AC3E}">
        <p14:creationId xmlns:p14="http://schemas.microsoft.com/office/powerpoint/2010/main" val="3121846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6627" y="444844"/>
            <a:ext cx="10879617" cy="1094704"/>
          </a:xfrm>
        </p:spPr>
        <p:txBody>
          <a:bodyPr>
            <a:normAutofit fontScale="90000"/>
          </a:bodyPr>
          <a:lstStyle/>
          <a:p>
            <a:r>
              <a:rPr lang="en-GB" sz="2800" b="1" dirty="0" smtClean="0"/>
              <a:t/>
            </a:r>
            <a:br>
              <a:rPr lang="en-GB" sz="2800" b="1" dirty="0" smtClean="0"/>
            </a:br>
            <a:r>
              <a:rPr lang="en-GB" b="1" dirty="0" smtClean="0"/>
              <a:t>Witchcraft</a:t>
            </a:r>
            <a:r>
              <a:rPr lang="en-GB" b="1" dirty="0"/>
              <a:t>, Curse and Politics in </a:t>
            </a:r>
            <a:r>
              <a:rPr lang="en-GB" b="1" dirty="0" err="1" smtClean="0"/>
              <a:t>Padhola</a:t>
            </a:r>
            <a:r>
              <a:rPr lang="en-GB" dirty="0"/>
              <a:t/>
            </a:r>
            <a:br>
              <a:rPr lang="en-GB" dirty="0"/>
            </a:br>
            <a:endParaRPr lang="en-GB" dirty="0"/>
          </a:p>
        </p:txBody>
      </p:sp>
      <p:sp>
        <p:nvSpPr>
          <p:cNvPr id="3" name="Content Placeholder 2"/>
          <p:cNvSpPr>
            <a:spLocks noGrp="1"/>
          </p:cNvSpPr>
          <p:nvPr>
            <p:ph idx="1"/>
          </p:nvPr>
        </p:nvSpPr>
        <p:spPr>
          <a:xfrm>
            <a:off x="685800" y="1631092"/>
            <a:ext cx="10820400" cy="4587593"/>
          </a:xfrm>
        </p:spPr>
        <p:txBody>
          <a:bodyPr>
            <a:normAutofit/>
          </a:bodyPr>
          <a:lstStyle/>
          <a:p>
            <a:pPr algn="just"/>
            <a:r>
              <a:rPr lang="en-GB" dirty="0" smtClean="0"/>
              <a:t>Ugandan </a:t>
            </a:r>
            <a:r>
              <a:rPr lang="en-GB" dirty="0"/>
              <a:t>politics is built on the foundation of witch craft and </a:t>
            </a:r>
            <a:r>
              <a:rPr lang="en-GB" dirty="0" err="1"/>
              <a:t>Padhola</a:t>
            </a:r>
            <a:r>
              <a:rPr lang="en-GB" dirty="0"/>
              <a:t> not exception because many elite and business men’s brains has been brain washed by the Witch doctors who convince the rich that 'sacrifices' will increase their wealth and the businessmen are lured to  pay them thousands of dollars  to mutilate young children, with intention of sustaining their wealth and this has led to horrifying rise in child human sacrifice in Uganda at the hands of witch doctors. </a:t>
            </a:r>
          </a:p>
          <a:p>
            <a:pPr algn="just"/>
            <a:endParaRPr lang="en-GB" dirty="0"/>
          </a:p>
          <a:p>
            <a:endParaRPr lang="en-GB" dirty="0"/>
          </a:p>
        </p:txBody>
      </p:sp>
    </p:spTree>
    <p:extLst>
      <p:ext uri="{BB962C8B-B14F-4D97-AF65-F5344CB8AC3E}">
        <p14:creationId xmlns:p14="http://schemas.microsoft.com/office/powerpoint/2010/main" val="38288357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105" y="356600"/>
            <a:ext cx="10860024" cy="1293028"/>
          </a:xfrm>
        </p:spPr>
        <p:txBody>
          <a:bodyPr>
            <a:normAutofit/>
          </a:bodyPr>
          <a:lstStyle/>
          <a:p>
            <a:r>
              <a:rPr lang="en-GB" altLang="ja-JP" sz="3600" b="1" dirty="0"/>
              <a:t>Witchcraft, Curse and Politics in </a:t>
            </a:r>
            <a:r>
              <a:rPr lang="en-GB" altLang="ja-JP" sz="3600" b="1" dirty="0" err="1"/>
              <a:t>Padhola</a:t>
            </a:r>
            <a:endParaRPr kumimoji="1" lang="ja-JP" altLang="en-US" sz="3600" dirty="0"/>
          </a:p>
        </p:txBody>
      </p:sp>
      <p:sp>
        <p:nvSpPr>
          <p:cNvPr id="3" name="コンテンツ プレースホルダー 2"/>
          <p:cNvSpPr>
            <a:spLocks noGrp="1"/>
          </p:cNvSpPr>
          <p:nvPr>
            <p:ph idx="1"/>
          </p:nvPr>
        </p:nvSpPr>
        <p:spPr>
          <a:xfrm>
            <a:off x="772297" y="1539652"/>
            <a:ext cx="10820400" cy="4024125"/>
          </a:xfrm>
        </p:spPr>
        <p:txBody>
          <a:bodyPr/>
          <a:lstStyle/>
          <a:p>
            <a:r>
              <a:rPr lang="en-GB" altLang="ja-JP" dirty="0"/>
              <a:t>Witch doctors have also made to people to believe that child sacrifice can be used to cleanse </a:t>
            </a:r>
            <a:r>
              <a:rPr lang="en-GB" altLang="ja-JP" b="1" dirty="0"/>
              <a:t>curses and bad omen </a:t>
            </a:r>
            <a:r>
              <a:rPr lang="en-GB" altLang="ja-JP" dirty="0"/>
              <a:t>from business men and politicians. 'Hundreds' of Ugandan children are being sacrificed every year by witch doctors who have convinced the country's superstitious elite that mutilating them will make them even richer and also elected into bigger political positions. </a:t>
            </a:r>
          </a:p>
          <a:p>
            <a:endParaRPr kumimoji="1" lang="ja-JP" altLang="en-US" dirty="0"/>
          </a:p>
        </p:txBody>
      </p:sp>
    </p:spTree>
    <p:extLst>
      <p:ext uri="{BB962C8B-B14F-4D97-AF65-F5344CB8AC3E}">
        <p14:creationId xmlns:p14="http://schemas.microsoft.com/office/powerpoint/2010/main" val="29912985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3443" y="305961"/>
            <a:ext cx="10248364" cy="592428"/>
          </a:xfrm>
        </p:spPr>
        <p:txBody>
          <a:bodyPr>
            <a:normAutofit/>
          </a:bodyPr>
          <a:lstStyle/>
          <a:p>
            <a:r>
              <a:rPr lang="en-GB" sz="3600" b="1" dirty="0"/>
              <a:t>Witch craft, Curse and Politics </a:t>
            </a:r>
            <a:r>
              <a:rPr lang="en-GB" sz="3600" b="1" dirty="0" err="1" smtClean="0"/>
              <a:t>cont</a:t>
            </a:r>
            <a:r>
              <a:rPr lang="en-GB" sz="3600" b="1" dirty="0" smtClean="0"/>
              <a:t>……</a:t>
            </a:r>
            <a:endParaRPr lang="en-GB" sz="3600" dirty="0"/>
          </a:p>
        </p:txBody>
      </p:sp>
      <p:sp>
        <p:nvSpPr>
          <p:cNvPr id="3" name="Content Placeholder 2"/>
          <p:cNvSpPr>
            <a:spLocks noGrp="1"/>
          </p:cNvSpPr>
          <p:nvPr>
            <p:ph idx="1"/>
          </p:nvPr>
        </p:nvSpPr>
        <p:spPr>
          <a:xfrm>
            <a:off x="722871" y="1463564"/>
            <a:ext cx="10820400" cy="5394436"/>
          </a:xfrm>
        </p:spPr>
        <p:txBody>
          <a:bodyPr>
            <a:normAutofit/>
          </a:bodyPr>
          <a:lstStyle/>
          <a:p>
            <a:pPr algn="just"/>
            <a:r>
              <a:rPr lang="en-GB" dirty="0"/>
              <a:t>Contrary to the above in </a:t>
            </a:r>
            <a:r>
              <a:rPr lang="en-GB" dirty="0" err="1"/>
              <a:t>Padhola</a:t>
            </a:r>
            <a:r>
              <a:rPr lang="en-GB" dirty="0"/>
              <a:t> human sacrifice was not part of the witch craft and spiritual meals to the ancestors because people who were barren, impotent, who wanted to become rich or get political favouritism, an animal would be sacrificed to the spirits </a:t>
            </a:r>
            <a:r>
              <a:rPr lang="en-GB" b="1" dirty="0"/>
              <a:t>(</a:t>
            </a:r>
            <a:r>
              <a:rPr lang="en-GB" b="1" dirty="0" err="1"/>
              <a:t>Jwogi</a:t>
            </a:r>
            <a:r>
              <a:rPr lang="en-GB" b="1" dirty="0"/>
              <a:t>) </a:t>
            </a:r>
            <a:r>
              <a:rPr lang="en-GB" dirty="0"/>
              <a:t>Jopadhola believed in the spirits of the dead not the spirits from the beneath of water like (</a:t>
            </a:r>
            <a:r>
              <a:rPr lang="en-GB" b="1" dirty="0" err="1"/>
              <a:t>Mujin</a:t>
            </a:r>
            <a:r>
              <a:rPr lang="en-GB" b="1" dirty="0"/>
              <a:t>) </a:t>
            </a:r>
            <a:r>
              <a:rPr lang="en-GB" dirty="0"/>
              <a:t>from Indian ocean. The spirits from the beneath of water were considered to be destructive to human and would deter the expansion of the great-great grand generation of the clan. </a:t>
            </a:r>
          </a:p>
        </p:txBody>
      </p:sp>
    </p:spTree>
    <p:extLst>
      <p:ext uri="{BB962C8B-B14F-4D97-AF65-F5344CB8AC3E}">
        <p14:creationId xmlns:p14="http://schemas.microsoft.com/office/powerpoint/2010/main" val="40889973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GB" altLang="ja-JP" b="1" dirty="0" smtClean="0"/>
              <a:t>Conclusion</a:t>
            </a:r>
            <a:endParaRPr kumimoji="1" lang="ja-JP" altLang="en-US" b="1" dirty="0"/>
          </a:p>
        </p:txBody>
      </p:sp>
      <p:sp>
        <p:nvSpPr>
          <p:cNvPr id="3" name="コンテンツ プレースホルダー 2"/>
          <p:cNvSpPr>
            <a:spLocks noGrp="1"/>
          </p:cNvSpPr>
          <p:nvPr>
            <p:ph idx="1"/>
          </p:nvPr>
        </p:nvSpPr>
        <p:spPr/>
        <p:txBody>
          <a:bodyPr/>
          <a:lstStyle/>
          <a:p>
            <a:pPr algn="just"/>
            <a:r>
              <a:rPr lang="en-GB" altLang="ja-JP" dirty="0" smtClean="0"/>
              <a:t>This </a:t>
            </a:r>
            <a:r>
              <a:rPr lang="en-GB" altLang="ja-JP" dirty="0"/>
              <a:t>paper is trying to show how </a:t>
            </a:r>
            <a:r>
              <a:rPr lang="en-GB" altLang="ja-JP" dirty="0" smtClean="0"/>
              <a:t>Witchcraft </a:t>
            </a:r>
            <a:r>
              <a:rPr lang="en-GB" altLang="ja-JP" dirty="0"/>
              <a:t>and curse retards development if the clan leaders are not involved to cleanse people through the procedural rituals and </a:t>
            </a:r>
            <a:r>
              <a:rPr lang="en-GB" altLang="ja-JP" dirty="0" err="1"/>
              <a:t>abitration</a:t>
            </a:r>
            <a:r>
              <a:rPr lang="en-GB" altLang="ja-JP" dirty="0"/>
              <a:t> by “Kayo </a:t>
            </a:r>
            <a:r>
              <a:rPr lang="en-GB" altLang="ja-JP" dirty="0" err="1"/>
              <a:t>choko</a:t>
            </a:r>
            <a:r>
              <a:rPr lang="en-GB" altLang="ja-JP" dirty="0"/>
              <a:t>” biting a bone as a sign of reconciliation.</a:t>
            </a:r>
          </a:p>
          <a:p>
            <a:endParaRPr kumimoji="1" lang="ja-JP" altLang="en-US" dirty="0"/>
          </a:p>
        </p:txBody>
      </p:sp>
    </p:spTree>
    <p:extLst>
      <p:ext uri="{BB962C8B-B14F-4D97-AF65-F5344CB8AC3E}">
        <p14:creationId xmlns:p14="http://schemas.microsoft.com/office/powerpoint/2010/main" val="1613842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838" y="677706"/>
            <a:ext cx="9196385" cy="1017431"/>
          </a:xfrm>
        </p:spPr>
        <p:txBody>
          <a:bodyPr/>
          <a:lstStyle/>
          <a:p>
            <a:r>
              <a:rPr lang="en-GB" b="1" dirty="0" smtClean="0"/>
              <a:t>Preamble on jopadhola </a:t>
            </a:r>
            <a:endParaRPr lang="en-GB" b="1" dirty="0"/>
          </a:p>
        </p:txBody>
      </p:sp>
      <p:sp>
        <p:nvSpPr>
          <p:cNvPr id="3" name="Content Placeholder 2"/>
          <p:cNvSpPr>
            <a:spLocks noGrp="1"/>
          </p:cNvSpPr>
          <p:nvPr>
            <p:ph idx="1"/>
          </p:nvPr>
        </p:nvSpPr>
        <p:spPr>
          <a:xfrm>
            <a:off x="685800" y="1804086"/>
            <a:ext cx="10820400" cy="4828534"/>
          </a:xfrm>
        </p:spPr>
        <p:txBody>
          <a:bodyPr>
            <a:normAutofit/>
          </a:bodyPr>
          <a:lstStyle/>
          <a:p>
            <a:pPr marL="0" indent="0" algn="just">
              <a:buNone/>
            </a:pPr>
            <a:r>
              <a:rPr lang="en-GB" sz="2800" dirty="0" err="1"/>
              <a:t>Japadhola</a:t>
            </a:r>
            <a:r>
              <a:rPr lang="en-GB" sz="2800" dirty="0"/>
              <a:t> is the small </a:t>
            </a:r>
            <a:r>
              <a:rPr lang="en-GB" sz="2800" dirty="0" err="1"/>
              <a:t>luo</a:t>
            </a:r>
            <a:r>
              <a:rPr lang="en-GB" sz="2800" dirty="0"/>
              <a:t> tribe that live in eastern Uganda amidst various Bantu ethnic groups. They are said to have settled there since the middle of the 16th century. They are surrounded on all sides by the Bantu and the Nile -</a:t>
            </a:r>
            <a:r>
              <a:rPr lang="en-GB" sz="2800" dirty="0" err="1"/>
              <a:t>Hamites</a:t>
            </a:r>
            <a:r>
              <a:rPr lang="en-GB" sz="2800" dirty="0"/>
              <a:t> peoples. To the west live the </a:t>
            </a:r>
            <a:r>
              <a:rPr lang="en-GB" sz="2800" dirty="0" err="1"/>
              <a:t>Banyole</a:t>
            </a:r>
            <a:r>
              <a:rPr lang="en-GB" sz="2800" dirty="0"/>
              <a:t> and the </a:t>
            </a:r>
            <a:r>
              <a:rPr lang="en-GB" sz="2800" dirty="0" err="1"/>
              <a:t>Basoga</a:t>
            </a:r>
            <a:r>
              <a:rPr lang="en-GB" sz="2800" dirty="0"/>
              <a:t>; to their north and east live the </a:t>
            </a:r>
            <a:r>
              <a:rPr lang="en-GB" sz="2800" dirty="0" err="1"/>
              <a:t>Bagwere</a:t>
            </a:r>
            <a:r>
              <a:rPr lang="en-GB" sz="2800" dirty="0"/>
              <a:t> and </a:t>
            </a:r>
            <a:r>
              <a:rPr lang="en-GB" sz="2800" dirty="0" err="1"/>
              <a:t>Iteso</a:t>
            </a:r>
            <a:r>
              <a:rPr lang="en-GB" sz="2800" dirty="0"/>
              <a:t>; and to their south live the </a:t>
            </a:r>
            <a:r>
              <a:rPr lang="en-GB" sz="2800" dirty="0" err="1"/>
              <a:t>Basamia</a:t>
            </a:r>
            <a:r>
              <a:rPr lang="en-GB" sz="2800" dirty="0"/>
              <a:t> and </a:t>
            </a:r>
            <a:r>
              <a:rPr lang="en-GB" sz="2800" dirty="0" err="1"/>
              <a:t>Bagwe</a:t>
            </a:r>
            <a:r>
              <a:rPr lang="en-GB" sz="2800" dirty="0"/>
              <a:t>. </a:t>
            </a:r>
            <a:endParaRPr lang="en-GB" sz="2800" dirty="0" smtClean="0"/>
          </a:p>
          <a:p>
            <a:pPr marL="0" indent="0">
              <a:buNone/>
            </a:pPr>
            <a:endParaRPr lang="en-GB" dirty="0"/>
          </a:p>
          <a:p>
            <a:endParaRPr lang="en-GB" dirty="0"/>
          </a:p>
        </p:txBody>
      </p:sp>
    </p:spTree>
    <p:extLst>
      <p:ext uri="{BB962C8B-B14F-4D97-AF65-F5344CB8AC3E}">
        <p14:creationId xmlns:p14="http://schemas.microsoft.com/office/powerpoint/2010/main" val="34989666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a:xfrm>
            <a:off x="1149178" y="1753978"/>
            <a:ext cx="9448800" cy="3411146"/>
          </a:xfrm>
        </p:spPr>
        <p:txBody>
          <a:bodyPr>
            <a:normAutofit fontScale="90000"/>
          </a:bodyPr>
          <a:lstStyle/>
          <a:p>
            <a:r>
              <a:rPr kumimoji="1" lang="en-US" altLang="ja-JP" b="1" i="1" dirty="0" smtClean="0"/>
              <a:t/>
            </a:r>
            <a:br>
              <a:rPr kumimoji="1" lang="en-US" altLang="ja-JP" b="1" i="1" dirty="0" smtClean="0"/>
            </a:br>
            <a:r>
              <a:rPr kumimoji="1" lang="en-US" altLang="ja-JP" b="1" i="1" dirty="0"/>
              <a:t/>
            </a:r>
            <a:br>
              <a:rPr kumimoji="1" lang="en-US" altLang="ja-JP" b="1" i="1" dirty="0"/>
            </a:br>
            <a:r>
              <a:rPr kumimoji="1" lang="en-US" altLang="ja-JP" b="1" i="1" dirty="0" smtClean="0"/>
              <a:t/>
            </a:r>
            <a:br>
              <a:rPr kumimoji="1" lang="en-US" altLang="ja-JP" b="1" i="1" dirty="0" smtClean="0"/>
            </a:br>
            <a:r>
              <a:rPr kumimoji="1" lang="en-US" altLang="ja-JP" b="1" i="1" dirty="0"/>
              <a:t/>
            </a:r>
            <a:br>
              <a:rPr kumimoji="1" lang="en-US" altLang="ja-JP" b="1" i="1" dirty="0"/>
            </a:br>
            <a:r>
              <a:rPr kumimoji="1" lang="en-US" altLang="ja-JP" sz="8000" b="1" i="1" dirty="0" err="1" smtClean="0">
                <a:latin typeface="Malgun Gothic" panose="020B0503020000020004" pitchFamily="34" charset="-127"/>
                <a:ea typeface="Malgun Gothic" panose="020B0503020000020004" pitchFamily="34" charset="-127"/>
              </a:rPr>
              <a:t>Afouyo</a:t>
            </a:r>
            <a:r>
              <a:rPr kumimoji="1" lang="en-US" altLang="ja-JP" sz="8000" b="1" i="1" dirty="0" smtClean="0">
                <a:latin typeface="Malgun Gothic" panose="020B0503020000020004" pitchFamily="34" charset="-127"/>
                <a:ea typeface="Malgun Gothic" panose="020B0503020000020004" pitchFamily="34" charset="-127"/>
              </a:rPr>
              <a:t> </a:t>
            </a:r>
            <a:r>
              <a:rPr kumimoji="1" lang="en-US" altLang="ja-JP" sz="8000" b="1" i="1" dirty="0" err="1" smtClean="0">
                <a:latin typeface="Malgun Gothic" panose="020B0503020000020004" pitchFamily="34" charset="-127"/>
                <a:ea typeface="Malgun Gothic" panose="020B0503020000020004" pitchFamily="34" charset="-127"/>
              </a:rPr>
              <a:t>swa</a:t>
            </a:r>
            <a:r>
              <a:rPr kumimoji="1" lang="en-US" altLang="ja-JP" sz="8000" b="1" i="1" dirty="0" smtClean="0">
                <a:latin typeface="Malgun Gothic" panose="020B0503020000020004" pitchFamily="34" charset="-127"/>
                <a:ea typeface="Malgun Gothic" panose="020B0503020000020004" pitchFamily="34" charset="-127"/>
              </a:rPr>
              <a:t>!</a:t>
            </a:r>
            <a:br>
              <a:rPr kumimoji="1" lang="en-US" altLang="ja-JP" sz="8000" b="1" i="1" dirty="0" smtClean="0">
                <a:latin typeface="Malgun Gothic" panose="020B0503020000020004" pitchFamily="34" charset="-127"/>
                <a:ea typeface="Malgun Gothic" panose="020B0503020000020004" pitchFamily="34" charset="-127"/>
              </a:rPr>
            </a:br>
            <a:r>
              <a:rPr kumimoji="1" lang="ja-JP" altLang="en-US" sz="8000" b="1" i="1" dirty="0">
                <a:latin typeface="Malgun Gothic" panose="020B0503020000020004" pitchFamily="34" charset="-127"/>
              </a:rPr>
              <a:t/>
            </a:r>
            <a:br>
              <a:rPr kumimoji="1" lang="ja-JP" altLang="en-US" sz="8000" b="1" i="1" dirty="0">
                <a:latin typeface="Malgun Gothic" panose="020B0503020000020004" pitchFamily="34" charset="-127"/>
              </a:rPr>
            </a:br>
            <a:endParaRPr kumimoji="1" lang="ja-JP" altLang="en-US" sz="8000" b="1" i="1" dirty="0">
              <a:latin typeface="Malgun Gothic" panose="020B0503020000020004" pitchFamily="34" charset="-127"/>
            </a:endParaRPr>
          </a:p>
        </p:txBody>
      </p:sp>
    </p:spTree>
    <p:extLst>
      <p:ext uri="{BB962C8B-B14F-4D97-AF65-F5344CB8AC3E}">
        <p14:creationId xmlns:p14="http://schemas.microsoft.com/office/powerpoint/2010/main" val="96178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66119" y="764373"/>
            <a:ext cx="10740081" cy="1293028"/>
          </a:xfrm>
        </p:spPr>
        <p:txBody>
          <a:bodyPr/>
          <a:lstStyle/>
          <a:p>
            <a:r>
              <a:rPr lang="en-GB" altLang="ja-JP" b="1" dirty="0"/>
              <a:t>Preamble on </a:t>
            </a:r>
            <a:r>
              <a:rPr lang="en-GB" altLang="ja-JP" b="1" dirty="0" err="1"/>
              <a:t>jopadhola</a:t>
            </a:r>
            <a:r>
              <a:rPr lang="en-GB" altLang="ja-JP" b="1" dirty="0"/>
              <a:t> </a:t>
            </a:r>
            <a:endParaRPr kumimoji="1" lang="ja-JP" altLang="en-US" b="1" dirty="0"/>
          </a:p>
        </p:txBody>
      </p:sp>
      <p:sp>
        <p:nvSpPr>
          <p:cNvPr id="3" name="コンテンツ プレースホルダー 2"/>
          <p:cNvSpPr>
            <a:spLocks noGrp="1"/>
          </p:cNvSpPr>
          <p:nvPr>
            <p:ph idx="1"/>
          </p:nvPr>
        </p:nvSpPr>
        <p:spPr/>
        <p:txBody>
          <a:bodyPr>
            <a:noAutofit/>
          </a:bodyPr>
          <a:lstStyle/>
          <a:p>
            <a:r>
              <a:rPr lang="en-GB" altLang="ja-JP" sz="2800" dirty="0"/>
              <a:t>They have similar traditions of origin with the </a:t>
            </a:r>
            <a:r>
              <a:rPr lang="en-GB" altLang="ja-JP" sz="2800" dirty="0" err="1"/>
              <a:t>Alur</a:t>
            </a:r>
            <a:r>
              <a:rPr lang="en-GB" altLang="ja-JP" sz="2800" dirty="0"/>
              <a:t>, Acholi and the </a:t>
            </a:r>
            <a:r>
              <a:rPr lang="en-GB" altLang="ja-JP" sz="2800" dirty="0" err="1"/>
              <a:t>Joluo</a:t>
            </a:r>
            <a:r>
              <a:rPr lang="en-GB" altLang="ja-JP" sz="2800" dirty="0"/>
              <a:t> of Kenya. It is said that before moving to western Kenya, it is said that the Luo first settled in western Busoga for some time.  The earliest Luo migrants settled in </a:t>
            </a:r>
            <a:r>
              <a:rPr lang="en-GB" altLang="ja-JP" sz="2800" dirty="0" err="1"/>
              <a:t>kaberamaido</a:t>
            </a:r>
            <a:r>
              <a:rPr lang="en-GB" altLang="ja-JP" sz="2800" dirty="0"/>
              <a:t> peninsular where they were joined by more Luo migrants from </a:t>
            </a:r>
            <a:r>
              <a:rPr lang="en-GB" altLang="ja-JP" sz="2800" dirty="0" err="1"/>
              <a:t>Pawir</a:t>
            </a:r>
            <a:r>
              <a:rPr lang="en-GB" altLang="ja-JP" sz="2800" dirty="0"/>
              <a:t> in </a:t>
            </a:r>
            <a:r>
              <a:rPr lang="en-GB" altLang="ja-JP" sz="2800" dirty="0" err="1"/>
              <a:t>Bunyoro</a:t>
            </a:r>
            <a:r>
              <a:rPr lang="en-GB" altLang="ja-JP" sz="2800" dirty="0"/>
              <a:t>. </a:t>
            </a:r>
            <a:endParaRPr kumimoji="1" lang="ja-JP" altLang="en-US" sz="2800" dirty="0"/>
          </a:p>
        </p:txBody>
      </p:sp>
    </p:spTree>
    <p:extLst>
      <p:ext uri="{BB962C8B-B14F-4D97-AF65-F5344CB8AC3E}">
        <p14:creationId xmlns:p14="http://schemas.microsoft.com/office/powerpoint/2010/main" val="3007010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89686" y="764373"/>
            <a:ext cx="10616514" cy="1293028"/>
          </a:xfrm>
        </p:spPr>
        <p:txBody>
          <a:bodyPr/>
          <a:lstStyle/>
          <a:p>
            <a:r>
              <a:rPr lang="en-GB" altLang="ja-JP" b="1" dirty="0"/>
              <a:t>Preamble on </a:t>
            </a:r>
            <a:r>
              <a:rPr lang="en-GB" altLang="ja-JP" b="1" dirty="0" err="1"/>
              <a:t>jopadhola</a:t>
            </a:r>
            <a:r>
              <a:rPr lang="en-GB" altLang="ja-JP" b="1" dirty="0"/>
              <a:t> </a:t>
            </a:r>
            <a:endParaRPr kumimoji="1" lang="ja-JP" altLang="en-US" b="1" dirty="0"/>
          </a:p>
        </p:txBody>
      </p:sp>
      <p:sp>
        <p:nvSpPr>
          <p:cNvPr id="3" name="コンテンツ プレースホルダー 2"/>
          <p:cNvSpPr>
            <a:spLocks noGrp="1"/>
          </p:cNvSpPr>
          <p:nvPr>
            <p:ph idx="1"/>
          </p:nvPr>
        </p:nvSpPr>
        <p:spPr/>
        <p:txBody>
          <a:bodyPr/>
          <a:lstStyle/>
          <a:p>
            <a:r>
              <a:rPr lang="en-GB" altLang="ja-JP" sz="2800" dirty="0"/>
              <a:t>Then some immigrants from Busoga, </a:t>
            </a:r>
            <a:r>
              <a:rPr lang="en-GB" altLang="ja-JP" sz="2800" dirty="0" err="1"/>
              <a:t>Teso</a:t>
            </a:r>
            <a:r>
              <a:rPr lang="en-GB" altLang="ja-JP" sz="2800" dirty="0"/>
              <a:t> and </a:t>
            </a:r>
            <a:r>
              <a:rPr lang="en-GB" altLang="ja-JP" sz="2800" dirty="0" err="1"/>
              <a:t>Bugwere</a:t>
            </a:r>
            <a:r>
              <a:rPr lang="en-GB" altLang="ja-JP" sz="2800" dirty="0"/>
              <a:t> came towards </a:t>
            </a:r>
            <a:r>
              <a:rPr lang="en-GB" altLang="ja-JP" sz="2800" dirty="0" err="1"/>
              <a:t>Kaberamaido</a:t>
            </a:r>
            <a:r>
              <a:rPr lang="en-GB" altLang="ja-JP" sz="2800" dirty="0"/>
              <a:t> peninsular in the second half of the 18th century. This forced the </a:t>
            </a:r>
            <a:r>
              <a:rPr lang="en-GB" altLang="ja-JP" sz="2800" dirty="0" err="1"/>
              <a:t>Japadhola</a:t>
            </a:r>
            <a:r>
              <a:rPr lang="en-GB" altLang="ja-JP" sz="2800" dirty="0"/>
              <a:t> to extend to the south and later to the east. The land they occupied was previously vacant and this helped them maintain their traditional culture free from foreign influences. Thus unlike the </a:t>
            </a:r>
            <a:r>
              <a:rPr lang="en-GB" altLang="ja-JP" sz="2800" dirty="0" err="1"/>
              <a:t>Bito</a:t>
            </a:r>
            <a:r>
              <a:rPr lang="en-GB" altLang="ja-JP" sz="2800" dirty="0"/>
              <a:t>- Luo, who were </a:t>
            </a:r>
            <a:r>
              <a:rPr lang="en-GB" altLang="ja-JP" sz="2800" dirty="0" err="1"/>
              <a:t>Batuized</a:t>
            </a:r>
            <a:r>
              <a:rPr lang="en-GB" altLang="ja-JP" sz="2800" dirty="0"/>
              <a:t> and assimilated in </a:t>
            </a:r>
            <a:r>
              <a:rPr lang="en-GB" altLang="ja-JP" sz="2800" dirty="0" err="1"/>
              <a:t>Bunyoro</a:t>
            </a:r>
            <a:r>
              <a:rPr lang="en-GB" altLang="ja-JP" sz="2800" dirty="0"/>
              <a:t>, the </a:t>
            </a:r>
            <a:r>
              <a:rPr lang="en-GB" altLang="ja-JP" sz="2800" dirty="0" err="1"/>
              <a:t>Japadhola</a:t>
            </a:r>
            <a:r>
              <a:rPr lang="en-GB" altLang="ja-JP" sz="2800" dirty="0"/>
              <a:t> were able to maintain themselves as a distinct Luo group amidst the various Bantu and </a:t>
            </a:r>
            <a:r>
              <a:rPr lang="en-GB" altLang="ja-JP" sz="2800" dirty="0" err="1"/>
              <a:t>Nilo</a:t>
            </a:r>
            <a:r>
              <a:rPr lang="en-GB" altLang="ja-JP" sz="2800" dirty="0"/>
              <a:t>- Hamitic societies.</a:t>
            </a:r>
          </a:p>
          <a:p>
            <a:endParaRPr kumimoji="1" lang="ja-JP" altLang="en-US" dirty="0"/>
          </a:p>
        </p:txBody>
      </p:sp>
    </p:spTree>
    <p:extLst>
      <p:ext uri="{BB962C8B-B14F-4D97-AF65-F5344CB8AC3E}">
        <p14:creationId xmlns:p14="http://schemas.microsoft.com/office/powerpoint/2010/main" val="4290941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127" y="296215"/>
            <a:ext cx="7534141" cy="759854"/>
          </a:xfrm>
        </p:spPr>
        <p:txBody>
          <a:bodyPr/>
          <a:lstStyle/>
          <a:p>
            <a:r>
              <a:rPr lang="en-GB" b="1" dirty="0" err="1" smtClean="0"/>
              <a:t>jopAdhola</a:t>
            </a:r>
            <a:r>
              <a:rPr lang="en-GB" b="1" dirty="0" smtClean="0"/>
              <a:t> culture</a:t>
            </a:r>
            <a:endParaRPr lang="en-GB" b="1" dirty="0"/>
          </a:p>
        </p:txBody>
      </p:sp>
      <p:sp>
        <p:nvSpPr>
          <p:cNvPr id="3" name="Content Placeholder 2"/>
          <p:cNvSpPr>
            <a:spLocks noGrp="1"/>
          </p:cNvSpPr>
          <p:nvPr>
            <p:ph idx="1"/>
          </p:nvPr>
        </p:nvSpPr>
        <p:spPr>
          <a:xfrm>
            <a:off x="685800" y="1197736"/>
            <a:ext cx="10820400" cy="5020950"/>
          </a:xfrm>
        </p:spPr>
        <p:txBody>
          <a:bodyPr>
            <a:normAutofit/>
          </a:bodyPr>
          <a:lstStyle/>
          <a:p>
            <a:r>
              <a:rPr lang="en-GB" sz="2800" b="1" dirty="0" smtClean="0"/>
              <a:t>Staple food – Millet, Cassava and sorghum (Kwon)</a:t>
            </a:r>
          </a:p>
          <a:p>
            <a:r>
              <a:rPr lang="en-GB" sz="2800" b="1" dirty="0" smtClean="0"/>
              <a:t>Birth </a:t>
            </a:r>
            <a:endParaRPr lang="en-GB" sz="2800" dirty="0"/>
          </a:p>
          <a:p>
            <a:r>
              <a:rPr lang="en-GB" sz="2800" b="1" dirty="0"/>
              <a:t>Special rituals (Birth of twins and rituals)</a:t>
            </a:r>
            <a:endParaRPr lang="en-GB" sz="2800" dirty="0"/>
          </a:p>
          <a:p>
            <a:r>
              <a:rPr lang="en-GB" sz="2800" b="1" dirty="0"/>
              <a:t>Naming of the children</a:t>
            </a:r>
            <a:endParaRPr lang="en-GB" sz="2800" dirty="0"/>
          </a:p>
          <a:p>
            <a:r>
              <a:rPr lang="en-GB" sz="2800" b="1" dirty="0"/>
              <a:t>Initiation to adulthood</a:t>
            </a:r>
            <a:endParaRPr lang="en-GB" sz="2800" dirty="0"/>
          </a:p>
          <a:p>
            <a:r>
              <a:rPr lang="en-GB" sz="2800" b="1" dirty="0"/>
              <a:t>Courtship</a:t>
            </a:r>
            <a:endParaRPr lang="en-GB" sz="2800" dirty="0"/>
          </a:p>
          <a:p>
            <a:r>
              <a:rPr lang="en-GB" sz="2800" b="1" dirty="0"/>
              <a:t>Marriage </a:t>
            </a:r>
            <a:endParaRPr lang="en-GB" sz="2800" dirty="0"/>
          </a:p>
          <a:p>
            <a:r>
              <a:rPr lang="en-GB" sz="2800" b="1" dirty="0"/>
              <a:t>Death and burial rituals </a:t>
            </a:r>
            <a:endParaRPr lang="en-GB" sz="2800" dirty="0"/>
          </a:p>
          <a:p>
            <a:r>
              <a:rPr lang="en-GB" sz="2800" b="1" dirty="0" smtClean="0"/>
              <a:t>Celebration of rituals (Food rituals, regiment rituals)</a:t>
            </a:r>
            <a:endParaRPr lang="en-GB" sz="2800" b="1" dirty="0"/>
          </a:p>
        </p:txBody>
      </p:sp>
    </p:spTree>
    <p:extLst>
      <p:ext uri="{BB962C8B-B14F-4D97-AF65-F5344CB8AC3E}">
        <p14:creationId xmlns:p14="http://schemas.microsoft.com/office/powerpoint/2010/main" val="26163360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1791" y="247832"/>
            <a:ext cx="8551572" cy="1133341"/>
          </a:xfrm>
        </p:spPr>
        <p:txBody>
          <a:bodyPr/>
          <a:lstStyle/>
          <a:p>
            <a:r>
              <a:rPr lang="en-GB" b="1" dirty="0" err="1"/>
              <a:t>jopAdhola</a:t>
            </a:r>
            <a:r>
              <a:rPr lang="en-GB" b="1" dirty="0"/>
              <a:t> </a:t>
            </a:r>
            <a:r>
              <a:rPr lang="en-GB" b="1" dirty="0" smtClean="0"/>
              <a:t>culture </a:t>
            </a:r>
            <a:r>
              <a:rPr lang="en-GB" b="1" dirty="0" err="1" smtClean="0"/>
              <a:t>cont</a:t>
            </a:r>
            <a:r>
              <a:rPr lang="en-GB" b="1" dirty="0" smtClean="0"/>
              <a:t>…</a:t>
            </a:r>
            <a:endParaRPr lang="en-GB" b="1" dirty="0"/>
          </a:p>
        </p:txBody>
      </p:sp>
      <p:sp>
        <p:nvSpPr>
          <p:cNvPr id="3" name="Content Placeholder 2"/>
          <p:cNvSpPr>
            <a:spLocks noGrp="1"/>
          </p:cNvSpPr>
          <p:nvPr>
            <p:ph idx="1"/>
          </p:nvPr>
        </p:nvSpPr>
        <p:spPr>
          <a:xfrm>
            <a:off x="685800" y="1287888"/>
            <a:ext cx="11337324" cy="4930798"/>
          </a:xfrm>
        </p:spPr>
        <p:txBody>
          <a:bodyPr>
            <a:noAutofit/>
          </a:bodyPr>
          <a:lstStyle/>
          <a:p>
            <a:pPr marL="0" indent="0">
              <a:buNone/>
            </a:pPr>
            <a:r>
              <a:rPr lang="en-GB" sz="2800" dirty="0" err="1" smtClean="0"/>
              <a:t>Adhum</a:t>
            </a:r>
            <a:r>
              <a:rPr lang="en-GB" sz="2800" dirty="0" smtClean="0"/>
              <a:t> </a:t>
            </a:r>
            <a:r>
              <a:rPr lang="en-GB" sz="2800" dirty="0" err="1" smtClean="0"/>
              <a:t>ma’padhola</a:t>
            </a:r>
            <a:r>
              <a:rPr lang="en-GB" sz="2800" dirty="0" smtClean="0"/>
              <a:t> (Administration in </a:t>
            </a:r>
            <a:r>
              <a:rPr lang="en-GB" sz="2800" dirty="0" err="1" smtClean="0"/>
              <a:t>padhola</a:t>
            </a:r>
            <a:r>
              <a:rPr lang="en-GB" sz="2800" dirty="0" smtClean="0"/>
              <a:t>) </a:t>
            </a:r>
          </a:p>
          <a:p>
            <a:pPr marL="0" indent="0">
              <a:buNone/>
            </a:pPr>
            <a:r>
              <a:rPr lang="en-GB" sz="2800" dirty="0" smtClean="0"/>
              <a:t>Top to Bottom.</a:t>
            </a:r>
          </a:p>
          <a:p>
            <a:pPr lvl="1">
              <a:buFont typeface="Wingdings" panose="05000000000000000000" pitchFamily="2" charset="2"/>
              <a:buChar char="Ø"/>
            </a:pPr>
            <a:r>
              <a:rPr lang="en-GB" sz="2800" dirty="0" smtClean="0"/>
              <a:t>Tieng </a:t>
            </a:r>
            <a:r>
              <a:rPr lang="en-GB" sz="2800" dirty="0" err="1" smtClean="0"/>
              <a:t>Adhola</a:t>
            </a:r>
            <a:r>
              <a:rPr lang="en-GB" sz="2800" dirty="0" smtClean="0"/>
              <a:t>  (Overall </a:t>
            </a:r>
            <a:r>
              <a:rPr lang="en-GB" sz="2800" dirty="0" err="1" smtClean="0"/>
              <a:t>Adhola</a:t>
            </a:r>
            <a:r>
              <a:rPr lang="en-GB" sz="2800" dirty="0" smtClean="0"/>
              <a:t> Cultural Leader)</a:t>
            </a:r>
          </a:p>
          <a:p>
            <a:pPr lvl="1">
              <a:buFont typeface="Wingdings" panose="05000000000000000000" pitchFamily="2" charset="2"/>
              <a:buChar char="Ø"/>
            </a:pPr>
            <a:r>
              <a:rPr lang="en-GB" sz="2800" dirty="0" err="1" smtClean="0"/>
              <a:t>Kwar</a:t>
            </a:r>
            <a:r>
              <a:rPr lang="en-GB" sz="2800" dirty="0" smtClean="0"/>
              <a:t> </a:t>
            </a:r>
            <a:r>
              <a:rPr lang="en-GB" sz="2800" dirty="0" err="1" smtClean="0"/>
              <a:t>Nono</a:t>
            </a:r>
            <a:endParaRPr lang="en-GB" sz="2800" dirty="0" smtClean="0"/>
          </a:p>
          <a:p>
            <a:pPr lvl="1">
              <a:buFont typeface="Wingdings" panose="05000000000000000000" pitchFamily="2" charset="2"/>
              <a:buChar char="Ø"/>
            </a:pPr>
            <a:r>
              <a:rPr lang="en-GB" sz="2800" dirty="0" err="1" smtClean="0"/>
              <a:t>Jasazza</a:t>
            </a:r>
            <a:r>
              <a:rPr lang="en-GB" sz="2800" dirty="0" smtClean="0"/>
              <a:t> </a:t>
            </a:r>
            <a:r>
              <a:rPr lang="en-GB" sz="2800" dirty="0" err="1" smtClean="0"/>
              <a:t>Nono</a:t>
            </a:r>
            <a:endParaRPr lang="en-GB" sz="2800" dirty="0" smtClean="0"/>
          </a:p>
          <a:p>
            <a:pPr lvl="1">
              <a:buFont typeface="Wingdings" panose="05000000000000000000" pitchFamily="2" charset="2"/>
              <a:buChar char="Ø"/>
            </a:pPr>
            <a:r>
              <a:rPr lang="en-GB" sz="2800" dirty="0" err="1" smtClean="0"/>
              <a:t>Jagombola</a:t>
            </a:r>
            <a:r>
              <a:rPr lang="en-GB" sz="2800" dirty="0" smtClean="0"/>
              <a:t> </a:t>
            </a:r>
            <a:r>
              <a:rPr lang="en-GB" sz="2800" dirty="0" err="1" smtClean="0"/>
              <a:t>Nono</a:t>
            </a:r>
            <a:endParaRPr lang="en-GB" sz="2800" dirty="0" smtClean="0"/>
          </a:p>
          <a:p>
            <a:pPr lvl="1">
              <a:buFont typeface="Wingdings" panose="05000000000000000000" pitchFamily="2" charset="2"/>
              <a:buChar char="Ø"/>
            </a:pPr>
            <a:r>
              <a:rPr lang="en-GB" sz="2800" dirty="0" err="1" smtClean="0"/>
              <a:t>Jamiluka</a:t>
            </a:r>
            <a:r>
              <a:rPr lang="en-GB" sz="2800" dirty="0" smtClean="0"/>
              <a:t> </a:t>
            </a:r>
            <a:r>
              <a:rPr lang="en-GB" sz="2800" dirty="0" err="1" smtClean="0"/>
              <a:t>Nono</a:t>
            </a:r>
            <a:endParaRPr lang="en-GB" sz="2800" dirty="0" smtClean="0"/>
          </a:p>
          <a:p>
            <a:pPr lvl="1">
              <a:buFont typeface="Wingdings" panose="05000000000000000000" pitchFamily="2" charset="2"/>
              <a:buChar char="Ø"/>
            </a:pPr>
            <a:r>
              <a:rPr lang="en-GB" sz="2800" dirty="0" err="1" smtClean="0"/>
              <a:t>Kakisoko</a:t>
            </a:r>
            <a:r>
              <a:rPr lang="en-GB" sz="2800" dirty="0" smtClean="0"/>
              <a:t> </a:t>
            </a:r>
            <a:r>
              <a:rPr lang="en-GB" sz="2800" dirty="0" err="1" smtClean="0"/>
              <a:t>Nono</a:t>
            </a:r>
            <a:endParaRPr lang="en-GB" sz="2800" dirty="0" smtClean="0"/>
          </a:p>
          <a:p>
            <a:pPr lvl="1">
              <a:buFont typeface="Wingdings" panose="05000000000000000000" pitchFamily="2" charset="2"/>
              <a:buChar char="Ø"/>
            </a:pPr>
            <a:r>
              <a:rPr lang="en-GB" sz="2800" dirty="0" err="1" smtClean="0"/>
              <a:t>Jonono</a:t>
            </a:r>
            <a:endParaRPr lang="en-GB" sz="2800" dirty="0" smtClean="0"/>
          </a:p>
          <a:p>
            <a:pPr marL="457200" lvl="1" indent="0">
              <a:buNone/>
            </a:pPr>
            <a:r>
              <a:rPr lang="en-GB" sz="2800" dirty="0"/>
              <a:t>	</a:t>
            </a:r>
            <a:r>
              <a:rPr lang="en-GB" sz="2800" dirty="0" smtClean="0"/>
              <a:t>NOTE: </a:t>
            </a:r>
            <a:r>
              <a:rPr lang="en-US" altLang="ja-JP" sz="2800" dirty="0" smtClean="0"/>
              <a:t>A</a:t>
            </a:r>
            <a:r>
              <a:rPr lang="en-GB" sz="2800" dirty="0" err="1" smtClean="0"/>
              <a:t>ll</a:t>
            </a:r>
            <a:r>
              <a:rPr lang="en-GB" sz="2800" dirty="0" smtClean="0"/>
              <a:t> these positions are elective</a:t>
            </a:r>
          </a:p>
          <a:p>
            <a:pPr lvl="2">
              <a:buFont typeface="Wingdings" panose="05000000000000000000" pitchFamily="2" charset="2"/>
              <a:buChar char="ü"/>
            </a:pPr>
            <a:r>
              <a:rPr lang="en-GB" sz="2800" dirty="0" smtClean="0"/>
              <a:t>Each clan has a totem (ritual object), clan song, drumming, Naming that identifies them.</a:t>
            </a:r>
          </a:p>
          <a:p>
            <a:pPr lvl="2">
              <a:buFont typeface="Wingdings" panose="05000000000000000000" pitchFamily="2" charset="2"/>
              <a:buChar char="ü"/>
            </a:pPr>
            <a:endParaRPr lang="en-GB" sz="2800" dirty="0"/>
          </a:p>
        </p:txBody>
      </p:sp>
    </p:spTree>
    <p:extLst>
      <p:ext uri="{BB962C8B-B14F-4D97-AF65-F5344CB8AC3E}">
        <p14:creationId xmlns:p14="http://schemas.microsoft.com/office/powerpoint/2010/main" val="31187138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0832" y="399245"/>
            <a:ext cx="8649382" cy="721217"/>
          </a:xfrm>
        </p:spPr>
        <p:txBody>
          <a:bodyPr/>
          <a:lstStyle/>
          <a:p>
            <a:r>
              <a:rPr lang="en-GB" b="1" dirty="0" smtClean="0"/>
              <a:t>WITCH AND CURSE IN PADHOLA</a:t>
            </a:r>
            <a:endParaRPr lang="en-GB" b="1" dirty="0"/>
          </a:p>
        </p:txBody>
      </p:sp>
      <p:sp>
        <p:nvSpPr>
          <p:cNvPr id="3" name="Content Placeholder 2"/>
          <p:cNvSpPr>
            <a:spLocks noGrp="1"/>
          </p:cNvSpPr>
          <p:nvPr>
            <p:ph idx="1"/>
          </p:nvPr>
        </p:nvSpPr>
        <p:spPr>
          <a:xfrm>
            <a:off x="685800" y="1120462"/>
            <a:ext cx="10820400" cy="5098223"/>
          </a:xfrm>
        </p:spPr>
        <p:txBody>
          <a:bodyPr>
            <a:normAutofit/>
          </a:bodyPr>
          <a:lstStyle/>
          <a:p>
            <a:pPr algn="just"/>
            <a:r>
              <a:rPr lang="en-GB" sz="2800" dirty="0" smtClean="0"/>
              <a:t>How to kill a witch – </a:t>
            </a:r>
            <a:r>
              <a:rPr lang="en-GB" sz="2800" dirty="0" err="1" smtClean="0"/>
              <a:t>Ochulu</a:t>
            </a:r>
            <a:r>
              <a:rPr lang="en-GB" sz="2800" dirty="0" smtClean="0"/>
              <a:t> </a:t>
            </a:r>
            <a:r>
              <a:rPr lang="en-GB" sz="2800" dirty="0" err="1" smtClean="0"/>
              <a:t>Mugongo</a:t>
            </a:r>
            <a:r>
              <a:rPr lang="en-GB" sz="2800" dirty="0" smtClean="0"/>
              <a:t> was a terrible witch, but the community tricked him and he killed himself, people saw where he had defecated from picked his faeces dropped it on the entrance to his house. So this time round he thought their could be a terrible witch whom they have brought in the village! He called unto neighbours to see and if it was by mistake let that person as for apology and if not! he lamented </a:t>
            </a:r>
            <a:r>
              <a:rPr lang="en-GB" sz="2800" b="1" i="1" dirty="0" smtClean="0"/>
              <a:t>“ he </a:t>
            </a:r>
            <a:r>
              <a:rPr lang="en-GB" sz="2800" b="1" i="1" dirty="0" err="1" smtClean="0"/>
              <a:t>he</a:t>
            </a:r>
            <a:r>
              <a:rPr lang="en-GB" sz="2800" b="1" i="1" dirty="0" smtClean="0"/>
              <a:t> </a:t>
            </a:r>
            <a:r>
              <a:rPr lang="en-GB" sz="2800" b="1" i="1" dirty="0" err="1" smtClean="0"/>
              <a:t>he</a:t>
            </a:r>
            <a:r>
              <a:rPr lang="en-GB" sz="2800" b="1" i="1" dirty="0" smtClean="0"/>
              <a:t> </a:t>
            </a:r>
            <a:r>
              <a:rPr lang="en-GB" sz="2800" b="1" i="1" dirty="0" err="1" smtClean="0"/>
              <a:t>he</a:t>
            </a:r>
            <a:r>
              <a:rPr lang="en-GB" sz="2800" b="1" i="1" dirty="0" smtClean="0"/>
              <a:t> me! </a:t>
            </a:r>
            <a:r>
              <a:rPr lang="en-GB" sz="2800" b="1" i="1" dirty="0" err="1" smtClean="0"/>
              <a:t>Odoma</a:t>
            </a:r>
            <a:r>
              <a:rPr lang="en-GB" sz="2800" b="1" i="1" dirty="0" smtClean="0"/>
              <a:t> rani </a:t>
            </a:r>
            <a:r>
              <a:rPr lang="en-GB" sz="2800" b="1" i="1" dirty="0" err="1" smtClean="0"/>
              <a:t>kononi</a:t>
            </a:r>
            <a:r>
              <a:rPr lang="en-GB" sz="2800" b="1" i="1" dirty="0" smtClean="0"/>
              <a:t>!” </a:t>
            </a:r>
            <a:r>
              <a:rPr lang="en-GB" sz="2800" dirty="0" smtClean="0"/>
              <a:t>literal meaning this person is trouble with me! When all people denied putting the faeces, as usual he got his charms and mixed with the faeces and announced to people how they are going to wonders and death at exactly 2:00PM. What happened?! The wonders happened on himself!!</a:t>
            </a:r>
            <a:endParaRPr lang="en-GB" sz="2800" dirty="0"/>
          </a:p>
        </p:txBody>
      </p:sp>
    </p:spTree>
    <p:extLst>
      <p:ext uri="{BB962C8B-B14F-4D97-AF65-F5344CB8AC3E}">
        <p14:creationId xmlns:p14="http://schemas.microsoft.com/office/powerpoint/2010/main" val="25843470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3763" y="115912"/>
            <a:ext cx="6097798" cy="862884"/>
          </a:xfrm>
        </p:spPr>
        <p:txBody>
          <a:bodyPr/>
          <a:lstStyle/>
          <a:p>
            <a:r>
              <a:rPr lang="en-GB" b="1" dirty="0" smtClean="0"/>
              <a:t>WITCHCRAFT </a:t>
            </a:r>
            <a:endParaRPr lang="en-GB" b="1" dirty="0"/>
          </a:p>
        </p:txBody>
      </p:sp>
      <p:sp>
        <p:nvSpPr>
          <p:cNvPr id="3" name="Content Placeholder 2"/>
          <p:cNvSpPr>
            <a:spLocks noGrp="1"/>
          </p:cNvSpPr>
          <p:nvPr>
            <p:ph idx="1"/>
          </p:nvPr>
        </p:nvSpPr>
        <p:spPr>
          <a:xfrm>
            <a:off x="685800" y="978796"/>
            <a:ext cx="10820400" cy="5239890"/>
          </a:xfrm>
        </p:spPr>
        <p:txBody>
          <a:bodyPr>
            <a:normAutofit/>
          </a:bodyPr>
          <a:lstStyle/>
          <a:p>
            <a:pPr algn="just"/>
            <a:r>
              <a:rPr lang="en-GB" sz="2800" dirty="0"/>
              <a:t>Witch Craft practitioners in </a:t>
            </a:r>
            <a:r>
              <a:rPr lang="en-GB" sz="2800" dirty="0" err="1"/>
              <a:t>Padhola</a:t>
            </a:r>
            <a:r>
              <a:rPr lang="en-GB" sz="2800" dirty="0"/>
              <a:t>  vary from; witch doctor </a:t>
            </a:r>
            <a:r>
              <a:rPr lang="en-GB" sz="2800" b="1" i="1" dirty="0"/>
              <a:t>(</a:t>
            </a:r>
            <a:r>
              <a:rPr lang="en-GB" sz="2800" b="1" i="1" dirty="0" err="1"/>
              <a:t>Jathieth</a:t>
            </a:r>
            <a:r>
              <a:rPr lang="en-GB" sz="2800" b="1" i="1" dirty="0"/>
              <a:t>), </a:t>
            </a:r>
            <a:r>
              <a:rPr lang="en-GB" sz="2800" dirty="0"/>
              <a:t>Night dancer or “Night runners” </a:t>
            </a:r>
            <a:r>
              <a:rPr lang="en-GB" sz="2800" b="1" i="1" dirty="0"/>
              <a:t>(</a:t>
            </a:r>
            <a:r>
              <a:rPr lang="en-GB" sz="2800" b="1" i="1" dirty="0" err="1"/>
              <a:t>Jayido</a:t>
            </a:r>
            <a:r>
              <a:rPr lang="en-GB" sz="2800" b="1" i="1" dirty="0"/>
              <a:t>/</a:t>
            </a:r>
            <a:r>
              <a:rPr lang="en-GB" sz="2800" b="1" i="1" dirty="0" err="1"/>
              <a:t>Jajwok</a:t>
            </a:r>
            <a:r>
              <a:rPr lang="en-GB" sz="2800" b="1" i="1" dirty="0"/>
              <a:t>), </a:t>
            </a:r>
            <a:r>
              <a:rPr lang="en-GB" sz="2800" dirty="0"/>
              <a:t>and Herbalist </a:t>
            </a:r>
            <a:r>
              <a:rPr lang="en-GB" sz="2800" b="1" i="1" dirty="0"/>
              <a:t>(</a:t>
            </a:r>
            <a:r>
              <a:rPr lang="en-GB" sz="2800" b="1" i="1" dirty="0" err="1"/>
              <a:t>Jayath</a:t>
            </a:r>
            <a:r>
              <a:rPr lang="en-GB" sz="2800" b="1" i="1" dirty="0"/>
              <a:t>). </a:t>
            </a:r>
            <a:r>
              <a:rPr lang="en-GB" sz="2800" dirty="0"/>
              <a:t>These go by various names depending upon their attributes. Those who use medicines for healing and causing harm are called </a:t>
            </a:r>
            <a:r>
              <a:rPr lang="en-GB" sz="2800" b="1" i="1" dirty="0" err="1"/>
              <a:t>jathieth</a:t>
            </a:r>
            <a:r>
              <a:rPr lang="en-GB" sz="2800" b="1" i="1" dirty="0"/>
              <a:t>.</a:t>
            </a:r>
            <a:r>
              <a:rPr lang="en-GB" sz="2800" b="1" dirty="0"/>
              <a:t> </a:t>
            </a:r>
            <a:r>
              <a:rPr lang="en-GB" sz="2800" dirty="0"/>
              <a:t>They are feared and respected for their powers of divination and their ability to use killing magic on enemies. </a:t>
            </a:r>
            <a:r>
              <a:rPr lang="en-GB" sz="2800" b="1" i="1" dirty="0" err="1"/>
              <a:t>Jayath</a:t>
            </a:r>
            <a:r>
              <a:rPr lang="en-GB" sz="2800" i="1" dirty="0"/>
              <a:t> </a:t>
            </a:r>
            <a:r>
              <a:rPr lang="en-GB" sz="2800" dirty="0"/>
              <a:t> is a more general term for herbalist, while </a:t>
            </a:r>
            <a:r>
              <a:rPr lang="en-GB" sz="2800" b="1" i="1" dirty="0" err="1"/>
              <a:t>jajwok</a:t>
            </a:r>
            <a:r>
              <a:rPr lang="en-GB" sz="2800" dirty="0"/>
              <a:t> is used for </a:t>
            </a:r>
            <a:r>
              <a:rPr lang="en-GB" sz="2800" b="1" dirty="0" smtClean="0"/>
              <a:t>"night runners" </a:t>
            </a:r>
            <a:r>
              <a:rPr lang="en-GB" sz="2800" dirty="0"/>
              <a:t>and those (usually women) who have the power to cause sickness through the "evil eye" </a:t>
            </a:r>
            <a:r>
              <a:rPr lang="en-GB" sz="2800" b="1" i="1" dirty="0"/>
              <a:t>(</a:t>
            </a:r>
            <a:r>
              <a:rPr lang="en-GB" sz="2800" b="1" i="1" dirty="0" err="1"/>
              <a:t>sikoko</a:t>
            </a:r>
            <a:r>
              <a:rPr lang="en-GB" sz="2800" b="1" i="1" dirty="0" smtClean="0"/>
              <a:t>) </a:t>
            </a:r>
            <a:r>
              <a:rPr lang="en-GB" sz="2800" i="1" dirty="0" smtClean="0"/>
              <a:t>however there is also some body to cleanse this evil eye and he/she is called </a:t>
            </a:r>
            <a:r>
              <a:rPr lang="en-GB" sz="2800" b="1" i="1" dirty="0" err="1" smtClean="0"/>
              <a:t>jatak</a:t>
            </a:r>
            <a:r>
              <a:rPr lang="en-GB" sz="2800" b="1" i="1" dirty="0" smtClean="0"/>
              <a:t>.</a:t>
            </a:r>
            <a:r>
              <a:rPr lang="en-GB" sz="2800" b="1" dirty="0" smtClean="0"/>
              <a:t> </a:t>
            </a:r>
            <a:r>
              <a:rPr lang="en-GB" sz="2800" b="1" dirty="0" err="1"/>
              <a:t>Jamugimba</a:t>
            </a:r>
            <a:r>
              <a:rPr lang="en-GB" sz="2800" dirty="0"/>
              <a:t> </a:t>
            </a:r>
            <a:r>
              <a:rPr lang="en-GB" sz="2800" dirty="0" smtClean="0"/>
              <a:t>would kill using lightening and thunder.</a:t>
            </a:r>
            <a:endParaRPr lang="en-GB" sz="2800" dirty="0"/>
          </a:p>
        </p:txBody>
      </p:sp>
    </p:spTree>
    <p:extLst>
      <p:ext uri="{BB962C8B-B14F-4D97-AF65-F5344CB8AC3E}">
        <p14:creationId xmlns:p14="http://schemas.microsoft.com/office/powerpoint/2010/main" val="33221779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92660" y="185351"/>
            <a:ext cx="10462054" cy="1445741"/>
          </a:xfrm>
        </p:spPr>
        <p:txBody>
          <a:bodyPr/>
          <a:lstStyle/>
          <a:p>
            <a:r>
              <a:rPr lang="en-GB" altLang="ja-JP" b="1" dirty="0" smtClean="0"/>
              <a:t>WITCHCRAFT </a:t>
            </a:r>
            <a:endParaRPr kumimoji="1" lang="ja-JP" altLang="en-US" b="1" dirty="0"/>
          </a:p>
        </p:txBody>
      </p:sp>
      <p:sp>
        <p:nvSpPr>
          <p:cNvPr id="3" name="コンテンツ プレースホルダー 2"/>
          <p:cNvSpPr>
            <a:spLocks noGrp="1"/>
          </p:cNvSpPr>
          <p:nvPr>
            <p:ph idx="1"/>
          </p:nvPr>
        </p:nvSpPr>
        <p:spPr>
          <a:xfrm>
            <a:off x="685800" y="1421028"/>
            <a:ext cx="10820400" cy="4797658"/>
          </a:xfrm>
        </p:spPr>
        <p:txBody>
          <a:bodyPr/>
          <a:lstStyle/>
          <a:p>
            <a:pPr algn="just"/>
            <a:r>
              <a:rPr lang="en-GB" altLang="ja-JP" sz="2800" dirty="0" smtClean="0"/>
              <a:t>Witchcraft </a:t>
            </a:r>
            <a:r>
              <a:rPr lang="en-GB" altLang="ja-JP" sz="2800" dirty="0"/>
              <a:t>and magical powers can be inherited or learned, depending upon the circumstances and type of powers.</a:t>
            </a:r>
          </a:p>
          <a:p>
            <a:pPr algn="just"/>
            <a:r>
              <a:rPr lang="en-GB" altLang="ja-JP" sz="2800" dirty="0" smtClean="0"/>
              <a:t>Witchcraft </a:t>
            </a:r>
            <a:r>
              <a:rPr lang="en-GB" altLang="ja-JP" sz="2800" dirty="0"/>
              <a:t>in </a:t>
            </a:r>
            <a:r>
              <a:rPr lang="en-GB" altLang="ja-JP" sz="2800" dirty="0" err="1"/>
              <a:t>padhola</a:t>
            </a:r>
            <a:r>
              <a:rPr lang="en-GB" altLang="ja-JP" sz="2800" dirty="0"/>
              <a:t> is also imported from the neighbouring tribes; </a:t>
            </a:r>
            <a:r>
              <a:rPr lang="en-GB" altLang="ja-JP" sz="2800" dirty="0" err="1"/>
              <a:t>Bugwere</a:t>
            </a:r>
            <a:r>
              <a:rPr lang="en-GB" altLang="ja-JP" sz="2800" dirty="0"/>
              <a:t>, </a:t>
            </a:r>
            <a:r>
              <a:rPr lang="en-GB" altLang="ja-JP" sz="2800" dirty="0" err="1"/>
              <a:t>Samia</a:t>
            </a:r>
            <a:r>
              <a:rPr lang="en-GB" altLang="ja-JP" sz="2800" dirty="0"/>
              <a:t>, Buganda and </a:t>
            </a:r>
            <a:r>
              <a:rPr lang="en-GB" altLang="ja-JP" sz="2800" dirty="0" err="1"/>
              <a:t>Bunyole</a:t>
            </a:r>
            <a:r>
              <a:rPr lang="en-GB" altLang="ja-JP" sz="2800" dirty="0"/>
              <a:t> because each tribe has superior witch craft and each tribe fears the other and that is why witch craft is done in clandestineness so that the source is not known</a:t>
            </a:r>
          </a:p>
          <a:p>
            <a:pPr algn="just"/>
            <a:r>
              <a:rPr lang="en-GB" altLang="ja-JP" sz="2800" dirty="0"/>
              <a:t>Modern </a:t>
            </a:r>
            <a:r>
              <a:rPr lang="en-GB" altLang="ja-JP" sz="2800" dirty="0" smtClean="0"/>
              <a:t>witchcraft </a:t>
            </a:r>
            <a:r>
              <a:rPr lang="en-GB" altLang="ja-JP" sz="2800" dirty="0"/>
              <a:t>using the spirit from the Indian ocean (Mombasa)- </a:t>
            </a:r>
            <a:r>
              <a:rPr lang="en-GB" altLang="ja-JP" sz="2800" dirty="0" err="1"/>
              <a:t>Mujin</a:t>
            </a:r>
            <a:endParaRPr lang="en-GB" altLang="ja-JP" sz="2800" dirty="0"/>
          </a:p>
          <a:p>
            <a:endParaRPr kumimoji="1" lang="ja-JP" altLang="en-US" dirty="0"/>
          </a:p>
        </p:txBody>
      </p:sp>
    </p:spTree>
    <p:extLst>
      <p:ext uri="{BB962C8B-B14F-4D97-AF65-F5344CB8AC3E}">
        <p14:creationId xmlns:p14="http://schemas.microsoft.com/office/powerpoint/2010/main" val="3423882781"/>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TM04033937[[fn=Vapor Trail]]</Template>
  <TotalTime>102</TotalTime>
  <Words>1408</Words>
  <Application>Microsoft Office PowerPoint</Application>
  <PresentationFormat>ワイド画面</PresentationFormat>
  <Paragraphs>89</Paragraphs>
  <Slides>20</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20</vt:i4>
      </vt:variant>
    </vt:vector>
  </HeadingPairs>
  <TitlesOfParts>
    <vt:vector size="26" baseType="lpstr">
      <vt:lpstr>Malgun Gothic</vt:lpstr>
      <vt:lpstr>ＭＳ Ｐゴシック</vt:lpstr>
      <vt:lpstr>Arial</vt:lpstr>
      <vt:lpstr>Century Gothic</vt:lpstr>
      <vt:lpstr>Wingdings</vt:lpstr>
      <vt:lpstr>Vapor Trail</vt:lpstr>
      <vt:lpstr>WITCHCRAFT AND CURSE IN PADHOLA LAND      (TORORO DISTRICT) </vt:lpstr>
      <vt:lpstr>Preamble on jopadhola </vt:lpstr>
      <vt:lpstr>Preamble on jopadhola </vt:lpstr>
      <vt:lpstr>Preamble on jopadhola </vt:lpstr>
      <vt:lpstr>jopAdhola culture</vt:lpstr>
      <vt:lpstr>jopAdhola culture cont…</vt:lpstr>
      <vt:lpstr>WITCH AND CURSE IN PADHOLA</vt:lpstr>
      <vt:lpstr>WITCHCRAFT </vt:lpstr>
      <vt:lpstr>WITCHCRAFT </vt:lpstr>
      <vt:lpstr>WITCHCRAFT in the church</vt:lpstr>
      <vt:lpstr>WITCHCRAFT in the church</vt:lpstr>
      <vt:lpstr>CURSE (Lami) IN PADHOLA</vt:lpstr>
      <vt:lpstr>CURSE (Lami) IN PADHOLA</vt:lpstr>
      <vt:lpstr>CURSE (Lami) IN PADHOLA</vt:lpstr>
      <vt:lpstr>CURSE (Lami) IN PADHOLA cont….</vt:lpstr>
      <vt:lpstr> Witchcraft, Curse and Politics in Padhola </vt:lpstr>
      <vt:lpstr>Witchcraft, Curse and Politics in Padhola</vt:lpstr>
      <vt:lpstr>Witch craft, Curse and Politics cont……</vt:lpstr>
      <vt:lpstr>Conclusion</vt:lpstr>
      <vt:lpstr>    Afouyo swa!  </vt:lpstr>
    </vt:vector>
  </TitlesOfParts>
  <Company>World Vision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WITCHCRAFT AND CURSE IN PADHOLA LAND      (TORORO DISTRICT)</dc:title>
  <dc:creator>Michael Oloka</dc:creator>
  <cp:lastModifiedBy>匿名査読者</cp:lastModifiedBy>
  <cp:revision>29</cp:revision>
  <dcterms:created xsi:type="dcterms:W3CDTF">2017-06-15T00:09:18Z</dcterms:created>
  <dcterms:modified xsi:type="dcterms:W3CDTF">2017-09-13T01:33:50Z</dcterms:modified>
</cp:coreProperties>
</file>