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256" r:id="rId2"/>
    <p:sldId id="409" r:id="rId3"/>
    <p:sldId id="410" r:id="rId4"/>
    <p:sldId id="411" r:id="rId5"/>
    <p:sldId id="412" r:id="rId6"/>
    <p:sldId id="440" r:id="rId7"/>
    <p:sldId id="415" r:id="rId8"/>
    <p:sldId id="417" r:id="rId9"/>
    <p:sldId id="416" r:id="rId10"/>
    <p:sldId id="418" r:id="rId11"/>
    <p:sldId id="414" r:id="rId12"/>
    <p:sldId id="419" r:id="rId13"/>
    <p:sldId id="420" r:id="rId14"/>
    <p:sldId id="421" r:id="rId15"/>
    <p:sldId id="423" r:id="rId16"/>
    <p:sldId id="424" r:id="rId17"/>
    <p:sldId id="425" r:id="rId18"/>
    <p:sldId id="426" r:id="rId19"/>
    <p:sldId id="427" r:id="rId20"/>
    <p:sldId id="428" r:id="rId21"/>
    <p:sldId id="429" r:id="rId22"/>
    <p:sldId id="430" r:id="rId23"/>
    <p:sldId id="432" r:id="rId24"/>
    <p:sldId id="433" r:id="rId25"/>
    <p:sldId id="434" r:id="rId26"/>
    <p:sldId id="435" r:id="rId27"/>
    <p:sldId id="438" r:id="rId28"/>
    <p:sldId id="441" r:id="rId29"/>
    <p:sldId id="443" r:id="rId30"/>
    <p:sldId id="442" r:id="rId31"/>
    <p:sldId id="436" r:id="rId32"/>
    <p:sldId id="437" r:id="rId33"/>
    <p:sldId id="413" r:id="rId34"/>
    <p:sldId id="444" r:id="rId35"/>
    <p:sldId id="439" r:id="rId36"/>
    <p:sldId id="395" r:id="rId37"/>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95" autoAdjust="0"/>
    <p:restoredTop sz="97755" autoAdjust="0"/>
  </p:normalViewPr>
  <p:slideViewPr>
    <p:cSldViewPr snapToGrid="0">
      <p:cViewPr varScale="1">
        <p:scale>
          <a:sx n="157" d="100"/>
          <a:sy n="157" d="100"/>
        </p:scale>
        <p:origin x="156" y="672"/>
      </p:cViewPr>
      <p:guideLst>
        <p:guide orient="horz" pos="2160"/>
        <p:guide pos="3840"/>
      </p:guideLst>
    </p:cSldViewPr>
  </p:slideViewPr>
  <p:outlineViewPr>
    <p:cViewPr>
      <p:scale>
        <a:sx n="33" d="100"/>
        <a:sy n="33" d="100"/>
      </p:scale>
      <p:origin x="0" y="-35172"/>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40" d="100"/>
          <a:sy n="140" d="100"/>
        </p:scale>
        <p:origin x="4614" y="13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5029"/>
          </a:xfrm>
          <a:prstGeom prst="rect">
            <a:avLst/>
          </a:prstGeom>
        </p:spPr>
        <p:txBody>
          <a:bodyPr vert="horz" lIns="90654" tIns="45327" rIns="90654" bIns="4532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4" y="1"/>
            <a:ext cx="2918831" cy="495029"/>
          </a:xfrm>
          <a:prstGeom prst="rect">
            <a:avLst/>
          </a:prstGeom>
        </p:spPr>
        <p:txBody>
          <a:bodyPr vert="horz" lIns="90654" tIns="45327" rIns="90654" bIns="45327" rtlCol="0"/>
          <a:lstStyle>
            <a:lvl1pPr algn="r">
              <a:defRPr sz="1200"/>
            </a:lvl1pPr>
          </a:lstStyle>
          <a:p>
            <a:fld id="{99B1D5A4-C76E-48A6-807E-2EA5AAB6920F}" type="datetimeFigureOut">
              <a:rPr kumimoji="1" lang="ja-JP" altLang="en-US" smtClean="0"/>
              <a:pPr/>
              <a:t>2017/12/9</a:t>
            </a:fld>
            <a:endParaRPr kumimoji="1" lang="ja-JP" altLang="en-US"/>
          </a:p>
        </p:txBody>
      </p:sp>
      <p:sp>
        <p:nvSpPr>
          <p:cNvPr id="4" name="フッター プレースホルダー 3"/>
          <p:cNvSpPr>
            <a:spLocks noGrp="1"/>
          </p:cNvSpPr>
          <p:nvPr>
            <p:ph type="ftr" sz="quarter" idx="2"/>
          </p:nvPr>
        </p:nvSpPr>
        <p:spPr>
          <a:xfrm>
            <a:off x="0" y="9371286"/>
            <a:ext cx="2918831" cy="495028"/>
          </a:xfrm>
          <a:prstGeom prst="rect">
            <a:avLst/>
          </a:prstGeom>
        </p:spPr>
        <p:txBody>
          <a:bodyPr vert="horz" lIns="90654" tIns="45327" rIns="90654" bIns="4532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4" y="9371286"/>
            <a:ext cx="2918831" cy="495028"/>
          </a:xfrm>
          <a:prstGeom prst="rect">
            <a:avLst/>
          </a:prstGeom>
        </p:spPr>
        <p:txBody>
          <a:bodyPr vert="horz" lIns="90654" tIns="45327" rIns="90654" bIns="45327" rtlCol="0" anchor="b"/>
          <a:lstStyle>
            <a:lvl1pPr algn="r">
              <a:defRPr sz="1200"/>
            </a:lvl1pPr>
          </a:lstStyle>
          <a:p>
            <a:fld id="{4F1059FD-E009-4C2E-B72F-A59FA82E72E3}" type="slidenum">
              <a:rPr kumimoji="1" lang="ja-JP" altLang="en-US" smtClean="0"/>
              <a:pPr/>
              <a:t>‹#›</a:t>
            </a:fld>
            <a:endParaRPr kumimoji="1" lang="ja-JP" altLang="en-US"/>
          </a:p>
        </p:txBody>
      </p:sp>
    </p:spTree>
    <p:extLst>
      <p:ext uri="{BB962C8B-B14F-4D97-AF65-F5344CB8AC3E}">
        <p14:creationId xmlns:p14="http://schemas.microsoft.com/office/powerpoint/2010/main" val="1999731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5029"/>
          </a:xfrm>
          <a:prstGeom prst="rect">
            <a:avLst/>
          </a:prstGeom>
        </p:spPr>
        <p:txBody>
          <a:bodyPr vert="horz" lIns="90654" tIns="45327" rIns="90654" bIns="4532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1"/>
            <a:ext cx="2918831" cy="495029"/>
          </a:xfrm>
          <a:prstGeom prst="rect">
            <a:avLst/>
          </a:prstGeom>
        </p:spPr>
        <p:txBody>
          <a:bodyPr vert="horz" lIns="90654" tIns="45327" rIns="90654" bIns="45327" rtlCol="0"/>
          <a:lstStyle>
            <a:lvl1pPr algn="r">
              <a:defRPr sz="1200"/>
            </a:lvl1pPr>
          </a:lstStyle>
          <a:p>
            <a:fld id="{E6C7864B-8801-44A5-896C-085635095F5B}" type="datetimeFigureOut">
              <a:rPr kumimoji="1" lang="ja-JP" altLang="en-US" smtClean="0"/>
              <a:pPr/>
              <a:t>2017/12/9</a:t>
            </a:fld>
            <a:endParaRPr kumimoji="1" lang="ja-JP" altLang="en-US"/>
          </a:p>
        </p:txBody>
      </p:sp>
      <p:sp>
        <p:nvSpPr>
          <p:cNvPr id="4" name="スライド イメージ プレースホルダー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90654" tIns="45327" rIns="90654" bIns="45327"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0"/>
          </a:xfrm>
          <a:prstGeom prst="rect">
            <a:avLst/>
          </a:prstGeom>
        </p:spPr>
        <p:txBody>
          <a:bodyPr vert="horz" lIns="90654" tIns="45327" rIns="90654" bIns="4532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0654" tIns="45327" rIns="90654" bIns="4532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0654" tIns="45327" rIns="90654" bIns="45327" rtlCol="0" anchor="b"/>
          <a:lstStyle>
            <a:lvl1pPr algn="r">
              <a:defRPr sz="1200"/>
            </a:lvl1pPr>
          </a:lstStyle>
          <a:p>
            <a:fld id="{69BC6FFA-B4C0-45F2-B4CE-0A415C717F3C}" type="slidenum">
              <a:rPr kumimoji="1" lang="ja-JP" altLang="en-US" smtClean="0"/>
              <a:pPr/>
              <a:t>‹#›</a:t>
            </a:fld>
            <a:endParaRPr kumimoji="1" lang="ja-JP" altLang="en-US"/>
          </a:p>
        </p:txBody>
      </p:sp>
    </p:spTree>
    <p:extLst>
      <p:ext uri="{BB962C8B-B14F-4D97-AF65-F5344CB8AC3E}">
        <p14:creationId xmlns:p14="http://schemas.microsoft.com/office/powerpoint/2010/main" val="25358615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E075F58-642B-47A1-90F3-B085977B9A78}" type="datetimeFigureOut">
              <a:rPr kumimoji="1" lang="ja-JP" altLang="en-US" smtClean="0"/>
              <a:pPr/>
              <a:t>2017/12/9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0B3F1AD-13AA-460B-964F-D52738A3BBDC}" type="slidenum">
              <a:rPr kumimoji="1" lang="ja-JP" altLang="en-US" smtClean="0"/>
              <a:pPr/>
              <a:t>‹#›</a:t>
            </a:fld>
            <a:endParaRPr kumimoji="1" lang="ja-JP" altLang="en-US"/>
          </a:p>
        </p:txBody>
      </p:sp>
    </p:spTree>
    <p:extLst>
      <p:ext uri="{BB962C8B-B14F-4D97-AF65-F5344CB8AC3E}">
        <p14:creationId xmlns:p14="http://schemas.microsoft.com/office/powerpoint/2010/main" val="3584409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E075F58-642B-47A1-90F3-B085977B9A78}" type="datetimeFigureOut">
              <a:rPr kumimoji="1" lang="ja-JP" altLang="en-US" smtClean="0"/>
              <a:pPr/>
              <a:t>2017/12/9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0B3F1AD-13AA-460B-964F-D52738A3BBDC}" type="slidenum">
              <a:rPr kumimoji="1" lang="ja-JP" altLang="en-US" smtClean="0"/>
              <a:pPr/>
              <a:t>‹#›</a:t>
            </a:fld>
            <a:endParaRPr kumimoji="1" lang="ja-JP" altLang="en-US"/>
          </a:p>
        </p:txBody>
      </p:sp>
    </p:spTree>
    <p:extLst>
      <p:ext uri="{BB962C8B-B14F-4D97-AF65-F5344CB8AC3E}">
        <p14:creationId xmlns:p14="http://schemas.microsoft.com/office/powerpoint/2010/main" val="970996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E075F58-642B-47A1-90F3-B085977B9A78}" type="datetimeFigureOut">
              <a:rPr kumimoji="1" lang="ja-JP" altLang="en-US" smtClean="0"/>
              <a:pPr/>
              <a:t>2017/12/9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0B3F1AD-13AA-460B-964F-D52738A3BBDC}" type="slidenum">
              <a:rPr kumimoji="1" lang="ja-JP" altLang="en-US" smtClean="0"/>
              <a:pPr/>
              <a:t>‹#›</a:t>
            </a:fld>
            <a:endParaRPr kumimoji="1" lang="ja-JP" altLang="en-US"/>
          </a:p>
        </p:txBody>
      </p:sp>
    </p:spTree>
    <p:extLst>
      <p:ext uri="{BB962C8B-B14F-4D97-AF65-F5344CB8AC3E}">
        <p14:creationId xmlns:p14="http://schemas.microsoft.com/office/powerpoint/2010/main" val="3647633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lvl1pPr>
              <a:spcBef>
                <a:spcPts val="1200"/>
              </a:spcBef>
              <a:spcAft>
                <a:spcPts val="1200"/>
              </a:spcAft>
              <a:defRPr/>
            </a:lvl1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10"/>
          </p:nvPr>
        </p:nvSpPr>
        <p:spPr/>
        <p:txBody>
          <a:bodyPr/>
          <a:lstStyle/>
          <a:p>
            <a:fld id="{5E075F58-642B-47A1-90F3-B085977B9A78}" type="datetimeFigureOut">
              <a:rPr kumimoji="1" lang="ja-JP" altLang="en-US" smtClean="0"/>
              <a:pPr/>
              <a:t>2017/12/9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0B3F1AD-13AA-460B-964F-D52738A3BBDC}" type="slidenum">
              <a:rPr kumimoji="1" lang="ja-JP" altLang="en-US" smtClean="0"/>
              <a:pPr/>
              <a:t>‹#›</a:t>
            </a:fld>
            <a:endParaRPr kumimoji="1" lang="ja-JP" altLang="en-US"/>
          </a:p>
        </p:txBody>
      </p:sp>
    </p:spTree>
    <p:extLst>
      <p:ext uri="{BB962C8B-B14F-4D97-AF65-F5344CB8AC3E}">
        <p14:creationId xmlns:p14="http://schemas.microsoft.com/office/powerpoint/2010/main" val="926008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5E075F58-642B-47A1-90F3-B085977B9A78}" type="datetimeFigureOut">
              <a:rPr kumimoji="1" lang="ja-JP" altLang="en-US" smtClean="0"/>
              <a:pPr/>
              <a:t>2017/12/9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0B3F1AD-13AA-460B-964F-D52738A3BBDC}" type="slidenum">
              <a:rPr kumimoji="1" lang="ja-JP" altLang="en-US" smtClean="0"/>
              <a:pPr/>
              <a:t>‹#›</a:t>
            </a:fld>
            <a:endParaRPr kumimoji="1" lang="ja-JP" altLang="en-US"/>
          </a:p>
        </p:txBody>
      </p:sp>
    </p:spTree>
    <p:extLst>
      <p:ext uri="{BB962C8B-B14F-4D97-AF65-F5344CB8AC3E}">
        <p14:creationId xmlns:p14="http://schemas.microsoft.com/office/powerpoint/2010/main" val="3477006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E075F58-642B-47A1-90F3-B085977B9A78}" type="datetimeFigureOut">
              <a:rPr kumimoji="1" lang="ja-JP" altLang="en-US" smtClean="0"/>
              <a:pPr/>
              <a:t>2017/12/9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0B3F1AD-13AA-460B-964F-D52738A3BBDC}" type="slidenum">
              <a:rPr kumimoji="1" lang="ja-JP" altLang="en-US" smtClean="0"/>
              <a:pPr/>
              <a:t>‹#›</a:t>
            </a:fld>
            <a:endParaRPr kumimoji="1" lang="ja-JP" altLang="en-US"/>
          </a:p>
        </p:txBody>
      </p:sp>
    </p:spTree>
    <p:extLst>
      <p:ext uri="{BB962C8B-B14F-4D97-AF65-F5344CB8AC3E}">
        <p14:creationId xmlns:p14="http://schemas.microsoft.com/office/powerpoint/2010/main" val="562268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5E075F58-642B-47A1-90F3-B085977B9A78}" type="datetimeFigureOut">
              <a:rPr kumimoji="1" lang="ja-JP" altLang="en-US" smtClean="0"/>
              <a:pPr/>
              <a:t>2017/12/9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0B3F1AD-13AA-460B-964F-D52738A3BBDC}" type="slidenum">
              <a:rPr kumimoji="1" lang="ja-JP" altLang="en-US" smtClean="0"/>
              <a:pPr/>
              <a:t>‹#›</a:t>
            </a:fld>
            <a:endParaRPr kumimoji="1" lang="ja-JP" altLang="en-US"/>
          </a:p>
        </p:txBody>
      </p:sp>
    </p:spTree>
    <p:extLst>
      <p:ext uri="{BB962C8B-B14F-4D97-AF65-F5344CB8AC3E}">
        <p14:creationId xmlns:p14="http://schemas.microsoft.com/office/powerpoint/2010/main" val="889906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5E075F58-642B-47A1-90F3-B085977B9A78}" type="datetimeFigureOut">
              <a:rPr kumimoji="1" lang="ja-JP" altLang="en-US" smtClean="0"/>
              <a:pPr/>
              <a:t>2017/12/9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0B3F1AD-13AA-460B-964F-D52738A3BBDC}" type="slidenum">
              <a:rPr kumimoji="1" lang="ja-JP" altLang="en-US" smtClean="0"/>
              <a:pPr/>
              <a:t>‹#›</a:t>
            </a:fld>
            <a:endParaRPr kumimoji="1" lang="ja-JP" altLang="en-US"/>
          </a:p>
        </p:txBody>
      </p:sp>
    </p:spTree>
    <p:extLst>
      <p:ext uri="{BB962C8B-B14F-4D97-AF65-F5344CB8AC3E}">
        <p14:creationId xmlns:p14="http://schemas.microsoft.com/office/powerpoint/2010/main" val="873066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E075F58-642B-47A1-90F3-B085977B9A78}" type="datetimeFigureOut">
              <a:rPr kumimoji="1" lang="ja-JP" altLang="en-US" smtClean="0"/>
              <a:pPr/>
              <a:t>2017/12/9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0B3F1AD-13AA-460B-964F-D52738A3BBDC}" type="slidenum">
              <a:rPr kumimoji="1" lang="ja-JP" altLang="en-US" smtClean="0"/>
              <a:pPr/>
              <a:t>‹#›</a:t>
            </a:fld>
            <a:endParaRPr kumimoji="1" lang="ja-JP" altLang="en-US"/>
          </a:p>
        </p:txBody>
      </p:sp>
    </p:spTree>
    <p:extLst>
      <p:ext uri="{BB962C8B-B14F-4D97-AF65-F5344CB8AC3E}">
        <p14:creationId xmlns:p14="http://schemas.microsoft.com/office/powerpoint/2010/main" val="3361173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E075F58-642B-47A1-90F3-B085977B9A78}" type="datetimeFigureOut">
              <a:rPr kumimoji="1" lang="ja-JP" altLang="en-US" smtClean="0"/>
              <a:pPr/>
              <a:t>2017/12/9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0B3F1AD-13AA-460B-964F-D52738A3BBDC}" type="slidenum">
              <a:rPr kumimoji="1" lang="ja-JP" altLang="en-US" smtClean="0"/>
              <a:pPr/>
              <a:t>‹#›</a:t>
            </a:fld>
            <a:endParaRPr kumimoji="1" lang="ja-JP" altLang="en-US"/>
          </a:p>
        </p:txBody>
      </p:sp>
    </p:spTree>
    <p:extLst>
      <p:ext uri="{BB962C8B-B14F-4D97-AF65-F5344CB8AC3E}">
        <p14:creationId xmlns:p14="http://schemas.microsoft.com/office/powerpoint/2010/main" val="2610837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E075F58-642B-47A1-90F3-B085977B9A78}" type="datetimeFigureOut">
              <a:rPr kumimoji="1" lang="ja-JP" altLang="en-US" smtClean="0"/>
              <a:pPr/>
              <a:t>2017/12/9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0B3F1AD-13AA-460B-964F-D52738A3BBDC}" type="slidenum">
              <a:rPr kumimoji="1" lang="ja-JP" altLang="en-US" smtClean="0"/>
              <a:pPr/>
              <a:t>‹#›</a:t>
            </a:fld>
            <a:endParaRPr kumimoji="1" lang="ja-JP" altLang="en-US"/>
          </a:p>
        </p:txBody>
      </p:sp>
    </p:spTree>
    <p:extLst>
      <p:ext uri="{BB962C8B-B14F-4D97-AF65-F5344CB8AC3E}">
        <p14:creationId xmlns:p14="http://schemas.microsoft.com/office/powerpoint/2010/main" val="2597812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075F58-642B-47A1-90F3-B085977B9A78}" type="datetimeFigureOut">
              <a:rPr kumimoji="1" lang="ja-JP" altLang="en-US" smtClean="0"/>
              <a:pPr/>
              <a:t>2017/12/9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B3F1AD-13AA-460B-964F-D52738A3BBDC}" type="slidenum">
              <a:rPr kumimoji="1" lang="ja-JP" altLang="en-US" smtClean="0"/>
              <a:pPr/>
              <a:t>‹#›</a:t>
            </a:fld>
            <a:endParaRPr kumimoji="1" lang="ja-JP" altLang="en-US"/>
          </a:p>
        </p:txBody>
      </p:sp>
    </p:spTree>
    <p:extLst>
      <p:ext uri="{BB962C8B-B14F-4D97-AF65-F5344CB8AC3E}">
        <p14:creationId xmlns:p14="http://schemas.microsoft.com/office/powerpoint/2010/main" val="2949298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en.wikipedia.org/wiki/2008_Congo_football_riot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97141" y="1122363"/>
            <a:ext cx="10170859" cy="2387600"/>
          </a:xfrm>
        </p:spPr>
        <p:txBody>
          <a:bodyPr>
            <a:normAutofit/>
          </a:bodyPr>
          <a:lstStyle/>
          <a:p>
            <a:r>
              <a:rPr lang="ja-JP" altLang="en-US" dirty="0" smtClean="0"/>
              <a:t>アフリカ・</a:t>
            </a:r>
            <a:r>
              <a:rPr lang="ja-JP" altLang="en-US" dirty="0"/>
              <a:t>サッカーの</a:t>
            </a:r>
            <a:r>
              <a:rPr lang="ja-JP" altLang="en-US" dirty="0" smtClean="0"/>
              <a:t>応援</a:t>
            </a:r>
            <a:endParaRPr kumimoji="1" lang="ja-JP" altLang="en-US" dirty="0"/>
          </a:p>
        </p:txBody>
      </p:sp>
      <p:sp>
        <p:nvSpPr>
          <p:cNvPr id="3" name="サブタイトル 2"/>
          <p:cNvSpPr>
            <a:spLocks noGrp="1"/>
          </p:cNvSpPr>
          <p:nvPr>
            <p:ph type="subTitle" idx="1"/>
          </p:nvPr>
        </p:nvSpPr>
        <p:spPr>
          <a:xfrm>
            <a:off x="1101423" y="3509963"/>
            <a:ext cx="9807369" cy="556069"/>
          </a:xfrm>
        </p:spPr>
        <p:txBody>
          <a:bodyPr>
            <a:normAutofit lnSpcReduction="10000"/>
          </a:bodyPr>
          <a:lstStyle/>
          <a:p>
            <a:r>
              <a:rPr lang="ja-JP" altLang="en-US" sz="3600" dirty="0" smtClean="0"/>
              <a:t>「</a:t>
            </a:r>
            <a:r>
              <a:rPr lang="ja-JP" altLang="en-US" sz="3600" dirty="0"/>
              <a:t>災因論」と「福因論」の観点から</a:t>
            </a:r>
            <a:r>
              <a:rPr lang="ja-JP" altLang="en-US" sz="3600" dirty="0" smtClean="0"/>
              <a:t>見た</a:t>
            </a:r>
            <a:endParaRPr kumimoji="1" lang="en-US" altLang="ja-JP" sz="3600" dirty="0" smtClean="0"/>
          </a:p>
          <a:p>
            <a:endParaRPr lang="en-US" altLang="ja-JP" dirty="0"/>
          </a:p>
          <a:p>
            <a:endParaRPr kumimoji="1" lang="en-US" altLang="ja-JP" dirty="0" smtClean="0"/>
          </a:p>
          <a:p>
            <a:endParaRPr lang="en-US" altLang="ja-JP" dirty="0"/>
          </a:p>
          <a:p>
            <a:endParaRPr kumimoji="1" lang="en-US" altLang="ja-JP" dirty="0" smtClean="0"/>
          </a:p>
          <a:p>
            <a:endParaRPr kumimoji="1" lang="ja-JP" altLang="en-US" dirty="0"/>
          </a:p>
        </p:txBody>
      </p:sp>
      <p:sp>
        <p:nvSpPr>
          <p:cNvPr id="5" name="テキスト ボックス 4"/>
          <p:cNvSpPr txBox="1"/>
          <p:nvPr/>
        </p:nvSpPr>
        <p:spPr>
          <a:xfrm>
            <a:off x="764292" y="970547"/>
            <a:ext cx="184731" cy="369332"/>
          </a:xfrm>
          <a:prstGeom prst="rect">
            <a:avLst/>
          </a:prstGeom>
          <a:noFill/>
        </p:spPr>
        <p:txBody>
          <a:bodyPr wrap="none" rtlCol="0">
            <a:spAutoFit/>
          </a:bodyPr>
          <a:lstStyle/>
          <a:p>
            <a:endParaRPr kumimoji="1" lang="ja-JP" altLang="en-US" dirty="0"/>
          </a:p>
        </p:txBody>
      </p:sp>
      <p:sp>
        <p:nvSpPr>
          <p:cNvPr id="7" name="テキスト ボックス 6"/>
          <p:cNvSpPr txBox="1"/>
          <p:nvPr/>
        </p:nvSpPr>
        <p:spPr>
          <a:xfrm>
            <a:off x="916692" y="1122947"/>
            <a:ext cx="184731" cy="369332"/>
          </a:xfrm>
          <a:prstGeom prst="rect">
            <a:avLst/>
          </a:prstGeom>
          <a:noFill/>
        </p:spPr>
        <p:txBody>
          <a:bodyPr wrap="none" rtlCol="0">
            <a:spAutoFit/>
          </a:bodyPr>
          <a:lstStyle/>
          <a:p>
            <a:endParaRPr kumimoji="1" lang="ja-JP" altLang="en-US" dirty="0"/>
          </a:p>
        </p:txBody>
      </p:sp>
      <p:sp>
        <p:nvSpPr>
          <p:cNvPr id="4" name="テキスト ボックス 3"/>
          <p:cNvSpPr txBox="1"/>
          <p:nvPr/>
        </p:nvSpPr>
        <p:spPr>
          <a:xfrm>
            <a:off x="497141" y="1016713"/>
            <a:ext cx="11015931" cy="646331"/>
          </a:xfrm>
          <a:prstGeom prst="rect">
            <a:avLst/>
          </a:prstGeom>
          <a:noFill/>
        </p:spPr>
        <p:txBody>
          <a:bodyPr wrap="square" rtlCol="0">
            <a:spAutoFit/>
          </a:bodyPr>
          <a:lstStyle/>
          <a:p>
            <a:r>
              <a:rPr lang="ja-JP" altLang="en-US" dirty="0" smtClean="0"/>
              <a:t>２０１７年１２月９日　国立民族学博物館共同研究</a:t>
            </a:r>
            <a:endParaRPr lang="en-US" altLang="ja-JP" dirty="0" smtClean="0"/>
          </a:p>
          <a:p>
            <a:r>
              <a:rPr lang="ja-JP" altLang="en-US" dirty="0" smtClean="0"/>
              <a:t>「応援</a:t>
            </a:r>
            <a:r>
              <a:rPr lang="ja-JP" altLang="en-US" dirty="0"/>
              <a:t>の人類学</a:t>
            </a:r>
            <a:r>
              <a:rPr lang="en-US" altLang="ja-JP" dirty="0"/>
              <a:t>――</a:t>
            </a:r>
            <a:r>
              <a:rPr lang="ja-JP" altLang="en-US" dirty="0"/>
              <a:t>政治・スポーツ・ファン文化からみた利他性の比較民族誌」</a:t>
            </a:r>
            <a:r>
              <a:rPr lang="ja-JP" altLang="en-US" dirty="0" smtClean="0"/>
              <a:t>代表者丹羽</a:t>
            </a:r>
            <a:r>
              <a:rPr lang="ja-JP" altLang="en-US" dirty="0"/>
              <a:t>典生</a:t>
            </a:r>
            <a:endParaRPr kumimoji="1" lang="ja-JP" altLang="en-US" dirty="0"/>
          </a:p>
        </p:txBody>
      </p:sp>
      <p:sp>
        <p:nvSpPr>
          <p:cNvPr id="6" name="テキスト ボックス 5"/>
          <p:cNvSpPr txBox="1"/>
          <p:nvPr/>
        </p:nvSpPr>
        <p:spPr>
          <a:xfrm>
            <a:off x="6345936" y="5669280"/>
            <a:ext cx="5155311" cy="369332"/>
          </a:xfrm>
          <a:prstGeom prst="rect">
            <a:avLst/>
          </a:prstGeom>
          <a:noFill/>
        </p:spPr>
        <p:txBody>
          <a:bodyPr wrap="square" rtlCol="0">
            <a:spAutoFit/>
          </a:bodyPr>
          <a:lstStyle/>
          <a:p>
            <a:r>
              <a:rPr lang="zh-CN" altLang="en-US" dirty="0"/>
              <a:t>梅屋　潔　神戸大学</a:t>
            </a:r>
            <a:r>
              <a:rPr lang="zh-CN" altLang="en-US" dirty="0" smtClean="0"/>
              <a:t>大学院</a:t>
            </a:r>
            <a:r>
              <a:rPr lang="ja-JP" altLang="en-US" dirty="0" smtClean="0"/>
              <a:t>国際文化学研究科</a:t>
            </a:r>
            <a:endParaRPr lang="zh-CN" altLang="en-US" dirty="0"/>
          </a:p>
        </p:txBody>
      </p:sp>
    </p:spTree>
    <p:extLst>
      <p:ext uri="{BB962C8B-B14F-4D97-AF65-F5344CB8AC3E}">
        <p14:creationId xmlns:p14="http://schemas.microsoft.com/office/powerpoint/2010/main" val="3096309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逮捕事例も</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アラブ首長国連邦でアフリカ出身の呪術師が応援するチームの対戦相手に呪いをかけたとして逮捕（</a:t>
            </a:r>
            <a:r>
              <a:rPr kumimoji="1" lang="en-US" altLang="ja-JP" dirty="0" smtClean="0"/>
              <a:t>『Emirates</a:t>
            </a:r>
            <a:r>
              <a:rPr kumimoji="1" lang="ja-JP" altLang="en-US" dirty="0" smtClean="0"/>
              <a:t>２４７</a:t>
            </a:r>
            <a:r>
              <a:rPr kumimoji="1" lang="en-US" altLang="ja-JP" dirty="0" smtClean="0"/>
              <a:t>』</a:t>
            </a:r>
            <a:r>
              <a:rPr kumimoji="1" lang="ja-JP" altLang="en-US" dirty="0" smtClean="0"/>
              <a:t>２０１６年４月１４日）</a:t>
            </a:r>
            <a:r>
              <a:rPr kumimoji="1" lang="ja-JP" altLang="en-US" dirty="0" smtClean="0"/>
              <a:t>。</a:t>
            </a:r>
            <a:endParaRPr kumimoji="1" lang="en-US" altLang="ja-JP" dirty="0" smtClean="0"/>
          </a:p>
          <a:p>
            <a:r>
              <a:rPr kumimoji="1" lang="ja-JP" altLang="en-US" dirty="0" smtClean="0"/>
              <a:t>もっとも有名なヌコノ逮捕事件（詳細映像あり）</a:t>
            </a:r>
            <a:endParaRPr kumimoji="1" lang="ja-JP" altLang="en-US" dirty="0"/>
          </a:p>
        </p:txBody>
      </p:sp>
    </p:spTree>
    <p:extLst>
      <p:ext uri="{BB962C8B-B14F-4D97-AF65-F5344CB8AC3E}">
        <p14:creationId xmlns:p14="http://schemas.microsoft.com/office/powerpoint/2010/main" val="2620648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今年（</a:t>
            </a:r>
            <a:r>
              <a:rPr kumimoji="1" lang="en-US" altLang="ja-JP" dirty="0" smtClean="0"/>
              <a:t>2017</a:t>
            </a:r>
            <a:r>
              <a:rPr kumimoji="1" lang="ja-JP" altLang="en-US" dirty="0" smtClean="0"/>
              <a:t>）も</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a:t>
            </a:r>
            <a:r>
              <a:rPr kumimoji="1" lang="en-US" altLang="ja-JP" dirty="0" smtClean="0"/>
              <a:t>SuperSport</a:t>
            </a:r>
            <a:r>
              <a:rPr kumimoji="1" lang="ja-JP" altLang="en-US" dirty="0" smtClean="0"/>
              <a:t>」２０１７年３月</a:t>
            </a:r>
            <a:r>
              <a:rPr kumimoji="1" lang="ja-JP" altLang="en-US" dirty="0" smtClean="0"/>
              <a:t>１３日（映像あり）</a:t>
            </a:r>
            <a:endParaRPr kumimoji="1" lang="en-US" altLang="ja-JP" dirty="0" smtClean="0"/>
          </a:p>
          <a:p>
            <a:pPr marL="0" indent="0">
              <a:buNone/>
            </a:pPr>
            <a:r>
              <a:rPr kumimoji="1" lang="ja-JP" altLang="en-US" dirty="0" smtClean="0"/>
              <a:t>３月１２日「</a:t>
            </a:r>
            <a:r>
              <a:rPr kumimoji="1" lang="en-US" altLang="ja-JP" dirty="0" smtClean="0"/>
              <a:t>U-20</a:t>
            </a:r>
            <a:r>
              <a:rPr kumimoji="1" lang="ja-JP" altLang="en-US" dirty="0" smtClean="0"/>
              <a:t>サッカーアフリカカップ」決勝。セネガルのストライカー、イブラヒマ・ヌディアエがソックスから何かを取り出し、ザンビア・ゴールに投げ込んだ。ザンビア代表は激高。ムガベ大統領も愛顧するジュジュ（</a:t>
            </a:r>
            <a:r>
              <a:rPr kumimoji="1" lang="en-US" altLang="ja-JP" i="1" dirty="0" smtClean="0"/>
              <a:t>j</a:t>
            </a:r>
            <a:r>
              <a:rPr lang="en-US" altLang="ja-JP" i="1" dirty="0" smtClean="0"/>
              <a:t>uju</a:t>
            </a:r>
            <a:r>
              <a:rPr lang="ja-JP" altLang="en-US" i="1" dirty="0" smtClean="0"/>
              <a:t>）</a:t>
            </a:r>
            <a:r>
              <a:rPr lang="ja-JP" altLang="en-US" dirty="0" smtClean="0"/>
              <a:t>ではないかと言われたが、試合はザンビアが勝利。</a:t>
            </a:r>
            <a:endParaRPr lang="en-US" altLang="ja-JP" dirty="0" smtClean="0"/>
          </a:p>
          <a:p>
            <a:pPr marL="0" indent="0">
              <a:buNone/>
            </a:pPr>
            <a:r>
              <a:rPr lang="ja-JP" altLang="en-US" dirty="0" smtClean="0"/>
              <a:t>試合後、ジョセフ・コトヘッドコーチは、「私は呪術を信じていません。もしジュジュが存在するのなら、セネガルが勝利していたことでしょう」。</a:t>
            </a:r>
            <a:endParaRPr lang="en-US" altLang="ja-JP" dirty="0" smtClean="0"/>
          </a:p>
        </p:txBody>
      </p:sp>
    </p:spTree>
    <p:extLst>
      <p:ext uri="{BB962C8B-B14F-4D97-AF65-F5344CB8AC3E}">
        <p14:creationId xmlns:p14="http://schemas.microsoft.com/office/powerpoint/2010/main" val="1855635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呪術研究の文脈における「</a:t>
            </a:r>
            <a:r>
              <a:rPr kumimoji="1" lang="ja-JP" altLang="en-US" dirty="0" smtClean="0"/>
              <a:t>災因論</a:t>
            </a:r>
            <a:r>
              <a:rPr kumimoji="1" lang="ja-JP" altLang="en-US" dirty="0" smtClean="0"/>
              <a:t>」</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ja-JP" dirty="0" smtClean="0"/>
              <a:t>コスモロジーを構成する諸観念の研究分析が、その社会の独特な思考様式（「哲学」“philosophy”）を明らかにする手がかりとなることを説得的に示したのはイギリス社会人類学者、エヴァンズ＝プリチャードである。なかでもエヴァンズ＝プリチャードが重視したのが、「病気その他の不幸とその原因」を何に求め、どのような手段をもってそれに対処しているかということであった。</a:t>
            </a:r>
          </a:p>
          <a:p>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「災因論」</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ja-JP" dirty="0" smtClean="0"/>
              <a:t>1956年にエヴァンズ＝プリチャード</a:t>
            </a:r>
            <a:r>
              <a:rPr lang="ja-JP" altLang="en-US" dirty="0" smtClean="0"/>
              <a:t>の</a:t>
            </a:r>
            <a:r>
              <a:rPr lang="ja-JP" altLang="ja-JP" dirty="0" smtClean="0"/>
              <a:t>次のよう</a:t>
            </a:r>
            <a:r>
              <a:rPr lang="ja-JP" altLang="en-US" dirty="0" smtClean="0"/>
              <a:t>な</a:t>
            </a:r>
            <a:r>
              <a:rPr lang="ja-JP" altLang="ja-JP" dirty="0" smtClean="0"/>
              <a:t>叙述が「災因論」の基本的な認識の出発点となって</a:t>
            </a:r>
            <a:r>
              <a:rPr lang="ja-JP" altLang="en-US" dirty="0" smtClean="0"/>
              <a:t>いる。</a:t>
            </a:r>
            <a:endParaRPr lang="ja-JP" altLang="ja-JP" dirty="0" smtClean="0"/>
          </a:p>
          <a:p>
            <a:r>
              <a:rPr lang="ja-JP" altLang="ja-JP" dirty="0" smtClean="0"/>
              <a:t>…</a:t>
            </a:r>
            <a:r>
              <a:rPr lang="ja-JP" altLang="ja-JP" dirty="0"/>
              <a:t>このエヴァンズ＝プリチャードの叙述（エヴァンズ＝プリチャードからの引用部：梅屋注）の前段にある「哲学」を我々は「コスモロジー」と言い換え、後段の「不幸の原因の追及とそれに対処する手段」を「災因論」とよぶことにする。災因論は、個人による個別的解釈と行動を規定する、個人に外在する集合表象としての文化システムとして考える…［長島 1983a: 595］</a:t>
            </a:r>
          </a:p>
          <a:p>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838200" y="457200"/>
            <a:ext cx="10515600" cy="6130212"/>
          </a:xfrm>
        </p:spPr>
        <p:txBody>
          <a:bodyPr>
            <a:normAutofit/>
          </a:bodyPr>
          <a:lstStyle/>
          <a:p>
            <a:r>
              <a:rPr lang="en-US" altLang="ja-JP" dirty="0" smtClean="0"/>
              <a:t>…</a:t>
            </a:r>
            <a:r>
              <a:rPr lang="ja-JP" altLang="ja-JP" dirty="0" smtClean="0"/>
              <a:t>アフリカのすべての民族において、有神的信仰、マニズム信仰、妖術の諸観念、超自然的制裁を伴う禁忌、呪術行為などの諸観念が独自の結びつき方をしているがゆえに、各民族の哲学は独特な性格を示している。たとえば、一部の諸民族―バントゥ諸族の大部分―では、祖先祭祀が支配的なモチーフとなっている。スーダン系諸族では、妖術が支配的モチーフとなっており、それに呪術や託宣の技術が加わっている。また他の諸民族、たとえばヌアー族では「霊」が中心に位置し、その周辺にマニズムや妖術の観念がみられる。そしてまた他の諸民族では他の概念が中心的位置を占めている、という具合である。何が支配的モチーフであるかは、ふつう、そしておそらくつねに、危険や病気やその他の不幸に際して人々がそれらの原因を何に求め、それから逃れたりそれらを排除したりするためにいかなる手段をとっているかを調べることによってわかる…［エヴァンズ=プリチャード  1982: 494-495］。</a:t>
            </a:r>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「災因論」</a:t>
            </a:r>
            <a:endParaRPr kumimoji="1" lang="ja-JP" altLang="en-US" dirty="0"/>
          </a:p>
        </p:txBody>
      </p:sp>
      <p:sp>
        <p:nvSpPr>
          <p:cNvPr id="3" name="コンテンツ プレースホルダ 2"/>
          <p:cNvSpPr>
            <a:spLocks noGrp="1"/>
          </p:cNvSpPr>
          <p:nvPr>
            <p:ph idx="1"/>
          </p:nvPr>
        </p:nvSpPr>
        <p:spPr/>
        <p:txBody>
          <a:bodyPr/>
          <a:lstStyle/>
          <a:p>
            <a:r>
              <a:rPr lang="ja-JP" altLang="ja-JP" dirty="0" smtClean="0"/>
              <a:t>長島［</a:t>
            </a:r>
            <a:r>
              <a:rPr lang="en-US" altLang="ja-JP" dirty="0" smtClean="0"/>
              <a:t>1987: 1</a:t>
            </a:r>
            <a:r>
              <a:rPr lang="ja-JP" altLang="ja-JP" dirty="0" smtClean="0"/>
              <a:t>］は、「災因論」は、宇宙論の一部であるとし、非常に幅広く規定する。「災いについての観念と行動の社会・文化複合を私は「災因論の体系」とよぶことにする。それは広義の宇宙論の重要な構成要素である。宇宙論というのは、任意の人間集団が全体として保有している、人間と事物、時間と空間、存在と力にかんするさまざまな理論とそれに基づいた行動様式の集成体を意味する。それは「宗教」「哲学」「科学」「俗信」などといったことばで指示されるような理解と行動をすべて含むものとする」［長島</a:t>
            </a:r>
            <a:r>
              <a:rPr lang="en-US" altLang="ja-JP" dirty="0" smtClean="0"/>
              <a:t> 1987: 1</a:t>
            </a:r>
            <a:r>
              <a:rPr lang="ja-JP" altLang="ja-JP" dirty="0" smtClean="0"/>
              <a:t>］。</a:t>
            </a:r>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「災因論」と「福因論」</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ja-JP" dirty="0" smtClean="0"/>
              <a:t>…災因論は、実際にすでに発生したか、あるいは理論的に想定しうる災いを受けた状態（マイナスの状態）をいかに元に戻す（ゼロにする）かについての理論と行動の体系といえる。これと対照的なのが、いかにして現状より恵まれた状態（プラスの状態）を獲得するかについての理論と行動の体系であり、これを「福因論の体系」とよぶことにする。</a:t>
            </a:r>
            <a:r>
              <a:rPr lang="en-US" altLang="ja-JP" dirty="0" smtClean="0"/>
              <a:t>…</a:t>
            </a:r>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「災因論」と「福因論」</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lang="en-US" altLang="ja-JP" dirty="0" smtClean="0"/>
              <a:t>…</a:t>
            </a:r>
            <a:r>
              <a:rPr lang="ja-JP" altLang="ja-JP" dirty="0" smtClean="0"/>
              <a:t>極端な場合には、災因論の体系と福因論の体系はほぼ一致する。それは、人間の幸福な状態とは災いのない状態であるという人生観が一般的であるような人間集団においてである。言いかえれば、それは、人間は本来幸福なはずだという楽天的な人生観ということになる。本書で取りあげるテソ社会の場合、伝統的には、このような人生観が支配的だったように思われる。したがって、彼らの文化においては、積極的な福因論よりも、一見消極的に見える災因論が文化的に大いに発達し、洗練されてきたように思われる。それがケニアのテソ民族誌をまとめていくにあたって、災因論の体系を最初に取り上げた理由である…［長島 1987: 1-2］。</a:t>
            </a:r>
          </a:p>
          <a:p>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リーチの公式</a:t>
            </a:r>
            <a:endParaRPr kumimoji="1" lang="ja-JP" altLang="en-US" dirty="0"/>
          </a:p>
        </p:txBody>
      </p:sp>
      <p:sp>
        <p:nvSpPr>
          <p:cNvPr id="3" name="コンテンツ プレースホルダ 2"/>
          <p:cNvSpPr>
            <a:spLocks noGrp="1"/>
          </p:cNvSpPr>
          <p:nvPr>
            <p:ph idx="1"/>
          </p:nvPr>
        </p:nvSpPr>
        <p:spPr/>
        <p:txBody>
          <a:bodyPr/>
          <a:lstStyle/>
          <a:p>
            <a:r>
              <a:rPr lang="ja-JP" altLang="ja-JP" dirty="0" smtClean="0"/>
              <a:t>この長島のモデルは、リーチ［1985: 2-7］の提唱した抽象的公式―リーチは「構造主義」の名で知られている人類学の一種が問題としていることのすべてであるという―モデルを援用したものであろうが―訳者は長島である―、きわめて広範なアクターと行為を網羅的に包含できる点で、現実の日常世界では多様なかたちで立ち現れる民族誌の資料を整理する際にきわめて有用である。</a:t>
            </a:r>
          </a:p>
          <a:p>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リーチの公式</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pPr>
              <a:buNone/>
            </a:pPr>
            <a:r>
              <a:rPr lang="ja-JP" altLang="en-US" dirty="0" smtClean="0"/>
              <a:t>　</a:t>
            </a:r>
            <a:r>
              <a:rPr lang="ja-JP" altLang="ja-JP" dirty="0" smtClean="0"/>
              <a:t>…理論はある。それは、数学において多方面で採用されているごく簡単な理論である。要約すれば、「＋」、「－」、「0」という三つの記号の関係は図のような三角関係で示されるということである。「＋／－」は一組の二元対立を形成する。この二つは、あらゆる点で「対等かつ反対」で、また分離不可能なのである。というのは、一方は他方の認識なしには理解しえないからである。しかし「ゼロ」は「中間に」、「どっちつかずの状態」にあるばかりではなく、違った種類のものである。「プラス1」と「マイナス1」の間を線で結び、すべての数を含むその想像の線上を動いていくことにすると、途中で必ず「ゼロ」と記された点を通ることになるが、その「ゼロ」点は、プラスでもなければマイナスでもなく、またプラスであり同時にマイナスなのである…［リーチ1985: 3-4］</a:t>
            </a:r>
          </a:p>
          <a:p>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はじめに</a:t>
            </a:r>
            <a:endParaRPr kumimoji="1" lang="ja-JP" altLang="en-US" dirty="0"/>
          </a:p>
        </p:txBody>
      </p:sp>
      <p:sp>
        <p:nvSpPr>
          <p:cNvPr id="3" name="コンテンツ プレースホルダー 2"/>
          <p:cNvSpPr>
            <a:spLocks noGrp="1"/>
          </p:cNvSpPr>
          <p:nvPr>
            <p:ph idx="1"/>
          </p:nvPr>
        </p:nvSpPr>
        <p:spPr/>
        <p:txBody>
          <a:bodyPr>
            <a:normAutofit fontScale="92500"/>
          </a:bodyPr>
          <a:lstStyle/>
          <a:p>
            <a:r>
              <a:rPr kumimoji="1" lang="ja-JP" altLang="en-US" dirty="0" smtClean="0"/>
              <a:t>アフリカのサッカーの勝敗や応援のパフォーマンスが呪術と親和性が高いことはよく知られている。しかし、それはなぜなのか</a:t>
            </a:r>
            <a:r>
              <a:rPr lang="ja-JP" altLang="en-US" dirty="0" smtClean="0"/>
              <a:t>。</a:t>
            </a:r>
            <a:endParaRPr lang="en-US" altLang="ja-JP" dirty="0" smtClean="0"/>
          </a:p>
          <a:p>
            <a:r>
              <a:rPr lang="ja-JP" altLang="en-US" dirty="0" smtClean="0"/>
              <a:t>単</a:t>
            </a:r>
            <a:r>
              <a:rPr lang="ja-JP" altLang="en-US" dirty="0"/>
              <a:t>に「迷信」の残存として捉えることはできない。</a:t>
            </a:r>
            <a:endParaRPr lang="en-US" altLang="ja-JP" dirty="0"/>
          </a:p>
          <a:p>
            <a:r>
              <a:rPr lang="ja-JP" altLang="en-US" dirty="0" smtClean="0"/>
              <a:t>民族誌的</a:t>
            </a:r>
            <a:r>
              <a:rPr lang="ja-JP" altLang="en-US" dirty="0" smtClean="0"/>
              <a:t>事実としていくつかの事例を紹介する</a:t>
            </a:r>
            <a:r>
              <a:rPr lang="ja-JP" altLang="en-US" dirty="0" smtClean="0"/>
              <a:t>。</a:t>
            </a:r>
            <a:endParaRPr lang="en-US" altLang="ja-JP" dirty="0" smtClean="0"/>
          </a:p>
          <a:p>
            <a:r>
              <a:rPr kumimoji="1" lang="ja-JP" altLang="en-US" dirty="0" smtClean="0"/>
              <a:t>「</a:t>
            </a:r>
            <a:r>
              <a:rPr kumimoji="1" lang="ja-JP" altLang="en-US" dirty="0" smtClean="0"/>
              <a:t>災因論」と「福因論」の考え方から、この問いに対してある程度の説明を試みる。</a:t>
            </a:r>
            <a:endParaRPr kumimoji="1" lang="en-US" altLang="ja-JP" dirty="0" smtClean="0"/>
          </a:p>
          <a:p>
            <a:r>
              <a:rPr kumimoji="1" lang="ja-JP" altLang="en-US" dirty="0" smtClean="0"/>
              <a:t>一部で誤解されている（かもしれない）「災因論」とい</a:t>
            </a:r>
            <a:r>
              <a:rPr lang="ja-JP" altLang="en-US" dirty="0" smtClean="0"/>
              <a:t>う</a:t>
            </a:r>
            <a:r>
              <a:rPr kumimoji="1" lang="ja-JP" altLang="en-US" dirty="0" smtClean="0"/>
              <a:t>概念の理論的な立場を再検証する。</a:t>
            </a:r>
            <a:endParaRPr kumimoji="1" lang="en-US" altLang="ja-JP" dirty="0" smtClean="0"/>
          </a:p>
          <a:p>
            <a:endParaRPr kumimoji="1" lang="ja-JP" altLang="en-US" dirty="0"/>
          </a:p>
        </p:txBody>
      </p:sp>
    </p:spTree>
    <p:extLst>
      <p:ext uri="{BB962C8B-B14F-4D97-AF65-F5344CB8AC3E}">
        <p14:creationId xmlns:p14="http://schemas.microsoft.com/office/powerpoint/2010/main" val="1335558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「災因論」は</a:t>
            </a:r>
            <a:r>
              <a:rPr lang="ja-JP" altLang="en-US" dirty="0" smtClean="0"/>
              <a:t>図式の一部</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ja-JP" dirty="0" smtClean="0"/>
              <a:t>長島［1987］にとり、マイナスとゼロとの間の「力」の働きに特化した「災因論」はケニアのテソを対象にしたからこそ強調された考え方であることがわかる。だから、広義の「災因論」は、実際には福因論も含めてマイナス、ゼロ、プラスの状態を移動する社会ないし個人の状態をもたらす力だけを想定した非常に広範な理論、現象、行為を包含する図式の一部なのである。</a:t>
            </a:r>
          </a:p>
          <a:p>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福因論と災因論のモデル</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r>
              <a:rPr lang="ja-JP" altLang="ja-JP" dirty="0" smtClean="0"/>
              <a:t>…心身ともに正常な状態をゼロ状態とすれば、病気はマイナスの状態である。病状はさまざまだからそれをXという記号で現わす。ゼロから負の方向にXへと変化させた力が病因であり、それをZとする。YはXに規定され、ZはYに規定されるが、その規定の仕方は占師の個人的判断を含めて文化現象である。このX（症状）Y（病因）Z（治療）から成る全体システムSが病気の文化複合といえるものである。このSは死因論や福因論とさらに複合して当該文化のコスモロジーの重要な部分を構成するものである。しかもこのSは歴史的に変化しやすい性質をもっている。テソの場合は、死霊観の導入と発展が、西洋医学のバクテリア病因論の部分的導入と相まって、YとZの情報量を飛躍的に増大させ、その結果従来は見落とされていた現象が症状として認識されるようになり（たとえばエムセベ症候群）、Xの情報量も増大させるにいたっている。こうした整理は、単純すぎる図式化ではあるが、流行としての病気や治療法を文化の動態として把握するための出発点となりうるものである…［長島 1983b: 323-335］</a:t>
            </a:r>
          </a:p>
          <a:p>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図１</a:t>
            </a:r>
            <a:r>
              <a:rPr lang="ja-JP" altLang="ja-JP" dirty="0" smtClean="0"/>
              <a:t>「病因論」の図式　</a:t>
            </a:r>
            <a:endParaRPr kumimoji="1" lang="ja-JP" altLang="en-US" dirty="0"/>
          </a:p>
        </p:txBody>
      </p:sp>
      <p:sp>
        <p:nvSpPr>
          <p:cNvPr id="3" name="コンテンツ プレースホルダ 2"/>
          <p:cNvSpPr>
            <a:spLocks noGrp="1"/>
          </p:cNvSpPr>
          <p:nvPr>
            <p:ph idx="1"/>
          </p:nvPr>
        </p:nvSpPr>
        <p:spPr/>
        <p:txBody>
          <a:bodyPr>
            <a:normAutofit lnSpcReduction="10000"/>
          </a:bodyPr>
          <a:lstStyle/>
          <a:p>
            <a:pPr>
              <a:buNone/>
            </a:pPr>
            <a:r>
              <a:rPr kumimoji="1" lang="ja-JP" altLang="en-US" dirty="0" smtClean="0"/>
              <a:t>　　　　　　        ゼロ　　　　　０</a:t>
            </a:r>
            <a:endParaRPr kumimoji="1" lang="en-US" altLang="ja-JP" dirty="0" smtClean="0"/>
          </a:p>
          <a:p>
            <a:pPr>
              <a:buNone/>
            </a:pPr>
            <a:endParaRPr lang="en-US" altLang="ja-JP" dirty="0" smtClean="0"/>
          </a:p>
          <a:p>
            <a:pPr>
              <a:buNone/>
            </a:pPr>
            <a:endParaRPr kumimoji="1" lang="en-US" altLang="ja-JP" dirty="0" smtClean="0"/>
          </a:p>
          <a:p>
            <a:pPr>
              <a:buNone/>
            </a:pPr>
            <a:r>
              <a:rPr kumimoji="1" lang="ja-JP" altLang="en-US" dirty="0" smtClean="0"/>
              <a:t>　　　　　　　       </a:t>
            </a:r>
            <a:r>
              <a:rPr kumimoji="1" lang="en-US" altLang="ja-JP" dirty="0" smtClean="0"/>
              <a:t>Y</a:t>
            </a:r>
            <a:r>
              <a:rPr kumimoji="1" lang="ja-JP" altLang="en-US" dirty="0" smtClean="0"/>
              <a:t>　　　　　　　　　　　　</a:t>
            </a:r>
            <a:r>
              <a:rPr kumimoji="1" lang="en-US" altLang="ja-JP" dirty="0" smtClean="0"/>
              <a:t>Z</a:t>
            </a:r>
          </a:p>
          <a:p>
            <a:pPr>
              <a:buNone/>
            </a:pPr>
            <a:endParaRPr lang="en-US" altLang="ja-JP" dirty="0" smtClean="0"/>
          </a:p>
          <a:p>
            <a:pPr>
              <a:buNone/>
            </a:pPr>
            <a:endParaRPr kumimoji="1" lang="en-US" altLang="ja-JP" dirty="0" smtClean="0"/>
          </a:p>
          <a:p>
            <a:pPr>
              <a:buNone/>
            </a:pPr>
            <a:r>
              <a:rPr lang="ja-JP" altLang="en-US" dirty="0" smtClean="0"/>
              <a:t>　　　　　         マイナス　　　　 </a:t>
            </a:r>
            <a:r>
              <a:rPr lang="en-US" altLang="ja-JP" dirty="0" smtClean="0"/>
              <a:t>X</a:t>
            </a:r>
            <a:r>
              <a:rPr kumimoji="1" lang="ja-JP" altLang="en-US" dirty="0" smtClean="0"/>
              <a:t>　　</a:t>
            </a:r>
            <a:endParaRPr kumimoji="1" lang="ja-JP" altLang="en-US" dirty="0"/>
          </a:p>
        </p:txBody>
      </p:sp>
      <p:sp>
        <p:nvSpPr>
          <p:cNvPr id="4" name="上矢印 3"/>
          <p:cNvSpPr/>
          <p:nvPr/>
        </p:nvSpPr>
        <p:spPr>
          <a:xfrm>
            <a:off x="5909571" y="2351314"/>
            <a:ext cx="484632" cy="318173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下矢印 5"/>
          <p:cNvSpPr/>
          <p:nvPr/>
        </p:nvSpPr>
        <p:spPr>
          <a:xfrm>
            <a:off x="6456783" y="2397968"/>
            <a:ext cx="484632" cy="31257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右矢印 6"/>
          <p:cNvSpPr/>
          <p:nvPr/>
        </p:nvSpPr>
        <p:spPr>
          <a:xfrm>
            <a:off x="4665304" y="3648271"/>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左矢印 7"/>
          <p:cNvSpPr/>
          <p:nvPr/>
        </p:nvSpPr>
        <p:spPr>
          <a:xfrm>
            <a:off x="7175242" y="3676260"/>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8117633" y="6176865"/>
            <a:ext cx="2880917" cy="646331"/>
          </a:xfrm>
          <a:prstGeom prst="rect">
            <a:avLst/>
          </a:prstGeom>
          <a:noFill/>
        </p:spPr>
        <p:txBody>
          <a:bodyPr wrap="none" rtlCol="0">
            <a:spAutoFit/>
          </a:bodyPr>
          <a:lstStyle/>
          <a:p>
            <a:r>
              <a:rPr lang="ja-JP" altLang="ja-JP" dirty="0" smtClean="0"/>
              <a:t>出所　長島［</a:t>
            </a:r>
            <a:r>
              <a:rPr lang="en-US" altLang="ja-JP" dirty="0" smtClean="0"/>
              <a:t>1983b</a:t>
            </a:r>
            <a:r>
              <a:rPr lang="ja-JP" altLang="ja-JP" dirty="0" smtClean="0"/>
              <a:t>：</a:t>
            </a:r>
            <a:r>
              <a:rPr lang="en-US" altLang="ja-JP" dirty="0" smtClean="0"/>
              <a:t>335]</a:t>
            </a:r>
            <a:endParaRPr lang="ja-JP" altLang="en-US" dirty="0" smtClean="0"/>
          </a:p>
          <a:p>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5"/>
            <a:ext cx="10515600" cy="885177"/>
          </a:xfrm>
        </p:spPr>
        <p:txBody>
          <a:bodyPr/>
          <a:lstStyle/>
          <a:p>
            <a:r>
              <a:rPr kumimoji="1" lang="ja-JP" altLang="en-US" dirty="0" smtClean="0"/>
              <a:t>図２　「災因論」と「福因論」　</a:t>
            </a:r>
            <a:endParaRPr kumimoji="1" lang="ja-JP" altLang="en-US" dirty="0"/>
          </a:p>
        </p:txBody>
      </p:sp>
      <p:sp>
        <p:nvSpPr>
          <p:cNvPr id="3" name="コンテンツ プレースホルダ 2"/>
          <p:cNvSpPr>
            <a:spLocks noGrp="1"/>
          </p:cNvSpPr>
          <p:nvPr>
            <p:ph idx="1"/>
          </p:nvPr>
        </p:nvSpPr>
        <p:spPr>
          <a:xfrm>
            <a:off x="838200" y="1203650"/>
            <a:ext cx="10515600" cy="5495730"/>
          </a:xfrm>
        </p:spPr>
        <p:txBody>
          <a:bodyPr>
            <a:normAutofit/>
          </a:bodyPr>
          <a:lstStyle/>
          <a:p>
            <a:pPr>
              <a:buNone/>
            </a:pPr>
            <a:r>
              <a:rPr kumimoji="1" lang="ja-JP" altLang="en-US" dirty="0" smtClean="0"/>
              <a:t>　　　　　　　　プラス　　　　＋</a:t>
            </a:r>
            <a:endParaRPr kumimoji="1" lang="en-US" altLang="ja-JP" dirty="0" smtClean="0"/>
          </a:p>
          <a:p>
            <a:pPr>
              <a:buNone/>
            </a:pPr>
            <a:endParaRPr lang="en-US" altLang="ja-JP" dirty="0" smtClean="0"/>
          </a:p>
          <a:p>
            <a:pPr>
              <a:buNone/>
            </a:pPr>
            <a:r>
              <a:rPr kumimoji="1" lang="ja-JP" altLang="en-US" dirty="0" smtClean="0"/>
              <a:t>　　　　　　　　　</a:t>
            </a:r>
            <a:r>
              <a:rPr kumimoji="1" lang="en-US" altLang="ja-JP" dirty="0" smtClean="0"/>
              <a:t>Y</a:t>
            </a:r>
            <a:r>
              <a:rPr kumimoji="1" lang="ja-JP" altLang="en-US" dirty="0" smtClean="0"/>
              <a:t>　　　　　　　　　　　　</a:t>
            </a:r>
            <a:r>
              <a:rPr kumimoji="1" lang="en-US" altLang="ja-JP" dirty="0" smtClean="0"/>
              <a:t>Z</a:t>
            </a:r>
          </a:p>
          <a:p>
            <a:pPr>
              <a:buNone/>
            </a:pPr>
            <a:r>
              <a:rPr lang="ja-JP" altLang="en-US" dirty="0" smtClean="0"/>
              <a:t>　　　　　　　　ゼロ　　　　　０　　　　　　</a:t>
            </a:r>
            <a:endParaRPr lang="en-US" altLang="ja-JP" dirty="0" smtClean="0"/>
          </a:p>
          <a:p>
            <a:pPr>
              <a:buNone/>
            </a:pPr>
            <a:r>
              <a:rPr lang="ja-JP" altLang="en-US" dirty="0" smtClean="0"/>
              <a:t>　　　　　　　　　</a:t>
            </a:r>
            <a:r>
              <a:rPr lang="en-US" altLang="ja-JP" dirty="0" smtClean="0"/>
              <a:t>Y</a:t>
            </a:r>
            <a:r>
              <a:rPr lang="ja-JP" altLang="en-US" dirty="0" smtClean="0"/>
              <a:t>　　　　　　　　　　　　</a:t>
            </a:r>
            <a:r>
              <a:rPr lang="en-US" altLang="ja-JP" dirty="0" smtClean="0"/>
              <a:t>Z</a:t>
            </a:r>
          </a:p>
          <a:p>
            <a:pPr>
              <a:buNone/>
            </a:pPr>
            <a:endParaRPr lang="en-US" altLang="ja-JP" dirty="0" smtClean="0"/>
          </a:p>
          <a:p>
            <a:pPr>
              <a:buNone/>
            </a:pPr>
            <a:r>
              <a:rPr lang="ja-JP" altLang="en-US" dirty="0" smtClean="0"/>
              <a:t>　　　　　　　　マイナス　　 　</a:t>
            </a:r>
            <a:r>
              <a:rPr lang="en-US" altLang="ja-JP" dirty="0" smtClean="0"/>
              <a:t>X</a:t>
            </a:r>
          </a:p>
          <a:p>
            <a:pPr>
              <a:buNone/>
            </a:pPr>
            <a:r>
              <a:rPr kumimoji="1" lang="ja-JP" altLang="en-US" dirty="0" smtClean="0"/>
              <a:t>　</a:t>
            </a:r>
            <a:endParaRPr kumimoji="1" lang="ja-JP" altLang="en-US" dirty="0"/>
          </a:p>
        </p:txBody>
      </p:sp>
      <p:sp>
        <p:nvSpPr>
          <p:cNvPr id="5" name="右矢印 4"/>
          <p:cNvSpPr/>
          <p:nvPr/>
        </p:nvSpPr>
        <p:spPr>
          <a:xfrm>
            <a:off x="4544009" y="255658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左矢印 5"/>
          <p:cNvSpPr/>
          <p:nvPr/>
        </p:nvSpPr>
        <p:spPr>
          <a:xfrm>
            <a:off x="7389846" y="3909527"/>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右矢印 6"/>
          <p:cNvSpPr/>
          <p:nvPr/>
        </p:nvSpPr>
        <p:spPr>
          <a:xfrm>
            <a:off x="4497355" y="390952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左矢印 7"/>
          <p:cNvSpPr/>
          <p:nvPr/>
        </p:nvSpPr>
        <p:spPr>
          <a:xfrm>
            <a:off x="7268546" y="2547257"/>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上矢印 8"/>
          <p:cNvSpPr/>
          <p:nvPr/>
        </p:nvSpPr>
        <p:spPr>
          <a:xfrm>
            <a:off x="6456784" y="3788228"/>
            <a:ext cx="484632" cy="135293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上矢印 9"/>
          <p:cNvSpPr/>
          <p:nvPr/>
        </p:nvSpPr>
        <p:spPr>
          <a:xfrm>
            <a:off x="6475444" y="1754154"/>
            <a:ext cx="484632" cy="133427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5999584" y="1838129"/>
            <a:ext cx="484632" cy="13249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a:off x="5980921" y="3853542"/>
            <a:ext cx="484632" cy="13249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日本のサッカーの応援</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例えば、ベガルタ仙台の応援を例にとると、サポーターたちは、自分のサポートするチーム、選手の名前を連呼し、それらにプラスのパフォーマンスを実現することを願うことで、「ベガルタ仙台」の勝利という目標を達成しようと</a:t>
            </a:r>
            <a:r>
              <a:rPr kumimoji="1" lang="ja-JP" altLang="en-US" dirty="0" smtClean="0"/>
              <a:t>する（映像あり）。</a:t>
            </a:r>
            <a:endParaRPr kumimoji="1" lang="en-US" altLang="ja-JP" dirty="0" smtClean="0"/>
          </a:p>
          <a:p>
            <a:pPr>
              <a:buNone/>
            </a:pPr>
            <a:r>
              <a:rPr kumimoji="1" lang="ja-JP" altLang="en-US" dirty="0" smtClean="0"/>
              <a:t>→その意味では操作しようとするのは自分のサポートするチームやそのチームの選手。</a:t>
            </a:r>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カメルーンのサポーター　</a:t>
            </a:r>
            <a:endParaRPr kumimoji="1" lang="ja-JP" altLang="en-US" dirty="0"/>
          </a:p>
        </p:txBody>
      </p:sp>
      <p:sp>
        <p:nvSpPr>
          <p:cNvPr id="3" name="コンテンツ プレースホルダ 2"/>
          <p:cNvSpPr>
            <a:spLocks noGrp="1"/>
          </p:cNvSpPr>
          <p:nvPr>
            <p:ph idx="1"/>
          </p:nvPr>
        </p:nvSpPr>
        <p:spPr>
          <a:xfrm>
            <a:off x="838200" y="1296956"/>
            <a:ext cx="10515600" cy="5561044"/>
          </a:xfrm>
        </p:spPr>
        <p:txBody>
          <a:bodyPr>
            <a:normAutofit/>
          </a:bodyPr>
          <a:lstStyle/>
          <a:p>
            <a:r>
              <a:rPr kumimoji="1" lang="ja-JP" altLang="en-US" dirty="0" smtClean="0"/>
              <a:t>カメルーンのサポーターは、</a:t>
            </a:r>
            <a:r>
              <a:rPr lang="ja-JP" altLang="ja-JP" dirty="0" smtClean="0"/>
              <a:t>次の対戦相手エジプトの国旗を巻いた段ボール製の棺を抱えて街を行進している。どこかの空き地にしつらえたらしい俄仕立ての斎場につくと棺を置いた周りでおもむろに蝋燭に火をともし、呪文めいた唱えごとをしながら儀礼をおこなう。</a:t>
            </a:r>
          </a:p>
          <a:p>
            <a:pPr>
              <a:buNone/>
            </a:pPr>
            <a:r>
              <a:rPr lang="ja-JP" altLang="en-US" dirty="0" smtClean="0"/>
              <a:t>　</a:t>
            </a:r>
            <a:r>
              <a:rPr lang="ja-JP" altLang="ja-JP" dirty="0" smtClean="0"/>
              <a:t>呪文</a:t>
            </a:r>
            <a:r>
              <a:rPr lang="ja-JP" altLang="ja-JP" dirty="0" smtClean="0"/>
              <a:t>の</a:t>
            </a:r>
            <a:r>
              <a:rPr lang="ja-JP" altLang="ja-JP" dirty="0" smtClean="0"/>
              <a:t>意味「</a:t>
            </a:r>
            <a:r>
              <a:rPr lang="ja-JP" altLang="ja-JP" dirty="0" smtClean="0"/>
              <a:t>カメルーンはエジプトを葬る</a:t>
            </a:r>
            <a:r>
              <a:rPr lang="en-US" altLang="ja-JP" dirty="0" smtClean="0"/>
              <a:t>…</a:t>
            </a:r>
            <a:r>
              <a:rPr lang="ja-JP" altLang="ja-JP" dirty="0" smtClean="0"/>
              <a:t>コートジボアールは葬った、トーゴは葬った</a:t>
            </a:r>
            <a:r>
              <a:rPr lang="en-US" altLang="ja-JP" dirty="0" smtClean="0"/>
              <a:t>…</a:t>
            </a:r>
            <a:r>
              <a:rPr lang="ja-JP" altLang="ja-JP" dirty="0" smtClean="0"/>
              <a:t>」また、ナレーションは、概要を次のように伝える。「敵を呪う伝統的なブラックマジックの儀式です。</a:t>
            </a:r>
            <a:r>
              <a:rPr lang="en-US" altLang="ja-JP" dirty="0" smtClean="0"/>
              <a:t>…</a:t>
            </a:r>
            <a:r>
              <a:rPr lang="ja-JP" altLang="ja-JP" dirty="0" smtClean="0"/>
              <a:t>呪いの儀式はアフリカ・サッカー独特の風習です</a:t>
            </a:r>
            <a:r>
              <a:rPr lang="en-US" altLang="ja-JP" dirty="0" smtClean="0"/>
              <a:t>…</a:t>
            </a:r>
            <a:r>
              <a:rPr lang="ja-JP" altLang="ja-JP" dirty="0" smtClean="0"/>
              <a:t>」</a:t>
            </a:r>
          </a:p>
          <a:p>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カメルーンのサポーター</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エジプト、コートジボワール、トーゴなどの敵に「葬る」と</a:t>
            </a:r>
            <a:r>
              <a:rPr lang="ja-JP" altLang="en-US" dirty="0" smtClean="0"/>
              <a:t>いう実践を通じてマイナス</a:t>
            </a:r>
            <a:r>
              <a:rPr lang="ja-JP" altLang="en-US" dirty="0" smtClean="0"/>
              <a:t>の状態を付与することによって、カメルーンの勝利を実現しようとする。</a:t>
            </a:r>
            <a:endParaRPr lang="en-US" altLang="ja-JP" dirty="0" smtClean="0"/>
          </a:p>
          <a:p>
            <a:r>
              <a:rPr kumimoji="1" lang="ja-JP" altLang="en-US" dirty="0" smtClean="0"/>
              <a:t>ここにはカメルーンの語彙は出てこない。操作されるのは、カメルーンではなく敵。</a:t>
            </a:r>
            <a:endParaRPr kumimoji="1" lang="en-US" altLang="ja-JP" dirty="0" smtClean="0"/>
          </a:p>
          <a:p>
            <a:pPr>
              <a:buNone/>
            </a:pPr>
            <a:r>
              <a:rPr lang="ja-JP" altLang="en-US" dirty="0" smtClean="0"/>
              <a:t>　</a:t>
            </a:r>
            <a:r>
              <a:rPr lang="en-US" altLang="ja-JP" dirty="0" smtClean="0"/>
              <a:t>※</a:t>
            </a:r>
            <a:r>
              <a:rPr lang="ja-JP" altLang="en-US" dirty="0" smtClean="0"/>
              <a:t>以上の部分はより精密な議論が可能なはず。</a:t>
            </a:r>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いくつかの考察</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kumimoji="1" lang="ja-JP" altLang="en-US" dirty="0" smtClean="0"/>
              <a:t>負の方向への操作のほうが、たやすいから？</a:t>
            </a:r>
            <a:endParaRPr kumimoji="1" lang="en-US" altLang="ja-JP" dirty="0" smtClean="0"/>
          </a:p>
          <a:p>
            <a:r>
              <a:rPr lang="ja-JP" altLang="en-US" dirty="0" smtClean="0"/>
              <a:t>ファインプレーを自らに導こうとするより、よくあるミスを招こうとする？</a:t>
            </a:r>
            <a:endParaRPr lang="en-US" altLang="ja-JP" dirty="0" smtClean="0"/>
          </a:p>
          <a:p>
            <a:r>
              <a:rPr lang="ja-JP" altLang="en-US" dirty="0" smtClean="0"/>
              <a:t>このことはそのまま、呪術的思考がアフリカに優越する理由を</a:t>
            </a:r>
            <a:r>
              <a:rPr lang="ja-JP" altLang="en-US" dirty="0" smtClean="0"/>
              <a:t>考える手がかりと</a:t>
            </a:r>
            <a:r>
              <a:rPr lang="ja-JP" altLang="en-US" dirty="0" smtClean="0"/>
              <a:t>なる。</a:t>
            </a:r>
            <a:endParaRPr lang="en-US" altLang="ja-JP" dirty="0" smtClean="0"/>
          </a:p>
          <a:p>
            <a:r>
              <a:rPr lang="ja-JP" altLang="en-US" dirty="0" smtClean="0"/>
              <a:t>「見えない世界と交渉</a:t>
            </a:r>
            <a:r>
              <a:rPr lang="ja-JP" altLang="en-US" dirty="0" smtClean="0"/>
              <a:t>する</a:t>
            </a:r>
            <a:r>
              <a:rPr lang="ja-JP" altLang="en-US" dirty="0" smtClean="0"/>
              <a:t>作法」［梅屋 </a:t>
            </a:r>
            <a:r>
              <a:rPr lang="en-US" altLang="ja-JP" dirty="0" smtClean="0"/>
              <a:t>2017</a:t>
            </a:r>
            <a:r>
              <a:rPr lang="ja-JP" altLang="en-US" dirty="0" smtClean="0"/>
              <a:t>；ニャムンジョ </a:t>
            </a:r>
            <a:r>
              <a:rPr lang="en-US" altLang="ja-JP" dirty="0" smtClean="0"/>
              <a:t>2017</a:t>
            </a:r>
            <a:r>
              <a:rPr lang="ja-JP" altLang="en-US" dirty="0" smtClean="0"/>
              <a:t>］</a:t>
            </a:r>
            <a:endParaRPr lang="en-US" altLang="ja-JP" dirty="0" smtClean="0"/>
          </a:p>
          <a:p>
            <a:r>
              <a:rPr lang="ja-JP" altLang="en-US" dirty="0" smtClean="0"/>
              <a:t>オンリーワンになるためには、他者の失敗や毀損が必要な状況が身近。コートジボワールの例、ダニエル・ベコノ</a:t>
            </a:r>
            <a:r>
              <a:rPr lang="en-US" altLang="ja-JP" dirty="0" smtClean="0"/>
              <a:t>GK</a:t>
            </a:r>
            <a:r>
              <a:rPr lang="ja-JP" altLang="en-US" dirty="0" smtClean="0"/>
              <a:t>の例。</a:t>
            </a:r>
            <a:endParaRPr lang="en-US" altLang="ja-JP" dirty="0" smtClean="0"/>
          </a:p>
          <a:p>
            <a:endParaRPr kumimoji="1" lang="en-US" altLang="ja-JP" dirty="0" smtClean="0"/>
          </a:p>
          <a:p>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いくつかの考察</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a:t>現代のアフリカでは、開発は具体的かつ目にみえる結果を約束する救済の有効な</a:t>
            </a:r>
            <a:r>
              <a:rPr lang="ja-JP" altLang="en-US" dirty="0" smtClean="0"/>
              <a:t>手段であると考えられている。</a:t>
            </a:r>
            <a:r>
              <a:rPr lang="ja-JP" altLang="en-US" dirty="0"/>
              <a:t>しかし追求するればするほど、大きなまぼろしのよう</a:t>
            </a:r>
            <a:r>
              <a:rPr lang="ja-JP" altLang="en-US" dirty="0" smtClean="0"/>
              <a:t>にみえてくるのである。多少いい</a:t>
            </a:r>
            <a:r>
              <a:rPr lang="ja-JP" altLang="en-US" dirty="0"/>
              <a:t>結果が出ても期待値が高いから満足度は低く</a:t>
            </a:r>
            <a:r>
              <a:rPr lang="ja-JP" altLang="en-US" dirty="0" smtClean="0"/>
              <a:t>、うまくいかないと落胆</a:t>
            </a:r>
            <a:r>
              <a:rPr lang="ja-JP" altLang="en-US" dirty="0"/>
              <a:t>は著しいものとなる</a:t>
            </a:r>
            <a:r>
              <a:rPr lang="ja-JP" altLang="en-US" dirty="0" smtClean="0"/>
              <a:t>。［ニャムンジョ　</a:t>
            </a:r>
            <a:r>
              <a:rPr lang="en-US" altLang="ja-JP" dirty="0" smtClean="0"/>
              <a:t>2017: 105</a:t>
            </a:r>
            <a:r>
              <a:rPr lang="ja-JP" altLang="en-US" dirty="0" smtClean="0"/>
              <a:t>］</a:t>
            </a:r>
            <a:endParaRPr lang="ja-JP" altLang="en-US" dirty="0"/>
          </a:p>
          <a:p>
            <a:r>
              <a:rPr lang="ja-JP" altLang="en-US" dirty="0" smtClean="0"/>
              <a:t>この</a:t>
            </a:r>
            <a:r>
              <a:rPr lang="ja-JP" altLang="en-US" dirty="0"/>
              <a:t>ことに注目すれば、カメルーンで邪術やオカルト的力に対する信念が広がっていてしかもレジリアンスがあるということ</a:t>
            </a:r>
            <a:r>
              <a:rPr lang="ja-JP" altLang="en-US" dirty="0" smtClean="0"/>
              <a:t>を考えるとき</a:t>
            </a:r>
            <a:r>
              <a:rPr lang="ja-JP" altLang="en-US" dirty="0"/>
              <a:t>に</a:t>
            </a:r>
            <a:r>
              <a:rPr lang="ja-JP" altLang="en-US" dirty="0" smtClean="0"/>
              <a:t>、カメルーンの人々が</a:t>
            </a:r>
            <a:r>
              <a:rPr lang="ja-JP" altLang="en-US" dirty="0"/>
              <a:t>信念や儀礼を近代化できないというようにみなすのではなくて、社会のなかで競合する主体が起こすコンフリクトとの関係に、集団が関心を集中していることの反映であることが理解できるようになるだろう。数少ないエリートを例外として、多くの人にとっての開発の約束した未来は、急速に夢と消えるのである（</a:t>
            </a:r>
            <a:r>
              <a:rPr lang="en-US" altLang="ja-JP" dirty="0"/>
              <a:t>cf. Ferguson 1999</a:t>
            </a:r>
            <a:r>
              <a:rPr lang="ja-JP" altLang="en-US" dirty="0"/>
              <a:t>）。さまざまな形の開拓、周辺化、不平等そして個人主義に対抗するドメスティックなエージェンシーを要求するものが邪術</a:t>
            </a:r>
            <a:r>
              <a:rPr lang="ja-JP" altLang="en-US" dirty="0" smtClean="0"/>
              <a:t>なのであり、</a:t>
            </a:r>
            <a:r>
              <a:rPr lang="ja-JP" altLang="en-US" dirty="0"/>
              <a:t>個人あるいは集団の</a:t>
            </a:r>
            <a:r>
              <a:rPr lang="ja-JP" altLang="en-US" dirty="0" smtClean="0"/>
              <a:t>力の</a:t>
            </a:r>
            <a:r>
              <a:rPr lang="ja-JP" altLang="en-US" dirty="0"/>
              <a:t>原因でもあり資源でもありうるのは邪術で</a:t>
            </a:r>
            <a:r>
              <a:rPr lang="ja-JP" altLang="en-US" dirty="0" smtClean="0"/>
              <a:t>ある［ニャムンジョ </a:t>
            </a:r>
            <a:r>
              <a:rPr lang="en-US" altLang="ja-JP" dirty="0" smtClean="0"/>
              <a:t>2017:105</a:t>
            </a:r>
            <a:r>
              <a:rPr lang="ja-JP" altLang="en-US" dirty="0" smtClean="0"/>
              <a:t>］。</a:t>
            </a:r>
            <a:endParaRPr kumimoji="1" lang="ja-JP" altLang="en-US" dirty="0"/>
          </a:p>
        </p:txBody>
      </p:sp>
    </p:spTree>
    <p:extLst>
      <p:ext uri="{BB962C8B-B14F-4D97-AF65-F5344CB8AC3E}">
        <p14:creationId xmlns:p14="http://schemas.microsoft.com/office/powerpoint/2010/main" val="1563448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いくつかの考察</a:t>
            </a:r>
            <a:endParaRPr kumimoji="1" lang="ja-JP" altLang="en-US" dirty="0"/>
          </a:p>
        </p:txBody>
      </p:sp>
      <p:sp>
        <p:nvSpPr>
          <p:cNvPr id="3" name="コンテンツ プレースホルダー 2"/>
          <p:cNvSpPr>
            <a:spLocks noGrp="1"/>
          </p:cNvSpPr>
          <p:nvPr>
            <p:ph idx="1"/>
          </p:nvPr>
        </p:nvSpPr>
        <p:spPr/>
        <p:txBody>
          <a:bodyPr/>
          <a:lstStyle/>
          <a:p>
            <a:r>
              <a:rPr lang="ja-JP" altLang="en-US" dirty="0"/>
              <a:t>隠された手を信じる傾向は、自由民主主義に鋭く疑問を突きつけるものであり、それによる力の充実や開発は幻想だと考える考え方にもつながってくる。自由民主主義は、それによって政治・経済そして文化的な豊かさが約束される</a:t>
            </a:r>
            <a:r>
              <a:rPr lang="ja-JP" altLang="en-US" dirty="0" smtClean="0"/>
              <a:t>はずだと考えられており、本来は発展</a:t>
            </a:r>
            <a:r>
              <a:rPr lang="ja-JP" altLang="en-US" dirty="0"/>
              <a:t>につながるはずのものである。しかし、現実は、（資本の、あるいは西洋などの）隠された手が、数多くのなかの誰かを恵まれた者として選び出すことになっているのだ</a:t>
            </a:r>
            <a:r>
              <a:rPr lang="ja-JP" altLang="en-US" dirty="0" smtClean="0"/>
              <a:t>。自由民主主義は、開かれているとか、豊かさに通じている、</a:t>
            </a:r>
            <a:r>
              <a:rPr lang="ja-JP" altLang="en-US" dirty="0"/>
              <a:t>と表向きはいうものの、</a:t>
            </a:r>
            <a:r>
              <a:rPr lang="ja-JP" altLang="en-US" dirty="0" smtClean="0"/>
              <a:t>現実には豊かさに通じる道は閉鎖</a:t>
            </a:r>
            <a:r>
              <a:rPr lang="ja-JP" altLang="en-US" dirty="0"/>
              <a:t>されていて、</a:t>
            </a:r>
            <a:r>
              <a:rPr lang="ja-JP" altLang="en-US" dirty="0" smtClean="0"/>
              <a:t>しかも富は不足</a:t>
            </a:r>
            <a:r>
              <a:rPr lang="ja-JP" altLang="en-US" dirty="0"/>
              <a:t>しているので</a:t>
            </a:r>
            <a:r>
              <a:rPr lang="ja-JP" altLang="en-US" dirty="0" smtClean="0"/>
              <a:t>、その道に通じる門</a:t>
            </a:r>
            <a:r>
              <a:rPr lang="ja-JP" altLang="en-US" dirty="0"/>
              <a:t>をくぐった者たちのほとんどに矛盾を</a:t>
            </a:r>
            <a:r>
              <a:rPr lang="ja-JP" altLang="en-US" dirty="0" smtClean="0"/>
              <a:t>突きつける［</a:t>
            </a:r>
            <a:r>
              <a:rPr lang="en-US" altLang="ja-JP" dirty="0" smtClean="0"/>
              <a:t>108</a:t>
            </a:r>
            <a:r>
              <a:rPr lang="ja-JP" altLang="en-US" dirty="0" smtClean="0"/>
              <a:t>］。</a:t>
            </a:r>
            <a:endParaRPr kumimoji="1" lang="ja-JP" altLang="en-US" dirty="0"/>
          </a:p>
        </p:txBody>
      </p:sp>
    </p:spTree>
    <p:extLst>
      <p:ext uri="{BB962C8B-B14F-4D97-AF65-F5344CB8AC3E}">
        <p14:creationId xmlns:p14="http://schemas.microsoft.com/office/powerpoint/2010/main" val="587625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アフリカのサッカー</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dirty="0" smtClean="0"/>
              <a:t>呪術との関連がかねて</a:t>
            </a:r>
            <a:r>
              <a:rPr lang="ja-JP" altLang="en-US" dirty="0"/>
              <a:t>から</a:t>
            </a:r>
            <a:r>
              <a:rPr lang="ja-JP" altLang="en-US" dirty="0" smtClean="0"/>
              <a:t>指摘</a:t>
            </a:r>
            <a:endParaRPr lang="en-US" altLang="ja-JP" dirty="0" smtClean="0"/>
          </a:p>
          <a:p>
            <a:r>
              <a:rPr lang="en-US" altLang="ja-JP" dirty="0" smtClean="0"/>
              <a:t>…</a:t>
            </a:r>
            <a:r>
              <a:rPr lang="ja-JP" altLang="en-US" dirty="0" smtClean="0"/>
              <a:t>アフリカ</a:t>
            </a:r>
            <a:r>
              <a:rPr lang="ja-JP" altLang="en-US" dirty="0"/>
              <a:t>では、サッカーと呪術的実践とは切り離せない</a:t>
            </a:r>
            <a:r>
              <a:rPr lang="en-US" altLang="ja-JP" dirty="0"/>
              <a:t>―</a:t>
            </a:r>
            <a:r>
              <a:rPr lang="ja-JP" altLang="en-US" dirty="0"/>
              <a:t>というよりも、非常に密接に絡み合っている、という現実は、アフリカ研究者たち、あるいは一般のアフリカ・フリークの間では、かなり前から知られていた</a:t>
            </a:r>
            <a:r>
              <a:rPr lang="ja-JP" altLang="en-US" dirty="0" smtClean="0"/>
              <a:t>。</a:t>
            </a:r>
            <a:r>
              <a:rPr lang="en-US" altLang="ja-JP" dirty="0" smtClean="0"/>
              <a:t>…</a:t>
            </a:r>
            <a:r>
              <a:rPr lang="ja-JP" altLang="en-US" dirty="0" smtClean="0"/>
              <a:t>［梅屋 </a:t>
            </a:r>
            <a:r>
              <a:rPr lang="en-US" altLang="ja-JP" dirty="0" smtClean="0"/>
              <a:t>2017: 87</a:t>
            </a:r>
            <a:r>
              <a:rPr lang="ja-JP" altLang="en-US" dirty="0" smtClean="0"/>
              <a:t>］</a:t>
            </a:r>
            <a:endParaRPr lang="en-US" altLang="ja-JP" dirty="0" smtClean="0"/>
          </a:p>
          <a:p>
            <a:pPr marL="0" indent="0">
              <a:buNone/>
            </a:pPr>
            <a:r>
              <a:rPr kumimoji="1" lang="ja-JP" altLang="en-US" dirty="0" smtClean="0"/>
              <a:t>　　</a:t>
            </a:r>
            <a:r>
              <a:rPr kumimoji="1" lang="en-US" altLang="ja-JP" dirty="0" smtClean="0"/>
              <a:t>『</a:t>
            </a:r>
            <a:r>
              <a:rPr kumimoji="1" lang="ja-JP" altLang="en-US" dirty="0" smtClean="0"/>
              <a:t>東アフリカ＜誘惑＞読本</a:t>
            </a:r>
            <a:r>
              <a:rPr kumimoji="1" lang="en-US" altLang="ja-JP" dirty="0" smtClean="0"/>
              <a:t>』</a:t>
            </a:r>
          </a:p>
          <a:p>
            <a:pPr marL="0" indent="0">
              <a:buNone/>
            </a:pPr>
            <a:r>
              <a:rPr kumimoji="1" lang="ja-JP" altLang="en-US" dirty="0" smtClean="0"/>
              <a:t>　　</a:t>
            </a:r>
            <a:r>
              <a:rPr kumimoji="1" lang="en-US" altLang="ja-JP" dirty="0" smtClean="0"/>
              <a:t>『</a:t>
            </a:r>
            <a:r>
              <a:rPr kumimoji="1" lang="ja-JP" altLang="en-US" dirty="0" smtClean="0"/>
              <a:t>世界中のアフリカへ行こう</a:t>
            </a:r>
            <a:r>
              <a:rPr kumimoji="1" lang="en-US" altLang="ja-JP" dirty="0" smtClean="0"/>
              <a:t>』</a:t>
            </a:r>
          </a:p>
          <a:p>
            <a:pPr marL="0" indent="0">
              <a:buNone/>
            </a:pPr>
            <a:r>
              <a:rPr kumimoji="1" lang="ja-JP" altLang="en-US" dirty="0" smtClean="0"/>
              <a:t>　　</a:t>
            </a:r>
            <a:r>
              <a:rPr kumimoji="1" lang="en-US" altLang="ja-JP" dirty="0" smtClean="0"/>
              <a:t>『</a:t>
            </a:r>
            <a:r>
              <a:rPr kumimoji="1" lang="ja-JP" altLang="en-US" dirty="0" smtClean="0"/>
              <a:t>アフリカサッカー</a:t>
            </a:r>
            <a:r>
              <a:rPr kumimoji="1" lang="en-US" altLang="ja-JP" dirty="0" smtClean="0"/>
              <a:t>』</a:t>
            </a:r>
            <a:r>
              <a:rPr kumimoji="1" lang="ja-JP" altLang="en-US" dirty="0" smtClean="0"/>
              <a:t>など</a:t>
            </a:r>
            <a:endParaRPr kumimoji="1" lang="en-US" altLang="ja-JP" dirty="0" smtClean="0"/>
          </a:p>
          <a:p>
            <a:endParaRPr kumimoji="1" lang="ja-JP" altLang="en-US" dirty="0"/>
          </a:p>
        </p:txBody>
      </p:sp>
    </p:spTree>
    <p:extLst>
      <p:ext uri="{BB962C8B-B14F-4D97-AF65-F5344CB8AC3E}">
        <p14:creationId xmlns:p14="http://schemas.microsoft.com/office/powerpoint/2010/main" val="188622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いくつかの考察</a:t>
            </a:r>
            <a:endParaRPr kumimoji="1" lang="ja-JP" altLang="en-US" dirty="0"/>
          </a:p>
        </p:txBody>
      </p:sp>
      <p:sp>
        <p:nvSpPr>
          <p:cNvPr id="3" name="コンテンツ プレースホルダー 2"/>
          <p:cNvSpPr>
            <a:spLocks noGrp="1"/>
          </p:cNvSpPr>
          <p:nvPr>
            <p:ph idx="1"/>
          </p:nvPr>
        </p:nvSpPr>
        <p:spPr/>
        <p:txBody>
          <a:bodyPr/>
          <a:lstStyle/>
          <a:p>
            <a:r>
              <a:rPr lang="ja-JP" altLang="ja-JP" dirty="0"/>
              <a:t>もし政治のリアリティが、自由民主主義が前提しているような公明正大なものに限定されるとすれば、逆に、成功とか失敗を説明することの理由がわからなくなってしまう。一般的に言って、人々に利益がもたらされていて、それが自由民主主義的なものによっているのであれば、本当のものであれ想像上のものであれ、どんな種類の隠された手もほとんど必要とされないだろう。しかし、実際には、何も利益がもたらされていないようにみえるので、リアリティの像をすべて描きだすために、目に見えないもののことを考えなければならないの</a:t>
            </a:r>
            <a:r>
              <a:rPr lang="ja-JP" altLang="ja-JP" dirty="0" smtClean="0"/>
              <a:t>だ</a:t>
            </a:r>
            <a:r>
              <a:rPr lang="ja-JP" altLang="en-US" dirty="0" smtClean="0"/>
              <a:t>［</a:t>
            </a:r>
            <a:r>
              <a:rPr lang="en-US" altLang="ja-JP" dirty="0" smtClean="0"/>
              <a:t>110</a:t>
            </a:r>
            <a:r>
              <a:rPr lang="ja-JP" altLang="en-US" dirty="0" smtClean="0"/>
              <a:t>］</a:t>
            </a:r>
            <a:r>
              <a:rPr lang="ja-JP" altLang="ja-JP" dirty="0" smtClean="0"/>
              <a:t>。</a:t>
            </a:r>
            <a:endParaRPr lang="ja-JP" altLang="ja-JP" dirty="0"/>
          </a:p>
          <a:p>
            <a:endParaRPr kumimoji="1" lang="ja-JP" altLang="en-US" dirty="0"/>
          </a:p>
        </p:txBody>
      </p:sp>
    </p:spTree>
    <p:extLst>
      <p:ext uri="{BB962C8B-B14F-4D97-AF65-F5344CB8AC3E}">
        <p14:creationId xmlns:p14="http://schemas.microsoft.com/office/powerpoint/2010/main" val="2664276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「災因論」が優越する社会</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kumimoji="1" lang="ja-JP" altLang="en-US" dirty="0" smtClean="0"/>
              <a:t>ここでは、「災因論」がしかも公に目に見えて優越するという、アフリカ社会の特質が確認された。</a:t>
            </a:r>
            <a:endParaRPr kumimoji="1" lang="en-US" altLang="ja-JP" dirty="0" smtClean="0"/>
          </a:p>
          <a:p>
            <a:r>
              <a:rPr lang="ja-JP" altLang="en-US" dirty="0" smtClean="0"/>
              <a:t>日本では、「大漁祈願」「豊作祈願」「良縁」「縁結び」「招福」などプラスの方向への呪術が目に付く。あるいは、それは公に人目につくだけかもしれない。</a:t>
            </a:r>
            <a:endParaRPr kumimoji="1" lang="en-US" altLang="ja-JP" dirty="0" smtClean="0"/>
          </a:p>
          <a:p>
            <a:r>
              <a:rPr lang="ja-JP" altLang="en-US" dirty="0" smtClean="0"/>
              <a:t>菅原道真を祀る北野天満宮や将門の首塚など、「災因」への対処が見られるが、「災因」を作りだす「呪い」は隠ぺいされる傾向にある。</a:t>
            </a:r>
            <a:endParaRPr lang="en-US" altLang="ja-JP" dirty="0" smtClean="0"/>
          </a:p>
          <a:p>
            <a:r>
              <a:rPr kumimoji="1" lang="ja-JP" altLang="en-US" dirty="0" smtClean="0"/>
              <a:t>アフリカの「ウィッチクラフト</a:t>
            </a:r>
            <a:r>
              <a:rPr lang="ja-JP" altLang="en-US" dirty="0" smtClean="0"/>
              <a:t>法」と「不能犯」とみなす日本の法体系との差異。</a:t>
            </a:r>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　応援研究の</a:t>
            </a:r>
            <a:r>
              <a:rPr lang="ja-JP" altLang="en-US" dirty="0" smtClean="0"/>
              <a:t>可能性と課題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結果が同じだとしても、その予言的なパフォーマンスが真逆に見える例が社会の鏡としてその</a:t>
            </a:r>
            <a:r>
              <a:rPr lang="ja-JP" altLang="en-US" dirty="0" smtClean="0"/>
              <a:t>社会の</a:t>
            </a:r>
            <a:r>
              <a:rPr kumimoji="1" lang="ja-JP" altLang="en-US" dirty="0" smtClean="0"/>
              <a:t>性格を映し出す。</a:t>
            </a:r>
            <a:endParaRPr kumimoji="1" lang="en-US" altLang="ja-JP" dirty="0" smtClean="0"/>
          </a:p>
          <a:p>
            <a:r>
              <a:rPr lang="ja-JP" altLang="en-US" dirty="0" smtClean="0"/>
              <a:t>見通しとしては、より深刻なほうが、性格の違いが際立つか？</a:t>
            </a:r>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6"/>
            <a:ext cx="10515600" cy="782540"/>
          </a:xfrm>
        </p:spPr>
        <p:txBody>
          <a:bodyPr/>
          <a:lstStyle/>
          <a:p>
            <a:r>
              <a:rPr kumimoji="1" lang="ja-JP" altLang="en-US" dirty="0" smtClean="0"/>
              <a:t>参照文献</a:t>
            </a:r>
            <a:endParaRPr kumimoji="1" lang="ja-JP" altLang="en-US" dirty="0"/>
          </a:p>
        </p:txBody>
      </p:sp>
      <p:sp>
        <p:nvSpPr>
          <p:cNvPr id="3" name="コンテンツ プレースホルダー 2"/>
          <p:cNvSpPr>
            <a:spLocks noGrp="1"/>
          </p:cNvSpPr>
          <p:nvPr>
            <p:ph idx="1"/>
          </p:nvPr>
        </p:nvSpPr>
        <p:spPr>
          <a:xfrm>
            <a:off x="1395983" y="1278294"/>
            <a:ext cx="9357361" cy="4464138"/>
          </a:xfrm>
        </p:spPr>
        <p:txBody>
          <a:bodyPr>
            <a:normAutofit fontScale="62500" lnSpcReduction="20000"/>
          </a:bodyPr>
          <a:lstStyle/>
          <a:p>
            <a:pPr>
              <a:buNone/>
            </a:pPr>
            <a:r>
              <a:rPr lang="ja-JP" altLang="en-US" dirty="0" smtClean="0"/>
              <a:t>梅屋 潔　２０１７「</a:t>
            </a:r>
            <a:r>
              <a:rPr lang="ja-JP" altLang="en-US" dirty="0"/>
              <a:t>「見えない世界」と交渉する作法</a:t>
            </a:r>
            <a:r>
              <a:rPr lang="en-US" altLang="ja-JP" dirty="0"/>
              <a:t>―</a:t>
            </a:r>
            <a:r>
              <a:rPr lang="ja-JP" altLang="en-US" dirty="0"/>
              <a:t>アフリカのウィッチクラフトと、フランシス・Ｂ・ニャムンジョの思想」</a:t>
            </a:r>
            <a:r>
              <a:rPr lang="en-US" altLang="ja-JP" dirty="0"/>
              <a:t>『</a:t>
            </a:r>
            <a:r>
              <a:rPr lang="ja-JP" altLang="en-US" dirty="0"/>
              <a:t>思想</a:t>
            </a:r>
            <a:r>
              <a:rPr lang="en-US" altLang="ja-JP" dirty="0"/>
              <a:t>』1120</a:t>
            </a:r>
            <a:r>
              <a:rPr lang="ja-JP" altLang="en-US" dirty="0" smtClean="0"/>
              <a:t>号、</a:t>
            </a:r>
            <a:r>
              <a:rPr lang="ja-JP" altLang="en-US" dirty="0"/>
              <a:t>岩波書店、</a:t>
            </a:r>
            <a:r>
              <a:rPr lang="en-US" altLang="ja-JP" dirty="0"/>
              <a:t>86-98</a:t>
            </a:r>
            <a:r>
              <a:rPr lang="ja-JP" altLang="en-US" dirty="0" smtClean="0"/>
              <a:t>頁。</a:t>
            </a:r>
            <a:endParaRPr lang="en-US" altLang="ja-JP" dirty="0" smtClean="0"/>
          </a:p>
          <a:p>
            <a:pPr>
              <a:buNone/>
            </a:pPr>
            <a:r>
              <a:rPr lang="ja-JP" altLang="ja-JP" dirty="0" smtClean="0"/>
              <a:t>エヴァンズ＝プリチャード、</a:t>
            </a:r>
            <a:r>
              <a:rPr lang="en-US" altLang="ja-JP" dirty="0" smtClean="0"/>
              <a:t>E</a:t>
            </a:r>
            <a:r>
              <a:rPr lang="ja-JP" altLang="ja-JP" dirty="0" err="1" smtClean="0"/>
              <a:t>．</a:t>
            </a:r>
            <a:r>
              <a:rPr lang="en-US" altLang="ja-JP" dirty="0" smtClean="0"/>
              <a:t>E</a:t>
            </a:r>
            <a:r>
              <a:rPr lang="ja-JP" altLang="ja-JP" dirty="0" err="1" smtClean="0"/>
              <a:t>．</a:t>
            </a:r>
            <a:r>
              <a:rPr lang="ja-JP" altLang="en-US" dirty="0" smtClean="0"/>
              <a:t>　</a:t>
            </a:r>
            <a:r>
              <a:rPr lang="en-US" altLang="ja-JP" dirty="0" smtClean="0"/>
              <a:t>1982</a:t>
            </a:r>
            <a:r>
              <a:rPr lang="ja-JP" altLang="ja-JP" dirty="0" smtClean="0"/>
              <a:t>　『ヌアー族の宗教』向井 元子訳、岩波書店。</a:t>
            </a:r>
            <a:endParaRPr lang="ja-JP" altLang="en-US" dirty="0" smtClean="0"/>
          </a:p>
          <a:p>
            <a:pPr>
              <a:buNone/>
            </a:pPr>
            <a:r>
              <a:rPr lang="ja-JP" altLang="ja-JP" dirty="0" smtClean="0"/>
              <a:t>岡崎 優子</a:t>
            </a:r>
            <a:r>
              <a:rPr lang="ja-JP" altLang="en-US" dirty="0" smtClean="0"/>
              <a:t>　</a:t>
            </a:r>
            <a:r>
              <a:rPr lang="en-US" altLang="ja-JP" dirty="0" smtClean="0"/>
              <a:t>1994</a:t>
            </a:r>
            <a:r>
              <a:rPr lang="ja-JP" altLang="en-US" dirty="0" smtClean="0"/>
              <a:t>　</a:t>
            </a:r>
            <a:r>
              <a:rPr lang="en-US" altLang="ja-JP" dirty="0" smtClean="0"/>
              <a:t> </a:t>
            </a:r>
            <a:r>
              <a:rPr lang="ja-JP" altLang="ja-JP" dirty="0" smtClean="0"/>
              <a:t>「呪術と熱狂のアフリカン・サッカー」『絶対保存版！東アフリカ〈誘惑〉読本</a:t>
            </a:r>
            <a:r>
              <a:rPr lang="en-US" altLang="ja-JP" dirty="0" smtClean="0"/>
              <a:t>―</a:t>
            </a:r>
            <a:r>
              <a:rPr lang="ja-JP" altLang="ja-JP" dirty="0" smtClean="0"/>
              <a:t>アフリカが飛び込んでくる！』宝島社。</a:t>
            </a:r>
          </a:p>
          <a:p>
            <a:pPr>
              <a:buNone/>
            </a:pPr>
            <a:r>
              <a:rPr lang="ja-JP" altLang="en-US" dirty="0" smtClean="0"/>
              <a:t>中村 和恵（編）　</a:t>
            </a:r>
            <a:r>
              <a:rPr lang="en-US" altLang="ja-JP" dirty="0" smtClean="0"/>
              <a:t>2009</a:t>
            </a:r>
            <a:r>
              <a:rPr lang="ja-JP" altLang="en-US" dirty="0" smtClean="0"/>
              <a:t>　</a:t>
            </a:r>
            <a:r>
              <a:rPr lang="en-US" altLang="ja-JP" dirty="0" smtClean="0"/>
              <a:t>『</a:t>
            </a:r>
            <a:r>
              <a:rPr lang="ja-JP" altLang="en-US" dirty="0" smtClean="0"/>
              <a:t>世界中のアフリカへ行こう</a:t>
            </a:r>
            <a:r>
              <a:rPr lang="en-US" altLang="ja-JP" dirty="0" smtClean="0"/>
              <a:t>』</a:t>
            </a:r>
            <a:r>
              <a:rPr lang="ja-JP" altLang="en-US" dirty="0" smtClean="0"/>
              <a:t>岩波書店。</a:t>
            </a:r>
            <a:endParaRPr lang="en-US" altLang="ja-JP" dirty="0" smtClean="0"/>
          </a:p>
          <a:p>
            <a:pPr>
              <a:buNone/>
            </a:pPr>
            <a:r>
              <a:rPr lang="ja-JP" altLang="en-US" dirty="0" smtClean="0"/>
              <a:t>長島 信弘　</a:t>
            </a:r>
            <a:r>
              <a:rPr lang="en-US" altLang="ja-JP" dirty="0" smtClean="0"/>
              <a:t>1983a</a:t>
            </a:r>
            <a:r>
              <a:rPr lang="ja-JP" altLang="ja-JP" dirty="0" smtClean="0"/>
              <a:t>　「序」長島 信弘（編）「ケニアの六社会における死霊と邪術</a:t>
            </a:r>
            <a:r>
              <a:rPr lang="en-US" altLang="ja-JP" dirty="0" smtClean="0"/>
              <a:t>―</a:t>
            </a:r>
            <a:r>
              <a:rPr lang="ja-JP" altLang="ja-JP" dirty="0" smtClean="0"/>
              <a:t>災因論研究の視点から」</a:t>
            </a:r>
            <a:r>
              <a:rPr lang="en-US" altLang="ja-JP" dirty="0" smtClean="0"/>
              <a:t> </a:t>
            </a:r>
            <a:r>
              <a:rPr lang="ja-JP" altLang="ja-JP" dirty="0" smtClean="0"/>
              <a:t>『一橋論叢』</a:t>
            </a:r>
            <a:r>
              <a:rPr lang="en-US" altLang="ja-JP" dirty="0" smtClean="0"/>
              <a:t>Vol. 90(5)</a:t>
            </a:r>
            <a:r>
              <a:rPr lang="ja-JP" altLang="ja-JP" dirty="0" smtClean="0"/>
              <a:t>：</a:t>
            </a:r>
            <a:r>
              <a:rPr lang="en-US" altLang="ja-JP" dirty="0" smtClean="0"/>
              <a:t>593-598</a:t>
            </a:r>
            <a:r>
              <a:rPr lang="ja-JP" altLang="ja-JP" dirty="0" err="1" smtClean="0"/>
              <a:t>。</a:t>
            </a:r>
            <a:endParaRPr lang="ja-JP" altLang="ja-JP" dirty="0" smtClean="0"/>
          </a:p>
          <a:p>
            <a:pPr>
              <a:buNone/>
            </a:pPr>
            <a:r>
              <a:rPr lang="ja-JP" altLang="en-US" dirty="0" smtClean="0"/>
              <a:t>長島 信弘　</a:t>
            </a:r>
            <a:r>
              <a:rPr lang="en-US" altLang="ja-JP" dirty="0" smtClean="0"/>
              <a:t>1983b</a:t>
            </a:r>
            <a:r>
              <a:rPr lang="ja-JP" altLang="ja-JP" dirty="0" smtClean="0"/>
              <a:t>　「ケニアのテソ社会における病い</a:t>
            </a:r>
            <a:r>
              <a:rPr lang="en-US" altLang="ja-JP" dirty="0" smtClean="0"/>
              <a:t>―</a:t>
            </a:r>
            <a:r>
              <a:rPr lang="ja-JP" altLang="ja-JP" dirty="0" smtClean="0"/>
              <a:t>占いからみた症状と病因を中心として」『民族學研究』</a:t>
            </a:r>
            <a:r>
              <a:rPr lang="en-US" altLang="ja-JP" dirty="0" smtClean="0"/>
              <a:t>48</a:t>
            </a:r>
            <a:r>
              <a:rPr lang="ja-JP" altLang="ja-JP" dirty="0" smtClean="0"/>
              <a:t>（</a:t>
            </a:r>
            <a:r>
              <a:rPr lang="en-US" altLang="ja-JP" dirty="0" smtClean="0"/>
              <a:t>3</a:t>
            </a:r>
            <a:r>
              <a:rPr lang="ja-JP" altLang="ja-JP" dirty="0" smtClean="0"/>
              <a:t>）：</a:t>
            </a:r>
            <a:r>
              <a:rPr lang="en-US" altLang="ja-JP" dirty="0" smtClean="0"/>
              <a:t>323-335</a:t>
            </a:r>
            <a:r>
              <a:rPr lang="ja-JP" altLang="ja-JP" dirty="0" err="1" smtClean="0"/>
              <a:t>。</a:t>
            </a:r>
            <a:endParaRPr lang="ja-JP" altLang="ja-JP" dirty="0" smtClean="0"/>
          </a:p>
          <a:p>
            <a:pPr>
              <a:buNone/>
            </a:pPr>
            <a:r>
              <a:rPr lang="ja-JP" altLang="en-US" dirty="0" smtClean="0"/>
              <a:t>長島 信弘　</a:t>
            </a:r>
            <a:r>
              <a:rPr lang="en-US" altLang="ja-JP" dirty="0" smtClean="0"/>
              <a:t>1987</a:t>
            </a:r>
            <a:r>
              <a:rPr lang="ja-JP" altLang="ja-JP" dirty="0" smtClean="0"/>
              <a:t>　『死と病の民族誌</a:t>
            </a:r>
            <a:r>
              <a:rPr lang="en-US" altLang="ja-JP" dirty="0" smtClean="0"/>
              <a:t>―</a:t>
            </a:r>
            <a:r>
              <a:rPr lang="ja-JP" altLang="ja-JP" dirty="0" smtClean="0"/>
              <a:t>ケニア・テソ族の災因論』岩波書店。</a:t>
            </a:r>
          </a:p>
          <a:p>
            <a:pPr marL="0" indent="0">
              <a:buNone/>
            </a:pPr>
            <a:endParaRPr lang="en-US" altLang="ja-JP" dirty="0" smtClean="0"/>
          </a:p>
          <a:p>
            <a:endParaRPr kumimoji="1" lang="en-US" altLang="ja-JP" dirty="0"/>
          </a:p>
          <a:p>
            <a:endParaRPr kumimoji="1" lang="ja-JP" altLang="en-US" dirty="0"/>
          </a:p>
        </p:txBody>
      </p:sp>
    </p:spTree>
    <p:extLst>
      <p:ext uri="{BB962C8B-B14F-4D97-AF65-F5344CB8AC3E}">
        <p14:creationId xmlns:p14="http://schemas.microsoft.com/office/powerpoint/2010/main" val="1497198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5"/>
            <a:ext cx="10515600" cy="793115"/>
          </a:xfrm>
        </p:spPr>
        <p:txBody>
          <a:bodyPr/>
          <a:lstStyle/>
          <a:p>
            <a:r>
              <a:rPr lang="ja-JP" altLang="en-US" dirty="0"/>
              <a:t>参照文献</a:t>
            </a:r>
            <a:endParaRPr kumimoji="1" lang="ja-JP" altLang="en-US" dirty="0"/>
          </a:p>
        </p:txBody>
      </p:sp>
      <p:sp>
        <p:nvSpPr>
          <p:cNvPr id="3" name="コンテンツ プレースホルダー 2"/>
          <p:cNvSpPr>
            <a:spLocks noGrp="1"/>
          </p:cNvSpPr>
          <p:nvPr>
            <p:ph idx="1"/>
          </p:nvPr>
        </p:nvSpPr>
        <p:spPr/>
        <p:txBody>
          <a:bodyPr/>
          <a:lstStyle/>
          <a:p>
            <a:r>
              <a:rPr lang="ja-JP" altLang="en-US" dirty="0"/>
              <a:t>ニャムンジョ、フランシス　</a:t>
            </a:r>
            <a:r>
              <a:rPr lang="en-US" altLang="ja-JP" dirty="0"/>
              <a:t>2017</a:t>
            </a:r>
            <a:r>
              <a:rPr lang="ja-JP" altLang="en-US" dirty="0"/>
              <a:t>　「開発というまぼろしが、ウィッチクラフトの噂を広げているのだ</a:t>
            </a:r>
            <a:r>
              <a:rPr lang="en-US" altLang="ja-JP" dirty="0"/>
              <a:t>―</a:t>
            </a:r>
            <a:r>
              <a:rPr lang="ja-JP" altLang="en-US" dirty="0"/>
              <a:t>カメルーンの事例を中心として」（梅屋 潔訳）</a:t>
            </a:r>
            <a:r>
              <a:rPr lang="en-US" altLang="ja-JP" dirty="0"/>
              <a:t>『</a:t>
            </a:r>
            <a:r>
              <a:rPr lang="ja-JP" altLang="en-US" dirty="0"/>
              <a:t>思想</a:t>
            </a:r>
            <a:r>
              <a:rPr lang="en-US" altLang="ja-JP" dirty="0"/>
              <a:t>』1120</a:t>
            </a:r>
            <a:r>
              <a:rPr lang="ja-JP" altLang="en-US" dirty="0"/>
              <a:t>号、</a:t>
            </a:r>
            <a:r>
              <a:rPr lang="en-US" altLang="ja-JP" dirty="0"/>
              <a:t>99-127</a:t>
            </a:r>
            <a:r>
              <a:rPr lang="ja-JP" altLang="en-US" dirty="0"/>
              <a:t>頁、岩波書店。</a:t>
            </a:r>
          </a:p>
          <a:p>
            <a:r>
              <a:rPr lang="ja-JP" altLang="en-US" dirty="0"/>
              <a:t>ホーキー、イアン 　</a:t>
            </a:r>
            <a:r>
              <a:rPr lang="en-US" altLang="ja-JP" dirty="0"/>
              <a:t>2010 </a:t>
            </a:r>
            <a:r>
              <a:rPr lang="ja-JP" altLang="en-US" dirty="0"/>
              <a:t>　</a:t>
            </a:r>
            <a:r>
              <a:rPr lang="en-US" altLang="ja-JP" dirty="0"/>
              <a:t>『</a:t>
            </a:r>
            <a:r>
              <a:rPr lang="ja-JP" altLang="en-US" dirty="0"/>
              <a:t>アフリカ・サッカー</a:t>
            </a:r>
            <a:r>
              <a:rPr lang="en-US" altLang="ja-JP" dirty="0"/>
              <a:t>―</a:t>
            </a:r>
            <a:r>
              <a:rPr lang="ja-JP" altLang="en-US" dirty="0"/>
              <a:t>歓喜と苦悩の</a:t>
            </a:r>
            <a:r>
              <a:rPr lang="en-US" altLang="ja-JP" dirty="0"/>
              <a:t>50</a:t>
            </a:r>
            <a:r>
              <a:rPr lang="ja-JP" altLang="en-US" dirty="0"/>
              <a:t>年</a:t>
            </a:r>
            <a:r>
              <a:rPr lang="en-US" altLang="ja-JP" dirty="0"/>
              <a:t>』</a:t>
            </a:r>
            <a:r>
              <a:rPr lang="ja-JP" altLang="en-US" dirty="0"/>
              <a:t>（伊藤真訳）実業之日本社。</a:t>
            </a:r>
          </a:p>
          <a:p>
            <a:r>
              <a:rPr lang="ja-JP" altLang="en-US" dirty="0"/>
              <a:t>リーチ、エドマンド　</a:t>
            </a:r>
            <a:r>
              <a:rPr lang="en-US" altLang="ja-JP" dirty="0"/>
              <a:t>1985</a:t>
            </a:r>
            <a:r>
              <a:rPr lang="ja-JP" altLang="en-US" dirty="0"/>
              <a:t>　</a:t>
            </a:r>
            <a:r>
              <a:rPr lang="en-US" altLang="ja-JP" dirty="0"/>
              <a:t>『</a:t>
            </a:r>
            <a:r>
              <a:rPr lang="ja-JP" altLang="en-US" dirty="0"/>
              <a:t>リーチ社会人類学案内</a:t>
            </a:r>
            <a:r>
              <a:rPr lang="en-US" altLang="ja-JP" dirty="0"/>
              <a:t>』</a:t>
            </a:r>
            <a:r>
              <a:rPr lang="ja-JP" altLang="en-US" dirty="0"/>
              <a:t>長島 信弘訳、岩波書店。</a:t>
            </a:r>
          </a:p>
          <a:p>
            <a:endParaRPr kumimoji="1" lang="ja-JP" altLang="en-US" dirty="0"/>
          </a:p>
        </p:txBody>
      </p:sp>
    </p:spTree>
    <p:extLst>
      <p:ext uri="{BB962C8B-B14F-4D97-AF65-F5344CB8AC3E}">
        <p14:creationId xmlns:p14="http://schemas.microsoft.com/office/powerpoint/2010/main" val="3197456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37133"/>
            <a:ext cx="10515600" cy="735887"/>
          </a:xfrm>
        </p:spPr>
        <p:txBody>
          <a:bodyPr>
            <a:normAutofit fontScale="90000"/>
          </a:bodyPr>
          <a:lstStyle/>
          <a:p>
            <a:r>
              <a:rPr lang="en-US" altLang="ja-JP" dirty="0" smtClean="0"/>
              <a:t/>
            </a:r>
            <a:br>
              <a:rPr lang="en-US" altLang="ja-JP" dirty="0" smtClean="0"/>
            </a:br>
            <a:r>
              <a:rPr lang="ja-JP" altLang="en-US" dirty="0" smtClean="0"/>
              <a:t>新聞等</a:t>
            </a:r>
            <a:endParaRPr kumimoji="1" lang="ja-JP" altLang="en-US" dirty="0"/>
          </a:p>
        </p:txBody>
      </p:sp>
      <p:sp>
        <p:nvSpPr>
          <p:cNvPr id="3" name="コンテンツ プレースホルダ 2"/>
          <p:cNvSpPr>
            <a:spLocks noGrp="1"/>
          </p:cNvSpPr>
          <p:nvPr>
            <p:ph idx="1"/>
          </p:nvPr>
        </p:nvSpPr>
        <p:spPr/>
        <p:txBody>
          <a:bodyPr/>
          <a:lstStyle/>
          <a:p>
            <a:pPr marL="0" indent="0">
              <a:buNone/>
            </a:pPr>
            <a:r>
              <a:rPr lang="en-US" altLang="ja-JP" dirty="0" smtClean="0"/>
              <a:t>『</a:t>
            </a:r>
            <a:r>
              <a:rPr lang="ja-JP" altLang="en-US" dirty="0" smtClean="0"/>
              <a:t>スポーツ朝鮮</a:t>
            </a:r>
            <a:r>
              <a:rPr lang="en-US" altLang="ja-JP" dirty="0" smtClean="0"/>
              <a:t>』</a:t>
            </a:r>
            <a:r>
              <a:rPr lang="ja-JP" altLang="en-US" dirty="0" smtClean="0"/>
              <a:t>（</a:t>
            </a:r>
            <a:r>
              <a:rPr lang="en-US" altLang="ja-JP" dirty="0" smtClean="0"/>
              <a:t>『</a:t>
            </a:r>
            <a:r>
              <a:rPr lang="ja-JP" altLang="en-US" dirty="0" smtClean="0"/>
              <a:t>朝鮮日報</a:t>
            </a:r>
            <a:r>
              <a:rPr lang="en-US" altLang="ja-JP" dirty="0" smtClean="0"/>
              <a:t>』</a:t>
            </a:r>
            <a:r>
              <a:rPr lang="ja-JP" altLang="en-US" dirty="0" smtClean="0"/>
              <a:t>スポーツ版）５月２９日、６月３日</a:t>
            </a:r>
            <a:endParaRPr lang="en-US" altLang="ja-JP" dirty="0" smtClean="0"/>
          </a:p>
          <a:p>
            <a:pPr marL="0" indent="0">
              <a:buNone/>
            </a:pPr>
            <a:r>
              <a:rPr lang="en-US" altLang="ja-JP" dirty="0" smtClean="0"/>
              <a:t>『</a:t>
            </a:r>
            <a:r>
              <a:rPr lang="ja-JP" altLang="en-US" dirty="0" smtClean="0"/>
              <a:t>デイリー・メイル</a:t>
            </a:r>
            <a:r>
              <a:rPr lang="en-US" altLang="ja-JP" dirty="0" smtClean="0"/>
              <a:t>』</a:t>
            </a:r>
            <a:r>
              <a:rPr lang="ja-JP" altLang="en-US" dirty="0" smtClean="0"/>
              <a:t>６月４日</a:t>
            </a:r>
            <a:endParaRPr lang="en-US" altLang="ja-JP" dirty="0" smtClean="0"/>
          </a:p>
          <a:p>
            <a:pPr marL="0" indent="0">
              <a:buNone/>
            </a:pPr>
            <a:r>
              <a:rPr lang="en-US" altLang="ja-JP" dirty="0" smtClean="0"/>
              <a:t>『Emirates</a:t>
            </a:r>
            <a:r>
              <a:rPr lang="ja-JP" altLang="en-US" dirty="0" smtClean="0"/>
              <a:t>２４７</a:t>
            </a:r>
            <a:r>
              <a:rPr lang="en-US" altLang="ja-JP" dirty="0" smtClean="0"/>
              <a:t>』</a:t>
            </a:r>
            <a:r>
              <a:rPr lang="ja-JP" altLang="en-US" dirty="0" smtClean="0"/>
              <a:t>２０１６年４月１４日</a:t>
            </a:r>
            <a:endParaRPr lang="en-US" altLang="ja-JP" dirty="0" smtClean="0"/>
          </a:p>
          <a:p>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rmAutofit/>
          </a:bodyPr>
          <a:lstStyle/>
          <a:p>
            <a:r>
              <a:rPr kumimoji="1" lang="ja-JP" altLang="en-US" dirty="0" smtClean="0"/>
              <a:t>ご静聴ありがとうございました</a:t>
            </a:r>
            <a:endParaRPr kumimoji="1" lang="ja-JP" altLang="en-US" dirty="0"/>
          </a:p>
        </p:txBody>
      </p:sp>
      <p:pic>
        <p:nvPicPr>
          <p:cNvPr id="3074" name="Picture 2" descr="D:\photo\FH040030.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681845" y="1524000"/>
            <a:ext cx="6828311" cy="45720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4" name="Picture 2" descr="D:\photo\FH04003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34245" y="1676400"/>
            <a:ext cx="6828311" cy="45720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45665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新聞記事</a:t>
            </a:r>
            <a:r>
              <a:rPr kumimoji="1" lang="ja-JP" altLang="en-US" dirty="0" smtClean="0"/>
              <a:t>のなかのアフリカ・サッカー</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0" indent="0">
              <a:buNone/>
            </a:pPr>
            <a:r>
              <a:rPr kumimoji="1" lang="ja-JP" altLang="en-US" dirty="0" smtClean="0"/>
              <a:t>「アフリカサッカーの特徴は、個人技と独特なリズムだ。そして、呪術の力が挙げられる。ワールドカップ１次リーグ</a:t>
            </a:r>
            <a:r>
              <a:rPr kumimoji="1" lang="en-US" altLang="ja-JP" dirty="0" smtClean="0"/>
              <a:t>G</a:t>
            </a:r>
            <a:r>
              <a:rPr kumimoji="1" lang="ja-JP" altLang="en-US" dirty="0" smtClean="0"/>
              <a:t>組初戦で韓国と対戦するトーゴもやはり呪術の力を信じているようだ。</a:t>
            </a:r>
            <a:endParaRPr kumimoji="1" lang="en-US" altLang="ja-JP" dirty="0" smtClean="0"/>
          </a:p>
          <a:p>
            <a:pPr marL="0" indent="0">
              <a:buNone/>
            </a:pPr>
            <a:r>
              <a:rPr lang="ja-JP" altLang="en-US" dirty="0" smtClean="0"/>
              <a:t>トーゴのブードゥー教信者がトーゴ代表チームのために呪術を唱えるという。２００６年アフリカ・ネイションズ・カップでトーゴは３戦全敗。この危機感が信者たちを刺激したようだ。ブードゥー教の関係者は、</a:t>
            </a:r>
            <a:r>
              <a:rPr lang="en-US" altLang="ja-JP" dirty="0" smtClean="0"/>
              <a:t>AFP</a:t>
            </a:r>
            <a:r>
              <a:rPr lang="ja-JP" altLang="en-US" dirty="0" smtClean="0"/>
              <a:t>通信とのインタビューで「トーゴ代表チームの善戦のために呪術を準備している。われわれはトーゴがワールドカップで上位進出できるよう見守るつもり</a:t>
            </a:r>
            <a:r>
              <a:rPr lang="ja-JP" altLang="en-US" dirty="0"/>
              <a:t>だ」」（</a:t>
            </a:r>
            <a:r>
              <a:rPr lang="en-US" altLang="ja-JP" dirty="0"/>
              <a:t>『</a:t>
            </a:r>
            <a:r>
              <a:rPr lang="ja-JP" altLang="en-US" dirty="0"/>
              <a:t>スポーツ朝鮮</a:t>
            </a:r>
            <a:r>
              <a:rPr lang="en-US" altLang="ja-JP" dirty="0"/>
              <a:t>』</a:t>
            </a:r>
            <a:r>
              <a:rPr lang="ja-JP" altLang="en-US" dirty="0"/>
              <a:t>２００６年５月２９日）</a:t>
            </a:r>
          </a:p>
          <a:p>
            <a:pPr marL="0" indent="0">
              <a:buNone/>
            </a:pPr>
            <a:endParaRPr kumimoji="1" lang="en-US" altLang="ja-JP" dirty="0" smtClean="0"/>
          </a:p>
        </p:txBody>
      </p:sp>
    </p:spTree>
    <p:extLst>
      <p:ext uri="{BB962C8B-B14F-4D97-AF65-F5344CB8AC3E}">
        <p14:creationId xmlns:p14="http://schemas.microsoft.com/office/powerpoint/2010/main" val="34348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新聞記事のなかのアフリカ・サッカー</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smtClean="0"/>
              <a:t>１９９２年ガーナ戦で勝利したコートジボワールの関係官僚が、呪術師に約束した礼金を支払わなかったため、呪術師たちは勝利の呪文を解いた。その後１０年間、コートジボワールは国際大会で不振。１０年後の２００２年、国防庁官僚が呪術師の村を訪問し、２０００ドルで１瓶の薬を購入。その甲斐あって２００２年のワールドカップに出場がかなった（</a:t>
            </a:r>
            <a:r>
              <a:rPr kumimoji="1" lang="en-US" altLang="ja-JP" dirty="0" smtClean="0"/>
              <a:t>『</a:t>
            </a:r>
            <a:r>
              <a:rPr kumimoji="1" lang="ja-JP" altLang="en-US" dirty="0" smtClean="0"/>
              <a:t>スポーツ朝鮮</a:t>
            </a:r>
            <a:r>
              <a:rPr kumimoji="1" lang="en-US" altLang="ja-JP" dirty="0" smtClean="0"/>
              <a:t>』</a:t>
            </a:r>
            <a:r>
              <a:rPr kumimoji="1" lang="ja-JP" altLang="en-US" dirty="0" smtClean="0"/>
              <a:t>５月２９日）</a:t>
            </a:r>
            <a:endParaRPr kumimoji="1" lang="en-US" altLang="ja-JP" dirty="0" smtClean="0"/>
          </a:p>
          <a:p>
            <a:r>
              <a:rPr kumimoji="1" lang="ja-JP" altLang="en-US" dirty="0" smtClean="0"/>
              <a:t>その後２０１４年まで３大会連続で勝ち上がった。</a:t>
            </a:r>
            <a:endParaRPr kumimoji="1" lang="en-US" altLang="ja-JP" dirty="0" smtClean="0"/>
          </a:p>
          <a:p>
            <a:r>
              <a:rPr kumimoji="1" lang="ja-JP" altLang="en-US" dirty="0" smtClean="0"/>
              <a:t>ブードゥー教のトクブイ大司祭が、２００６年６月２日、</a:t>
            </a:r>
            <a:r>
              <a:rPr kumimoji="1" lang="en-US" altLang="ja-JP" dirty="0" smtClean="0"/>
              <a:t>BBC</a:t>
            </a:r>
            <a:r>
              <a:rPr kumimoji="1" lang="ja-JP" altLang="en-US" dirty="0" smtClean="0"/>
              <a:t>のインタビューで「トーゴはベスト１６以上の成績をおさめるだろう。試合の２日前にはスコアも予言しよう」と予言（</a:t>
            </a:r>
            <a:r>
              <a:rPr kumimoji="1" lang="en-US" altLang="ja-JP" dirty="0" smtClean="0"/>
              <a:t>『</a:t>
            </a:r>
            <a:r>
              <a:rPr kumimoji="1" lang="ja-JP" altLang="en-US" dirty="0" smtClean="0"/>
              <a:t>スポーツ朝鮮</a:t>
            </a:r>
            <a:r>
              <a:rPr kumimoji="1" lang="en-US" altLang="ja-JP" dirty="0" smtClean="0"/>
              <a:t>』</a:t>
            </a:r>
            <a:r>
              <a:rPr kumimoji="1" lang="ja-JP" altLang="en-US" dirty="0" smtClean="0"/>
              <a:t>６月３日）。</a:t>
            </a:r>
            <a:endParaRPr kumimoji="1" lang="ja-JP" altLang="en-US" dirty="0"/>
          </a:p>
        </p:txBody>
      </p:sp>
    </p:spTree>
    <p:extLst>
      <p:ext uri="{BB962C8B-B14F-4D97-AF65-F5344CB8AC3E}">
        <p14:creationId xmlns:p14="http://schemas.microsoft.com/office/powerpoint/2010/main" val="1782906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新聞記事のなかのアフリカ・サッカー</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２０１０年</a:t>
            </a:r>
            <a:r>
              <a:rPr lang="ja-JP" altLang="en-US" dirty="0"/>
              <a:t>の南アフリカ大会では、カメルーン代表が呪術師を連れて参加したが、３連敗、予選敗退。</a:t>
            </a:r>
            <a:endParaRPr lang="en-US" altLang="ja-JP" dirty="0"/>
          </a:p>
          <a:p>
            <a:endParaRPr kumimoji="1" lang="ja-JP" altLang="en-US" dirty="0"/>
          </a:p>
        </p:txBody>
      </p:sp>
    </p:spTree>
    <p:extLst>
      <p:ext uri="{BB962C8B-B14F-4D97-AF65-F5344CB8AC3E}">
        <p14:creationId xmlns:p14="http://schemas.microsoft.com/office/powerpoint/2010/main" val="2911230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アフリカ</a:t>
            </a:r>
            <a:r>
              <a:rPr kumimoji="1" lang="ja-JP" altLang="en-US" dirty="0" smtClean="0"/>
              <a:t>・</a:t>
            </a:r>
            <a:r>
              <a:rPr kumimoji="1" lang="ja-JP" altLang="en-US" dirty="0" smtClean="0"/>
              <a:t>サッカーと暴動</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２００８年、コンゴでサッカーの試合中に「選手が試合の流れを変えるため呪文を唱えた」として暴動が起こり、１１人の観客が死亡。</a:t>
            </a:r>
            <a:r>
              <a:rPr lang="en-US" altLang="ja-JP" dirty="0" smtClean="0"/>
              <a:t> 2008 Congo football riots </a:t>
            </a:r>
            <a:r>
              <a:rPr lang="en-US" altLang="ja-JP" dirty="0" smtClean="0">
                <a:hlinkClick r:id="rId2"/>
              </a:rPr>
              <a:t>https://</a:t>
            </a:r>
            <a:r>
              <a:rPr lang="en-US" altLang="ja-JP" dirty="0" smtClean="0">
                <a:hlinkClick r:id="rId2"/>
              </a:rPr>
              <a:t>en.wikipedia.org/wiki/2008_Congo_football_riots</a:t>
            </a:r>
            <a:endParaRPr kumimoji="1" lang="en-US" altLang="ja-JP" dirty="0" smtClean="0"/>
          </a:p>
        </p:txBody>
      </p:sp>
    </p:spTree>
    <p:extLst>
      <p:ext uri="{BB962C8B-B14F-4D97-AF65-F5344CB8AC3E}">
        <p14:creationId xmlns:p14="http://schemas.microsoft.com/office/powerpoint/2010/main" val="4218467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日本のテレビでも</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２０１４年６月１３日方法の「モーニングバード！」（テレビ朝日系）では在日コートジボワール人が、</a:t>
            </a:r>
            <a:r>
              <a:rPr kumimoji="1" lang="en-US" altLang="ja-JP" dirty="0" smtClean="0"/>
              <a:t>PK</a:t>
            </a:r>
            <a:r>
              <a:rPr kumimoji="1" lang="ja-JP" altLang="en-US" dirty="0" smtClean="0"/>
              <a:t>戦の際に呪術師に電話でキッカーを誰にするべきか相談するエピソードを紹介。</a:t>
            </a:r>
            <a:endParaRPr kumimoji="1" lang="ja-JP" altLang="en-US" dirty="0"/>
          </a:p>
        </p:txBody>
      </p:sp>
    </p:spTree>
    <p:extLst>
      <p:ext uri="{BB962C8B-B14F-4D97-AF65-F5344CB8AC3E}">
        <p14:creationId xmlns:p14="http://schemas.microsoft.com/office/powerpoint/2010/main" val="1162981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あの有名選手も</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lang="ja-JP" altLang="en-US" dirty="0"/>
              <a:t>２０１４年ブラジル大会では</a:t>
            </a:r>
            <a:r>
              <a:rPr lang="ja-JP" altLang="en-US" dirty="0" smtClean="0"/>
              <a:t>、５月３１日ギリシャとの親善試合をポルトガル代表クリスティアーノ・ロナウドは「筋肉痛」で欠場。６月になると「左太ももの筋肉損傷および左足膝蓋腱の腱炎」と診断。</a:t>
            </a:r>
            <a:endParaRPr lang="en-US" altLang="ja-JP" dirty="0" smtClean="0"/>
          </a:p>
          <a:p>
            <a:r>
              <a:rPr lang="ja-JP" altLang="en-US" dirty="0" smtClean="0"/>
              <a:t>ガーナ</a:t>
            </a:r>
            <a:r>
              <a:rPr lang="ja-JP" altLang="en-US" dirty="0"/>
              <a:t>の呪術師、ナナ・クワク・ボンサムが、ポルトガル代表ロナウドに呪術をかけ、左足を負傷</a:t>
            </a:r>
            <a:r>
              <a:rPr lang="ja-JP" altLang="en-US" dirty="0" smtClean="0"/>
              <a:t>させた。ラジオ「エンジェル</a:t>
            </a:r>
            <a:r>
              <a:rPr lang="en-US" altLang="ja-JP" dirty="0" smtClean="0"/>
              <a:t>FM</a:t>
            </a:r>
            <a:r>
              <a:rPr lang="ja-JP" altLang="en-US" dirty="0" smtClean="0"/>
              <a:t>」でナナ・クワク・ボンサムは、「私はロナウドの負傷が何なのかよく知っている。私が働きかけた」「４匹の犬を捕らえて、</a:t>
            </a:r>
            <a:r>
              <a:rPr lang="en-US" altLang="ja-JP" dirty="0" err="1" smtClean="0"/>
              <a:t>Kahwori</a:t>
            </a:r>
            <a:r>
              <a:rPr lang="en-US" altLang="ja-JP" dirty="0" smtClean="0"/>
              <a:t> </a:t>
            </a:r>
            <a:r>
              <a:rPr lang="en-US" altLang="ja-JP" dirty="0" err="1" smtClean="0"/>
              <a:t>Kapam</a:t>
            </a:r>
            <a:r>
              <a:rPr lang="ja-JP" altLang="en-US" dirty="0" smtClean="0"/>
              <a:t>という精霊を呼び寄せた。私は４ヶ月前からこのことを予言している」。ナナ・クワク・ボンサムは、３９歳（２０１３年７月現在）、「呪術からインポテンツまでなんでも治す」。１４人の子供がおり９人は養子。ガーナのテレビ番組にたびたび</a:t>
            </a:r>
            <a:r>
              <a:rPr lang="ja-JP" altLang="en-US" dirty="0"/>
              <a:t>出演。（</a:t>
            </a:r>
            <a:r>
              <a:rPr lang="en-US" altLang="ja-JP" dirty="0"/>
              <a:t>『</a:t>
            </a:r>
            <a:r>
              <a:rPr lang="ja-JP" altLang="en-US" dirty="0"/>
              <a:t>デイリー・メイル</a:t>
            </a:r>
            <a:r>
              <a:rPr lang="en-US" altLang="ja-JP" dirty="0"/>
              <a:t>』</a:t>
            </a:r>
            <a:r>
              <a:rPr lang="ja-JP" altLang="en-US" dirty="0"/>
              <a:t>６月４日）</a:t>
            </a:r>
          </a:p>
          <a:p>
            <a:endParaRPr kumimoji="1" lang="ja-JP" altLang="en-US" dirty="0"/>
          </a:p>
        </p:txBody>
      </p:sp>
    </p:spTree>
    <p:extLst>
      <p:ext uri="{BB962C8B-B14F-4D97-AF65-F5344CB8AC3E}">
        <p14:creationId xmlns:p14="http://schemas.microsoft.com/office/powerpoint/2010/main" val="1367715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2">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8828</TotalTime>
  <Words>3234</Words>
  <Application>Microsoft Office PowerPoint</Application>
  <PresentationFormat>ワイド画面</PresentationFormat>
  <Paragraphs>130</Paragraphs>
  <Slides>36</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36</vt:i4>
      </vt:variant>
    </vt:vector>
  </HeadingPairs>
  <TitlesOfParts>
    <vt:vector size="41" baseType="lpstr">
      <vt:lpstr>メイリオ</vt:lpstr>
      <vt:lpstr>游ゴシック</vt:lpstr>
      <vt:lpstr>Arial</vt:lpstr>
      <vt:lpstr>Segoe UI</vt:lpstr>
      <vt:lpstr>Office テーマ</vt:lpstr>
      <vt:lpstr>アフリカ・サッカーの応援</vt:lpstr>
      <vt:lpstr>はじめに</vt:lpstr>
      <vt:lpstr>アフリカのサッカー</vt:lpstr>
      <vt:lpstr>新聞記事のなかのアフリカ・サッカー</vt:lpstr>
      <vt:lpstr>新聞記事のなかのアフリカ・サッカー</vt:lpstr>
      <vt:lpstr>新聞記事のなかのアフリカ・サッカー</vt:lpstr>
      <vt:lpstr>アフリカ・サッカーと暴動</vt:lpstr>
      <vt:lpstr>日本のテレビでも</vt:lpstr>
      <vt:lpstr>あの有名選手も</vt:lpstr>
      <vt:lpstr>逮捕事例も</vt:lpstr>
      <vt:lpstr>今年（2017）も</vt:lpstr>
      <vt:lpstr>呪術研究の文脈における「災因論」</vt:lpstr>
      <vt:lpstr>「災因論」</vt:lpstr>
      <vt:lpstr>PowerPoint プレゼンテーション</vt:lpstr>
      <vt:lpstr>「災因論」</vt:lpstr>
      <vt:lpstr>「災因論」と「福因論」</vt:lpstr>
      <vt:lpstr>「災因論」と「福因論」</vt:lpstr>
      <vt:lpstr>リーチの公式</vt:lpstr>
      <vt:lpstr>リーチの公式</vt:lpstr>
      <vt:lpstr>「災因論」は図式の一部</vt:lpstr>
      <vt:lpstr>福因論と災因論のモデル</vt:lpstr>
      <vt:lpstr>図１「病因論」の図式　</vt:lpstr>
      <vt:lpstr>図２　「災因論」と「福因論」　</vt:lpstr>
      <vt:lpstr>日本のサッカーの応援</vt:lpstr>
      <vt:lpstr>カメルーンのサポーター　</vt:lpstr>
      <vt:lpstr>カメルーンのサポーター</vt:lpstr>
      <vt:lpstr>いくつかの考察</vt:lpstr>
      <vt:lpstr>いくつかの考察</vt:lpstr>
      <vt:lpstr>いくつかの考察</vt:lpstr>
      <vt:lpstr>いくつかの考察</vt:lpstr>
      <vt:lpstr>「災因論」が優越する社会</vt:lpstr>
      <vt:lpstr>まとめ　応援研究の可能性と課題</vt:lpstr>
      <vt:lpstr>参照文献</vt:lpstr>
      <vt:lpstr>参照文献</vt:lpstr>
      <vt:lpstr> 新聞等</vt:lpstr>
      <vt:lpstr>ご静聴ありがとうございました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匿名査読者</dc:creator>
  <cp:lastModifiedBy>匿名査読者</cp:lastModifiedBy>
  <cp:revision>162</cp:revision>
  <cp:lastPrinted>2017-12-09T00:31:09Z</cp:lastPrinted>
  <dcterms:created xsi:type="dcterms:W3CDTF">2015-12-09T07:59:36Z</dcterms:created>
  <dcterms:modified xsi:type="dcterms:W3CDTF">2017-12-09T00:46:36Z</dcterms:modified>
</cp:coreProperties>
</file>