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35" r:id="rId4"/>
    <p:sldId id="336" r:id="rId5"/>
    <p:sldId id="337" r:id="rId6"/>
    <p:sldId id="338" r:id="rId7"/>
    <p:sldId id="348" r:id="rId8"/>
    <p:sldId id="350"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39" r:id="rId33"/>
    <p:sldId id="340"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391" r:id="rId47"/>
    <p:sldId id="392" r:id="rId48"/>
    <p:sldId id="393" r:id="rId49"/>
    <p:sldId id="394" r:id="rId50"/>
    <p:sldId id="395" r:id="rId51"/>
    <p:sldId id="409" r:id="rId52"/>
    <p:sldId id="396"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341" r:id="rId66"/>
    <p:sldId id="345" r:id="rId67"/>
    <p:sldId id="342" r:id="rId68"/>
    <p:sldId id="346" r:id="rId69"/>
    <p:sldId id="343" r:id="rId70"/>
    <p:sldId id="344" r:id="rId71"/>
    <p:sldId id="347" r:id="rId72"/>
    <p:sldId id="330" r:id="rId73"/>
    <p:sldId id="334" r:id="rId74"/>
    <p:sldId id="294" r:id="rId7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5" autoAdjust="0"/>
    <p:restoredTop sz="94660"/>
  </p:normalViewPr>
  <p:slideViewPr>
    <p:cSldViewPr snapToGrid="0">
      <p:cViewPr varScale="1">
        <p:scale>
          <a:sx n="79" d="100"/>
          <a:sy n="79" d="100"/>
        </p:scale>
        <p:origin x="96" y="2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pic>
        <p:nvPicPr>
          <p:cNvPr id="7" name="Picture 4" descr="http://www.kobe-u.ac.jp/images/info/outline/resources/A_W_140.jpg"/>
          <p:cNvPicPr>
            <a:picLocks noChangeAspect="1" noChangeArrowheads="1"/>
          </p:cNvPicPr>
          <p:nvPr userDrawn="1"/>
        </p:nvPicPr>
        <p:blipFill>
          <a:blip r:embed="rId2" cstate="print"/>
          <a:srcRect/>
          <a:stretch>
            <a:fillRect/>
          </a:stretch>
        </p:blipFill>
        <p:spPr bwMode="auto">
          <a:xfrm>
            <a:off x="10342605" y="254909"/>
            <a:ext cx="1333500" cy="1219201"/>
          </a:xfrm>
          <a:prstGeom prst="rect">
            <a:avLst/>
          </a:prstGeom>
          <a:noFill/>
        </p:spPr>
      </p:pic>
    </p:spTree>
    <p:extLst>
      <p:ext uri="{BB962C8B-B14F-4D97-AF65-F5344CB8AC3E}">
        <p14:creationId xmlns:p14="http://schemas.microsoft.com/office/powerpoint/2010/main" val="10770014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188017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290156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atin typeface="Garamond" panose="02020404030301010803" pitchFamily="18" charset="0"/>
                <a:ea typeface="メイリオ" pitchFamily="50" charset="-128"/>
                <a:cs typeface="Segoe UI" pitchFamily="34"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838200" y="1706879"/>
            <a:ext cx="10515600" cy="4643225"/>
          </a:xfrm>
        </p:spPr>
        <p:txBody>
          <a:bodyPr/>
          <a:lstStyle>
            <a:lvl1pPr>
              <a:defRPr>
                <a:latin typeface="Garamond" panose="02020404030301010803" pitchFamily="18" charset="0"/>
                <a:ea typeface="メイリオ" pitchFamily="50" charset="-128"/>
                <a:cs typeface="Segoe UI" pitchFamily="34" charset="0"/>
              </a:defRPr>
            </a:lvl1pPr>
            <a:lvl2pPr>
              <a:defRPr>
                <a:latin typeface="Garamond" panose="02020404030301010803" pitchFamily="18" charset="0"/>
                <a:ea typeface="メイリオ" pitchFamily="50" charset="-128"/>
                <a:cs typeface="Segoe UI" pitchFamily="34" charset="0"/>
              </a:defRPr>
            </a:lvl2pPr>
            <a:lvl3pPr>
              <a:defRPr>
                <a:latin typeface="Garamond" panose="02020404030301010803" pitchFamily="18" charset="0"/>
                <a:ea typeface="メイリオ" pitchFamily="50" charset="-128"/>
                <a:cs typeface="Segoe UI" pitchFamily="34" charset="0"/>
              </a:defRPr>
            </a:lvl3pPr>
            <a:lvl4pPr>
              <a:defRPr>
                <a:latin typeface="Garamond" panose="02020404030301010803" pitchFamily="18" charset="0"/>
                <a:ea typeface="メイリオ" pitchFamily="50" charset="-128"/>
                <a:cs typeface="Segoe UI" pitchFamily="34" charset="0"/>
              </a:defRPr>
            </a:lvl4pPr>
            <a:lvl5pPr>
              <a:defRPr>
                <a:latin typeface="Garamond" panose="02020404030301010803" pitchFamily="18" charset="0"/>
                <a:ea typeface="メイリオ" pitchFamily="50" charset="-128"/>
                <a:cs typeface="Segoe UI" pitchFamily="34"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70A765-BA93-4D9E-A74A-8CD019150C3C}" type="slidenum">
              <a:rPr kumimoji="1" lang="ja-JP" altLang="en-US" smtClean="0"/>
              <a:pPr/>
              <a:t>‹#›</a:t>
            </a:fld>
            <a:endParaRPr kumimoji="1" lang="ja-JP" altLang="en-US" dirty="0"/>
          </a:p>
        </p:txBody>
      </p:sp>
    </p:spTree>
    <p:extLst>
      <p:ext uri="{BB962C8B-B14F-4D97-AF65-F5344CB8AC3E}">
        <p14:creationId xmlns:p14="http://schemas.microsoft.com/office/powerpoint/2010/main" val="4995048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12790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Garamond" panose="02020404030301010803" pitchFamily="18" charset="0"/>
              </a:defRPr>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ー 4"/>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385520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96892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49175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342069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310859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F924498-5961-4799-B8CE-312E5552317B}" type="datetimeFigureOut">
              <a:rPr kumimoji="1" lang="ja-JP" altLang="en-US" smtClean="0"/>
              <a:pPr/>
              <a:t>2017/11/27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1391450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24498-5961-4799-B8CE-312E5552317B}" type="datetimeFigureOut">
              <a:rPr kumimoji="1" lang="ja-JP" altLang="en-US" smtClean="0"/>
              <a:pPr/>
              <a:t>2017/11/27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0A765-BA93-4D9E-A74A-8CD019150C3C}" type="slidenum">
              <a:rPr kumimoji="1" lang="ja-JP" altLang="en-US" smtClean="0"/>
              <a:pPr/>
              <a:t>‹#›</a:t>
            </a:fld>
            <a:endParaRPr kumimoji="1" lang="ja-JP" altLang="en-US"/>
          </a:p>
        </p:txBody>
      </p:sp>
    </p:spTree>
    <p:extLst>
      <p:ext uri="{BB962C8B-B14F-4D97-AF65-F5344CB8AC3E}">
        <p14:creationId xmlns:p14="http://schemas.microsoft.com/office/powerpoint/2010/main" val="374289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97310" y="1532344"/>
            <a:ext cx="9144000" cy="2527188"/>
          </a:xfrm>
        </p:spPr>
        <p:txBody>
          <a:bodyPr>
            <a:normAutofit fontScale="90000"/>
          </a:bodyPr>
          <a:lstStyle/>
          <a:p>
            <a:r>
              <a:rPr lang="en-US" altLang="ja-JP" b="1" dirty="0">
                <a:effectLst>
                  <a:outerShdw blurRad="38100" dist="38100" dir="2700000" algn="tl">
                    <a:srgbClr val="000000">
                      <a:alpha val="43137"/>
                    </a:srgbClr>
                  </a:outerShdw>
                </a:effectLst>
                <a:latin typeface="Garamond" panose="02020404030301010803" pitchFamily="18" charset="0"/>
                <a:ea typeface="メイリオ" pitchFamily="50" charset="-128"/>
              </a:rPr>
              <a:t>Possibility of the </a:t>
            </a:r>
            <a:r>
              <a:rPr lang="en-US" altLang="ja-JP"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Conceptualization </a:t>
            </a:r>
            <a:r>
              <a:rPr lang="en-US" altLang="ja-JP" b="1" dirty="0">
                <a:effectLst>
                  <a:outerShdw blurRad="38100" dist="38100" dir="2700000" algn="tl">
                    <a:srgbClr val="000000">
                      <a:alpha val="43137"/>
                    </a:srgbClr>
                  </a:outerShdw>
                </a:effectLst>
                <a:latin typeface="Garamond" panose="02020404030301010803" pitchFamily="18" charset="0"/>
                <a:ea typeface="メイリオ" pitchFamily="50" charset="-128"/>
              </a:rPr>
              <a:t>of </a:t>
            </a:r>
            <a:r>
              <a:rPr lang="en-US" altLang="ja-JP"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‘Agency </a:t>
            </a:r>
            <a:r>
              <a:rPr lang="en-US" altLang="ja-JP" b="1" dirty="0">
                <a:effectLst>
                  <a:outerShdw blurRad="38100" dist="38100" dir="2700000" algn="tl">
                    <a:srgbClr val="000000">
                      <a:alpha val="43137"/>
                    </a:srgbClr>
                  </a:outerShdw>
                </a:effectLst>
                <a:latin typeface="Garamond" panose="02020404030301010803" pitchFamily="18" charset="0"/>
                <a:ea typeface="メイリオ" pitchFamily="50" charset="-128"/>
              </a:rPr>
              <a:t>of the </a:t>
            </a:r>
            <a:r>
              <a:rPr lang="en-US" altLang="ja-JP"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Dead’</a:t>
            </a:r>
            <a:br>
              <a:rPr lang="en-US" altLang="ja-JP"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br>
            <a:r>
              <a:rPr lang="en-US" altLang="ja-JP" sz="3100"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An </a:t>
            </a:r>
            <a:r>
              <a:rPr lang="en-US" altLang="ja-JP" sz="3100" b="1" dirty="0">
                <a:effectLst>
                  <a:outerShdw blurRad="38100" dist="38100" dir="2700000" algn="tl">
                    <a:srgbClr val="000000">
                      <a:alpha val="43137"/>
                    </a:srgbClr>
                  </a:outerShdw>
                </a:effectLst>
                <a:latin typeface="Garamond" panose="02020404030301010803" pitchFamily="18" charset="0"/>
                <a:ea typeface="メイリオ" pitchFamily="50" charset="-128"/>
              </a:rPr>
              <a:t>analysis based on the dialogue of autochthony between Japan </a:t>
            </a:r>
            <a:r>
              <a:rPr lang="en-US" altLang="ja-JP" sz="3100"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and</a:t>
            </a:r>
            <a:r>
              <a:rPr lang="ja-JP" altLang="en-US" sz="3100"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 </a:t>
            </a:r>
            <a:r>
              <a:rPr lang="en-US" altLang="ja-JP" sz="3100"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Africa</a:t>
            </a:r>
            <a:r>
              <a:rPr lang="ja-JP" altLang="en-US" sz="3100" b="1" dirty="0" smtClean="0">
                <a:effectLst>
                  <a:outerShdw blurRad="38100" dist="38100" dir="2700000" algn="tl">
                    <a:srgbClr val="000000">
                      <a:alpha val="43137"/>
                    </a:srgbClr>
                  </a:outerShdw>
                </a:effectLst>
                <a:latin typeface="Garamond" panose="02020404030301010803" pitchFamily="18" charset="0"/>
                <a:ea typeface="メイリオ" pitchFamily="50" charset="-128"/>
              </a:rPr>
              <a:t>　</a:t>
            </a:r>
            <a:endParaRPr kumimoji="1" lang="ja-JP" altLang="en-US" sz="3100" b="1" dirty="0">
              <a:effectLst>
                <a:outerShdw blurRad="38100" dist="38100" dir="2700000" algn="tl">
                  <a:srgbClr val="000000">
                    <a:alpha val="43137"/>
                  </a:srgbClr>
                </a:outerShdw>
              </a:effectLst>
              <a:latin typeface="Garamond" panose="02020404030301010803" pitchFamily="18" charset="0"/>
              <a:ea typeface="メイリオ" pitchFamily="50" charset="-128"/>
            </a:endParaRPr>
          </a:p>
        </p:txBody>
      </p:sp>
      <p:sp>
        <p:nvSpPr>
          <p:cNvPr id="4" name="テキスト ボックス 3"/>
          <p:cNvSpPr txBox="1"/>
          <p:nvPr/>
        </p:nvSpPr>
        <p:spPr>
          <a:xfrm>
            <a:off x="7376984" y="4158123"/>
            <a:ext cx="4151867" cy="1569660"/>
          </a:xfrm>
          <a:prstGeom prst="rect">
            <a:avLst/>
          </a:prstGeom>
          <a:noFill/>
        </p:spPr>
        <p:txBody>
          <a:bodyPr wrap="square" rtlCol="0">
            <a:spAutoFit/>
          </a:bodyPr>
          <a:lstStyle/>
          <a:p>
            <a:pPr algn="r"/>
            <a:r>
              <a:rPr kumimoji="1" lang="en-US" altLang="ja-JP" dirty="0" smtClean="0">
                <a:effectLst>
                  <a:outerShdw blurRad="38100" dist="38100" dir="2700000" algn="tl">
                    <a:srgbClr val="000000">
                      <a:alpha val="43137"/>
                    </a:srgbClr>
                  </a:outerShdw>
                </a:effectLst>
                <a:latin typeface="Garamond" panose="02020404030301010803" pitchFamily="18" charset="0"/>
                <a:cs typeface="Segoe UI" pitchFamily="34" charset="0"/>
              </a:rPr>
              <a:t>Kiyoshi </a:t>
            </a:r>
            <a:r>
              <a:rPr kumimoji="1" lang="en-US" altLang="ja-JP" dirty="0" err="1" smtClean="0">
                <a:effectLst>
                  <a:outerShdw blurRad="38100" dist="38100" dir="2700000" algn="tl">
                    <a:srgbClr val="000000">
                      <a:alpha val="43137"/>
                    </a:srgbClr>
                  </a:outerShdw>
                </a:effectLst>
                <a:latin typeface="Garamond" panose="02020404030301010803" pitchFamily="18" charset="0"/>
                <a:cs typeface="Segoe UI" pitchFamily="34" charset="0"/>
              </a:rPr>
              <a:t>Umeya</a:t>
            </a:r>
            <a:endParaRPr kumimoji="1" lang="en-US" altLang="ja-JP" dirty="0" smtClean="0">
              <a:effectLst>
                <a:outerShdw blurRad="38100" dist="38100" dir="2700000" algn="tl">
                  <a:srgbClr val="000000">
                    <a:alpha val="43137"/>
                  </a:srgbClr>
                </a:outerShdw>
              </a:effectLst>
              <a:latin typeface="Garamond" panose="02020404030301010803" pitchFamily="18" charset="0"/>
              <a:cs typeface="Segoe UI" pitchFamily="34" charset="0"/>
            </a:endParaRPr>
          </a:p>
          <a:p>
            <a:pPr algn="r"/>
            <a:r>
              <a:rPr lang="en-US" altLang="ja-JP" dirty="0" smtClean="0">
                <a:effectLst>
                  <a:outerShdw blurRad="38100" dist="38100" dir="2700000" algn="tl">
                    <a:srgbClr val="000000">
                      <a:alpha val="43137"/>
                    </a:srgbClr>
                  </a:outerShdw>
                </a:effectLst>
                <a:latin typeface="Garamond" panose="02020404030301010803" pitchFamily="18" charset="0"/>
                <a:cs typeface="Segoe UI" pitchFamily="34" charset="0"/>
              </a:rPr>
              <a:t>Professor</a:t>
            </a:r>
          </a:p>
          <a:p>
            <a:pPr algn="r"/>
            <a:r>
              <a:rPr lang="en-US" altLang="ja-JP" dirty="0" smtClean="0">
                <a:effectLst>
                  <a:outerShdw blurRad="38100" dist="38100" dir="2700000" algn="tl">
                    <a:srgbClr val="000000">
                      <a:alpha val="43137"/>
                    </a:srgbClr>
                  </a:outerShdw>
                </a:effectLst>
                <a:latin typeface="Garamond" panose="02020404030301010803" pitchFamily="18" charset="0"/>
                <a:cs typeface="Segoe UI" pitchFamily="34" charset="0"/>
              </a:rPr>
              <a:t>Social Anthropology</a:t>
            </a:r>
          </a:p>
          <a:p>
            <a:pPr algn="r"/>
            <a:r>
              <a:rPr lang="en-US" altLang="ja-JP" dirty="0" smtClean="0">
                <a:effectLst>
                  <a:outerShdw blurRad="38100" dist="38100" dir="2700000" algn="tl">
                    <a:srgbClr val="000000">
                      <a:alpha val="43137"/>
                    </a:srgbClr>
                  </a:outerShdw>
                </a:effectLst>
                <a:latin typeface="Garamond" panose="02020404030301010803" pitchFamily="18" charset="0"/>
                <a:cs typeface="Segoe UI" pitchFamily="34" charset="0"/>
              </a:rPr>
              <a:t>Graduate School for Intercultural Studies</a:t>
            </a:r>
            <a:endParaRPr lang="en-US" altLang="ja-JP" dirty="0">
              <a:effectLst>
                <a:outerShdw blurRad="38100" dist="38100" dir="2700000" algn="tl">
                  <a:srgbClr val="000000">
                    <a:alpha val="43137"/>
                  </a:srgbClr>
                </a:outerShdw>
              </a:effectLst>
              <a:latin typeface="Garamond" panose="02020404030301010803" pitchFamily="18" charset="0"/>
              <a:cs typeface="Segoe UI" pitchFamily="34" charset="0"/>
            </a:endParaRPr>
          </a:p>
          <a:p>
            <a:pPr algn="r"/>
            <a:r>
              <a:rPr kumimoji="1" lang="en-US" altLang="ja-JP" sz="2400" dirty="0" smtClean="0">
                <a:effectLst>
                  <a:outerShdw blurRad="38100" dist="38100" dir="2700000" algn="tl">
                    <a:srgbClr val="000000">
                      <a:alpha val="43137"/>
                    </a:srgbClr>
                  </a:outerShdw>
                </a:effectLst>
                <a:latin typeface="Garamond" panose="02020404030301010803" pitchFamily="18" charset="0"/>
                <a:cs typeface="Segoe UI" pitchFamily="34" charset="0"/>
              </a:rPr>
              <a:t>Kobe University</a:t>
            </a:r>
            <a:endParaRPr kumimoji="1" lang="ja-JP" altLang="en-US" sz="2400" dirty="0">
              <a:effectLst>
                <a:outerShdw blurRad="38100" dist="38100" dir="2700000" algn="tl">
                  <a:srgbClr val="000000">
                    <a:alpha val="43137"/>
                  </a:srgbClr>
                </a:outerShdw>
              </a:effectLst>
              <a:latin typeface="Garamond" panose="02020404030301010803" pitchFamily="18" charset="0"/>
              <a:cs typeface="Segoe UI" pitchFamily="34" charset="0"/>
            </a:endParaRPr>
          </a:p>
        </p:txBody>
      </p:sp>
    </p:spTree>
    <p:extLst>
      <p:ext uri="{BB962C8B-B14F-4D97-AF65-F5344CB8AC3E}">
        <p14:creationId xmlns:p14="http://schemas.microsoft.com/office/powerpoint/2010/main" val="2797553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750758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Bududa</a:t>
            </a:r>
            <a:r>
              <a:rPr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574812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690916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Bududa</a:t>
            </a:r>
            <a:r>
              <a:rPr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88181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613905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260284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095739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Bududa</a:t>
            </a:r>
            <a:r>
              <a:rPr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982034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130935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131178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ffectLst>
                  <a:outerShdw blurRad="38100" dist="38100" dir="2700000" algn="tl">
                    <a:srgbClr val="000000">
                      <a:alpha val="43137"/>
                    </a:srgbClr>
                  </a:outerShdw>
                </a:effectLst>
              </a:rPr>
              <a:t>Introduction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this paper, we would like to introduce and </a:t>
            </a:r>
            <a:r>
              <a:rPr lang="en-US" altLang="ja-JP" dirty="0" err="1">
                <a:effectLst>
                  <a:outerShdw blurRad="38100" dist="38100" dir="2700000" algn="tl">
                    <a:srgbClr val="000000">
                      <a:alpha val="43137"/>
                    </a:srgbClr>
                  </a:outerShdw>
                </a:effectLst>
              </a:rPr>
              <a:t>analyse</a:t>
            </a:r>
            <a:r>
              <a:rPr lang="en-US" altLang="ja-JP" dirty="0">
                <a:effectLst>
                  <a:outerShdw blurRad="38100" dist="38100" dir="2700000" algn="tl">
                    <a:srgbClr val="000000">
                      <a:alpha val="43137"/>
                    </a:srgbClr>
                  </a:outerShdw>
                </a:effectLst>
              </a:rPr>
              <a:t> the concept of the ‘agency of the dead’, which we will examine through the ethnographies of various groups of people in Japan and Uganda.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There </a:t>
            </a:r>
            <a:r>
              <a:rPr lang="en-US" altLang="ja-JP" dirty="0">
                <a:effectLst>
                  <a:outerShdw blurRad="38100" dist="38100" dir="2700000" algn="tl">
                    <a:srgbClr val="000000">
                      <a:alpha val="43137"/>
                    </a:srgbClr>
                  </a:outerShdw>
                </a:effectLst>
              </a:rPr>
              <a:t>exists the phenomenon that living people make decisions and act according to the considerations of those who have already died, usually their ancestors</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Based </a:t>
            </a:r>
            <a:r>
              <a:rPr lang="en-US" altLang="ja-JP" dirty="0">
                <a:effectLst>
                  <a:outerShdw blurRad="38100" dist="38100" dir="2700000" algn="tl">
                    <a:srgbClr val="000000">
                      <a:alpha val="43137"/>
                    </a:srgbClr>
                  </a:outerShdw>
                </a:effectLst>
              </a:rPr>
              <a:t>on this idea, the concept of society or citizenship, which normally only applies to the living, should be reconstructed to also include deceased people</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By </a:t>
            </a:r>
            <a:r>
              <a:rPr lang="en-US" altLang="ja-JP" dirty="0">
                <a:effectLst>
                  <a:outerShdw blurRad="38100" dist="38100" dir="2700000" algn="tl">
                    <a:srgbClr val="000000">
                      <a:alpha val="43137"/>
                    </a:srgbClr>
                  </a:outerShdw>
                </a:effectLst>
              </a:rPr>
              <a:t>introducing such an idea, we attempt to </a:t>
            </a:r>
            <a:r>
              <a:rPr lang="en-US" altLang="ja-JP" dirty="0" err="1">
                <a:effectLst>
                  <a:outerShdw blurRad="38100" dist="38100" dir="2700000" algn="tl">
                    <a:srgbClr val="000000">
                      <a:alpha val="43137"/>
                    </a:srgbClr>
                  </a:outerShdw>
                </a:effectLst>
              </a:rPr>
              <a:t>analyse</a:t>
            </a:r>
            <a:r>
              <a:rPr lang="en-US" altLang="ja-JP" dirty="0">
                <a:effectLst>
                  <a:outerShdw blurRad="38100" dist="38100" dir="2700000" algn="tl">
                    <a:srgbClr val="000000">
                      <a:alpha val="43137"/>
                    </a:srgbClr>
                  </a:outerShdw>
                </a:effectLst>
              </a:rPr>
              <a:t> occult concepts and magic without being bothered by the questions, ‘Do you really believe in ghosts?’ and ‘Are magical acts truly effective?’ </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504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732529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363254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en-US" altLang="ja-JP" dirty="0" smtClean="0"/>
              <a:t> 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650705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ja-JP" altLang="en-US" dirty="0" smtClean="0"/>
              <a:t> </a:t>
            </a:r>
            <a:r>
              <a:rPr kumimoji="1" lang="en-US" altLang="ja-JP" dirty="0" smtClean="0"/>
              <a:t>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915081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ja-JP" altLang="en-US" dirty="0" smtClean="0"/>
              <a:t> </a:t>
            </a:r>
            <a:r>
              <a:rPr kumimoji="1" lang="en-US" altLang="ja-JP" dirty="0" smtClean="0"/>
              <a:t>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123271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Bududa</a:t>
            </a:r>
            <a:r>
              <a:rPr kumimoji="1" lang="ja-JP" altLang="en-US" dirty="0" smtClean="0"/>
              <a:t> </a:t>
            </a:r>
            <a:r>
              <a:rPr kumimoji="1" lang="en-US" altLang="ja-JP" dirty="0" smtClean="0"/>
              <a:t>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080609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320902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458770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821201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3763328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Ethnographies of </a:t>
            </a:r>
            <a:r>
              <a:rPr kumimoji="1" lang="en-US" altLang="ja-JP" dirty="0" err="1" smtClean="0">
                <a:effectLst>
                  <a:outerShdw blurRad="38100" dist="38100" dir="2700000" algn="tl">
                    <a:srgbClr val="000000">
                      <a:alpha val="43137"/>
                    </a:srgbClr>
                  </a:outerShdw>
                </a:effectLst>
              </a:rPr>
              <a:t>Sado</a:t>
            </a:r>
            <a:r>
              <a:rPr kumimoji="1" lang="en-US" altLang="ja-JP" dirty="0" smtClean="0">
                <a:effectLst>
                  <a:outerShdw blurRad="38100" dist="38100" dir="2700000" algn="tl">
                    <a:srgbClr val="000000">
                      <a:alpha val="43137"/>
                    </a:srgbClr>
                  </a:outerShdw>
                </a:effectLst>
              </a:rPr>
              <a:t> Island, Japan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a:effectLst>
                  <a:outerShdw blurRad="38100" dist="38100" dir="2700000" algn="tl">
                    <a:srgbClr val="000000">
                      <a:alpha val="43137"/>
                    </a:srgbClr>
                  </a:outerShdw>
                </a:effectLst>
              </a:rPr>
              <a:t>In the villages of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Niigata prefecture, we have observed the reality of communities left behind by the neoliberal political and economic system, and investigated the folk religion that is said to be disappearing.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However</a:t>
            </a:r>
            <a:r>
              <a:rPr lang="en-US" altLang="ja-JP" dirty="0">
                <a:effectLst>
                  <a:outerShdw blurRad="38100" dist="38100" dir="2700000" algn="tl">
                    <a:srgbClr val="000000">
                      <a:alpha val="43137"/>
                    </a:srgbClr>
                  </a:outerShdw>
                </a:effectLst>
              </a:rPr>
              <a:t>, in examining the present situation of human mobility, we found that ancestor rituals are still a significant part of people’s lives.</a:t>
            </a:r>
          </a:p>
          <a:p>
            <a:r>
              <a:rPr lang="en-US" altLang="ja-JP" dirty="0">
                <a:effectLst>
                  <a:outerShdw blurRad="38100" dist="38100" dir="2700000" algn="tl">
                    <a:srgbClr val="000000">
                      <a:alpha val="43137"/>
                    </a:srgbClr>
                  </a:outerShdw>
                </a:effectLst>
              </a:rPr>
              <a:t>Former residents of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who left home did not search for places to live and work all over Japan out of free economic and rational interest</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Rather</a:t>
            </a:r>
            <a:r>
              <a:rPr lang="en-US" altLang="ja-JP" dirty="0">
                <a:effectLst>
                  <a:outerShdw blurRad="38100" dist="38100" dir="2700000" algn="tl">
                    <a:srgbClr val="000000">
                      <a:alpha val="43137"/>
                    </a:srgbClr>
                  </a:outerShdw>
                </a:effectLst>
              </a:rPr>
              <a:t>, there are many examples of residents buying and migrating to land in an area that is economically prosperous among the islands to remain close to the land of their birth.</a:t>
            </a:r>
          </a:p>
          <a:p>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5061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356936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Bududa2016</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322021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ffectLst>
                  <a:outerShdw blurRad="38100" dist="38100" dir="2700000" algn="tl">
                    <a:srgbClr val="000000">
                      <a:alpha val="43137"/>
                    </a:srgbClr>
                  </a:outerShdw>
                </a:effectLst>
              </a:rPr>
              <a:t>Relocation and ‘the Agency of the Dead’</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a:effectLst>
                  <a:outerShdw blurRad="38100" dist="38100" dir="2700000" algn="tl">
                    <a:srgbClr val="000000">
                      <a:alpha val="43137"/>
                    </a:srgbClr>
                  </a:outerShdw>
                </a:effectLst>
              </a:rPr>
              <a:t>Globally, cases of relocation have met with mixed results.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There </a:t>
            </a:r>
            <a:r>
              <a:rPr lang="en-US" altLang="ja-JP" dirty="0">
                <a:effectLst>
                  <a:outerShdw blurRad="38100" dist="38100" dir="2700000" algn="tl">
                    <a:srgbClr val="000000">
                      <a:alpha val="43137"/>
                    </a:srgbClr>
                  </a:outerShdw>
                </a:effectLst>
              </a:rPr>
              <a:t>have been successful cases of migration to temporary housing, and cases that were unsuccessful, such as the case of the Andaman Islands post-tsunami.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some regions, people refused to relocate because they did not want to leave the sea or their ancestral lands (which also occurred in the Tohoku region of Japan), while in other regions, it was said that the fear of the ‘ghosts’ of the victims made them agree very quickly to abandon their homelands and move to a new land.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the former case, as in the case of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the residents understood the message of ‘Do not leave this land’, but in the latter case, </a:t>
            </a:r>
            <a:r>
              <a:rPr lang="en-US" altLang="ja-JP" dirty="0" smtClean="0">
                <a:effectLst>
                  <a:outerShdw blurRad="38100" dist="38100" dir="2700000" algn="tl">
                    <a:srgbClr val="000000">
                      <a:alpha val="43137"/>
                    </a:srgbClr>
                  </a:outerShdw>
                </a:effectLst>
              </a:rPr>
              <a:t>‘the </a:t>
            </a:r>
            <a:r>
              <a:rPr lang="en-US" altLang="ja-JP" dirty="0">
                <a:effectLst>
                  <a:outerShdw blurRad="38100" dist="38100" dir="2700000" algn="tl">
                    <a:srgbClr val="000000">
                      <a:alpha val="43137"/>
                    </a:srgbClr>
                  </a:outerShdw>
                </a:effectLst>
              </a:rPr>
              <a:t>agency of the </a:t>
            </a:r>
            <a:r>
              <a:rPr lang="en-US" altLang="ja-JP" dirty="0" smtClean="0">
                <a:effectLst>
                  <a:outerShdw blurRad="38100" dist="38100" dir="2700000" algn="tl">
                    <a:srgbClr val="000000">
                      <a:alpha val="43137"/>
                    </a:srgbClr>
                  </a:outerShdw>
                </a:effectLst>
              </a:rPr>
              <a:t>dead’ </a:t>
            </a:r>
            <a:r>
              <a:rPr lang="en-US" altLang="ja-JP" dirty="0">
                <a:effectLst>
                  <a:outerShdw blurRad="38100" dist="38100" dir="2700000" algn="tl">
                    <a:srgbClr val="000000">
                      <a:alpha val="43137"/>
                    </a:srgbClr>
                  </a:outerShdw>
                </a:effectLst>
              </a:rPr>
              <a:t>issued its message of ‘leave this land’.</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8915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Kampala Seminar and a Case of Uganda General Election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lstStyle/>
          <a:p>
            <a:r>
              <a:rPr lang="en-US" altLang="ja-JP" dirty="0">
                <a:effectLst>
                  <a:outerShdw blurRad="38100" dist="38100" dir="2700000" algn="tl">
                    <a:srgbClr val="000000">
                      <a:alpha val="43137"/>
                    </a:srgbClr>
                  </a:outerShdw>
                </a:effectLst>
              </a:rPr>
              <a:t>At a meeting held in Kampala, Uganda, as part of the project led by Dr. Hazama, which included Francis and most of the Japanese team, I presented another example of the Uganda general election’s contribution to the discussion on the agency of the dead. It seems that this example was more familiar to this audience.</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88070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GB" altLang="ja-JP" dirty="0" smtClean="0"/>
              <a:t>Re</a:t>
            </a:r>
            <a:r>
              <a:rPr lang="en-US" altLang="ja-JP" dirty="0" smtClean="0"/>
              <a:t>-</a:t>
            </a:r>
            <a:r>
              <a:rPr lang="en-GB" altLang="ja-JP" dirty="0" smtClean="0"/>
              <a:t>burial </a:t>
            </a:r>
            <a:r>
              <a:rPr lang="en-GB" altLang="ja-JP" dirty="0"/>
              <a:t>of </a:t>
            </a:r>
            <a:r>
              <a:rPr lang="en-GB" altLang="ja-JP" dirty="0" err="1" smtClean="0"/>
              <a:t>Oryema</a:t>
            </a:r>
            <a:r>
              <a:rPr lang="en-GB" altLang="ja-JP" dirty="0" smtClean="0"/>
              <a:t> and </a:t>
            </a:r>
            <a:r>
              <a:rPr lang="en-GB" altLang="ja-JP" dirty="0" err="1" smtClean="0"/>
              <a:t>Luwum’s</a:t>
            </a:r>
            <a:r>
              <a:rPr lang="en-GB" altLang="ja-JP" dirty="0" smtClean="0"/>
              <a:t> Day</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GB" altLang="ja-JP" dirty="0" smtClean="0"/>
              <a:t>On September 18, 2014 a reburial ceremony for </a:t>
            </a:r>
            <a:r>
              <a:rPr lang="en-GB" altLang="ja-JP" dirty="0" err="1" smtClean="0"/>
              <a:t>Erinayo</a:t>
            </a:r>
            <a:r>
              <a:rPr lang="en-GB" altLang="ja-JP" dirty="0" smtClean="0"/>
              <a:t> Wilson </a:t>
            </a:r>
            <a:r>
              <a:rPr lang="en-GB" altLang="ja-JP" dirty="0" err="1" smtClean="0"/>
              <a:t>Oryema</a:t>
            </a:r>
            <a:r>
              <a:rPr lang="en-GB" altLang="ja-JP" dirty="0" smtClean="0"/>
              <a:t> (1917–1977) was held in </a:t>
            </a:r>
            <a:r>
              <a:rPr lang="en-GB" altLang="ja-JP" dirty="0" err="1" smtClean="0"/>
              <a:t>Nyowa</a:t>
            </a:r>
            <a:r>
              <a:rPr lang="en-GB" altLang="ja-JP" dirty="0" smtClean="0"/>
              <a:t> District. </a:t>
            </a:r>
          </a:p>
          <a:p>
            <a:r>
              <a:rPr lang="en-US" altLang="ja-JP" dirty="0" smtClean="0"/>
              <a:t>He was Uganda's first African Inspector General of Police (1964-1971), In Amin’s regime, he was appointed Minister of Land, Mineral, and Water Resources (1971-1974) and Minister of Land, Housing and Physical Planning (1974-1977).</a:t>
            </a:r>
          </a:p>
          <a:p>
            <a:r>
              <a:rPr lang="en-US" altLang="ja-JP" dirty="0" smtClean="0"/>
              <a:t>He was superior authority in KAR to Amin, in 1940s and best man at Amin’ s wedding to Kay </a:t>
            </a:r>
            <a:r>
              <a:rPr lang="en-US" altLang="ja-JP" dirty="0" err="1" smtClean="0"/>
              <a:t>Adoroa</a:t>
            </a:r>
            <a:r>
              <a:rPr lang="en-US" altLang="ja-JP" dirty="0" smtClean="0"/>
              <a:t>, who was later killed. In a sense, he was accepted to be Amin’s the most trusted OB in the world. </a:t>
            </a:r>
          </a:p>
          <a:p>
            <a:r>
              <a:rPr lang="en-US" altLang="ja-JP" dirty="0" smtClean="0"/>
              <a:t> In February 1977, </a:t>
            </a:r>
            <a:r>
              <a:rPr lang="en-US" altLang="ja-JP" dirty="0" err="1" smtClean="0"/>
              <a:t>Oryema</a:t>
            </a:r>
            <a:r>
              <a:rPr lang="en-US" altLang="ja-JP" dirty="0" smtClean="0"/>
              <a:t>, together with Archbishop Janani </a:t>
            </a:r>
            <a:r>
              <a:rPr lang="en-US" altLang="ja-JP" dirty="0" err="1" smtClean="0"/>
              <a:t>Luwum</a:t>
            </a:r>
            <a:r>
              <a:rPr lang="en-US" altLang="ja-JP" dirty="0" smtClean="0"/>
              <a:t> and Interior Minister Charles </a:t>
            </a:r>
            <a:r>
              <a:rPr lang="en-US" altLang="ja-JP" dirty="0" err="1" smtClean="0"/>
              <a:t>Oboth-Ofumbi</a:t>
            </a:r>
            <a:r>
              <a:rPr lang="en-US" altLang="ja-JP" dirty="0" smtClean="0"/>
              <a:t>, is generally considered as having been murdered by the SRB of President Idi Amin.</a:t>
            </a:r>
            <a:endParaRPr lang="en-GB" altLang="ja-JP" dirty="0" smtClean="0"/>
          </a:p>
          <a:p>
            <a:pPr marL="0" indent="0">
              <a:buNone/>
            </a:pPr>
            <a:endParaRPr kumimoji="1" lang="ja-JP" altLang="en-US" dirty="0"/>
          </a:p>
        </p:txBody>
      </p:sp>
    </p:spTree>
    <p:extLst>
      <p:ext uri="{BB962C8B-B14F-4D97-AF65-F5344CB8AC3E}">
        <p14:creationId xmlns:p14="http://schemas.microsoft.com/office/powerpoint/2010/main" val="1849375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GB" altLang="ja-JP" dirty="0" smtClean="0"/>
              <a:t>Re</a:t>
            </a:r>
            <a:r>
              <a:rPr lang="en-US" altLang="ja-JP" dirty="0" smtClean="0"/>
              <a:t>-</a:t>
            </a:r>
            <a:r>
              <a:rPr lang="en-GB" altLang="ja-JP" dirty="0" smtClean="0"/>
              <a:t>burial </a:t>
            </a:r>
            <a:r>
              <a:rPr lang="en-GB" altLang="ja-JP" dirty="0"/>
              <a:t>of </a:t>
            </a:r>
            <a:r>
              <a:rPr lang="en-GB" altLang="ja-JP" dirty="0" err="1"/>
              <a:t>Erinayo</a:t>
            </a:r>
            <a:r>
              <a:rPr lang="en-GB" altLang="ja-JP" dirty="0"/>
              <a:t> </a:t>
            </a:r>
            <a:r>
              <a:rPr lang="en-GB" altLang="ja-JP" dirty="0" err="1"/>
              <a:t>Oryema</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GB" altLang="ja-JP" dirty="0"/>
              <a:t>For </a:t>
            </a:r>
            <a:r>
              <a:rPr lang="en-GB" altLang="ja-JP" dirty="0" err="1"/>
              <a:t>Oryema's</a:t>
            </a:r>
            <a:r>
              <a:rPr lang="en-GB" altLang="ja-JP" dirty="0"/>
              <a:t> re-burial, </a:t>
            </a:r>
            <a:r>
              <a:rPr lang="en-GB" altLang="ja-JP" dirty="0" smtClean="0"/>
              <a:t>the </a:t>
            </a:r>
            <a:r>
              <a:rPr lang="en-GB" altLang="ja-JP" dirty="0"/>
              <a:t>son of the late Charles </a:t>
            </a:r>
            <a:r>
              <a:rPr lang="en-GB" altLang="ja-JP" dirty="0" err="1"/>
              <a:t>Oboth-Ofumbi</a:t>
            </a:r>
            <a:r>
              <a:rPr lang="en-GB" altLang="ja-JP" dirty="0"/>
              <a:t>, another of the three victims, and who attended on behalf of their family, told me, </a:t>
            </a:r>
            <a:endParaRPr lang="en-GB" altLang="ja-JP" dirty="0" smtClean="0"/>
          </a:p>
          <a:p>
            <a:r>
              <a:rPr lang="en-GB" altLang="ja-JP" dirty="0" smtClean="0"/>
              <a:t> ‘…There </a:t>
            </a:r>
            <a:r>
              <a:rPr lang="en-GB" altLang="ja-JP" dirty="0"/>
              <a:t>was no other house around, there were only a few grave tombs near the place like a national park where you can encounter wild animals, the </a:t>
            </a:r>
            <a:r>
              <a:rPr lang="en-GB" altLang="ja-JP" dirty="0" err="1"/>
              <a:t>Oryema’s</a:t>
            </a:r>
            <a:r>
              <a:rPr lang="en-GB" altLang="ja-JP" dirty="0"/>
              <a:t> family no longer lives around, it was desolate place. </a:t>
            </a:r>
            <a:endParaRPr lang="en-GB" altLang="ja-JP" dirty="0" smtClean="0"/>
          </a:p>
          <a:p>
            <a:r>
              <a:rPr lang="en-GB" altLang="ja-JP" dirty="0" smtClean="0"/>
              <a:t>Since </a:t>
            </a:r>
            <a:r>
              <a:rPr lang="en-GB" altLang="ja-JP" dirty="0"/>
              <a:t>tomb room was not made of concrete at the time of burial, the coffin had not kept the form. I can see cloth seems to have wrapped the body, such as the vinyl tent, and part of the skull, and a few bones to be confirmed as his remains</a:t>
            </a:r>
            <a:r>
              <a:rPr lang="en-GB" altLang="ja-JP" dirty="0" smtClean="0"/>
              <a:t>.</a:t>
            </a:r>
          </a:p>
          <a:p>
            <a:r>
              <a:rPr lang="en-GB" altLang="ja-JP" dirty="0" smtClean="0"/>
              <a:t> </a:t>
            </a:r>
            <a:r>
              <a:rPr lang="en-GB" altLang="ja-JP" dirty="0"/>
              <a:t>Ordinary military uniform not attached with a medal etc. was seemingly put on, but what surprised me is that it is stained with blood. Even after 38 years in the earth, I did not expect that blood stain can stand as recognizable for such a long </a:t>
            </a:r>
            <a:r>
              <a:rPr lang="en-GB" altLang="ja-JP" dirty="0" smtClean="0"/>
              <a:t>time…’</a:t>
            </a:r>
            <a:endParaRPr kumimoji="1" lang="ja-JP" altLang="en-US" dirty="0"/>
          </a:p>
        </p:txBody>
      </p:sp>
    </p:spTree>
    <p:extLst>
      <p:ext uri="{BB962C8B-B14F-4D97-AF65-F5344CB8AC3E}">
        <p14:creationId xmlns:p14="http://schemas.microsoft.com/office/powerpoint/2010/main" val="2691009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Oryema’s</a:t>
            </a:r>
            <a:r>
              <a:rPr kumimoji="1" lang="en-US" altLang="ja-JP" dirty="0" smtClean="0"/>
              <a:t> body was buried in the </a:t>
            </a:r>
            <a:br>
              <a:rPr kumimoji="1" lang="en-US" altLang="ja-JP" dirty="0" smtClean="0"/>
            </a:br>
            <a:r>
              <a:rPr kumimoji="1" lang="en-US" altLang="ja-JP" dirty="0" smtClean="0"/>
              <a:t>de</a:t>
            </a:r>
            <a:r>
              <a:rPr lang="en-US" altLang="ja-JP" dirty="0" smtClean="0"/>
              <a:t>solate place</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9054" y="1578490"/>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968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Oryema’s</a:t>
            </a:r>
            <a:r>
              <a:rPr lang="en-US" altLang="ja-JP" dirty="0"/>
              <a:t> body was buried in the </a:t>
            </a:r>
            <a:br>
              <a:rPr lang="en-US" altLang="ja-JP" dirty="0"/>
            </a:br>
            <a:r>
              <a:rPr lang="en-US" altLang="ja-JP" dirty="0"/>
              <a:t>desolate place</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50265" y="1578490"/>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70670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Re-burial of </a:t>
            </a:r>
            <a:r>
              <a:rPr lang="en-US" altLang="ja-JP" dirty="0" err="1" smtClean="0"/>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486" y="1430209"/>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63118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486" y="1393138"/>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2162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ffectLst>
                  <a:outerShdw blurRad="38100" dist="38100" dir="2700000" algn="tl">
                    <a:srgbClr val="000000">
                      <a:alpha val="43137"/>
                    </a:srgbClr>
                  </a:outerShdw>
                </a:effectLst>
              </a:rPr>
              <a:t>Ethnographies of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Japan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a:effectLst>
                  <a:outerShdw blurRad="38100" dist="38100" dir="2700000" algn="tl">
                    <a:srgbClr val="000000">
                      <a:alpha val="43137"/>
                    </a:srgbClr>
                  </a:outerShdw>
                </a:effectLst>
              </a:rPr>
              <a:t>In that case, it is the residence of the ancestral family, Buddhist altar, and ties to the ancestors that become a large problem.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Many </a:t>
            </a:r>
            <a:r>
              <a:rPr lang="en-US" altLang="ja-JP" dirty="0">
                <a:effectLst>
                  <a:outerShdw blurRad="38100" dist="38100" dir="2700000" algn="tl">
                    <a:srgbClr val="000000">
                      <a:alpha val="43137"/>
                    </a:srgbClr>
                  </a:outerShdw>
                </a:effectLst>
              </a:rPr>
              <a:t>who live in a city a few hours away by car from their home village, return to their empty houses for the maintenance of Buddhist altars and Buddhist mortuary tablet once or twice a week.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these cases, their ancestors are dead, but these family members can still be said to be exercising some agency over the lives of their living descendants.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this way, the messages of the dead form the basis of a fierce resistance to the demands of modern neoliberal society: 'do not leave the land of your birth', and ‘do not to sell the land of your ancestors’.</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5913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0773" y="1491993"/>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603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7270" y="1331355"/>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8809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1281" y="1405496"/>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3447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3129" y="1454922"/>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06947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Re-burial of </a:t>
            </a:r>
            <a:r>
              <a:rPr lang="en-US" altLang="ja-JP" dirty="0" err="1"/>
              <a:t>Oryema</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3130" y="1331354"/>
            <a:ext cx="681600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83497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Janani </a:t>
            </a:r>
            <a:r>
              <a:rPr kumimoji="1" lang="en-US" altLang="ja-JP" dirty="0" err="1" smtClean="0"/>
              <a:t>Luwum</a:t>
            </a:r>
            <a:r>
              <a:rPr kumimoji="1" lang="en-US" altLang="ja-JP" dirty="0" smtClean="0"/>
              <a:t> Day</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February 16, 2015 marked the 38th Anniversary Commemoration of Archbishop-martyr Janani </a:t>
            </a:r>
            <a:r>
              <a:rPr lang="en-US" altLang="ja-JP" dirty="0" err="1"/>
              <a:t>Luwum</a:t>
            </a:r>
            <a:r>
              <a:rPr lang="en-US" altLang="ja-JP" dirty="0"/>
              <a:t>, the second African Archbishop of the Church of the Province of Uganda, Rwanda, Burundi and Boga Zaire and the second Bishop of Kampala Diocese, 1974-1977. </a:t>
            </a:r>
          </a:p>
          <a:p>
            <a:r>
              <a:rPr lang="en-GB" altLang="ja-JP" dirty="0" smtClean="0"/>
              <a:t>Here</a:t>
            </a:r>
            <a:r>
              <a:rPr lang="en-GB" altLang="ja-JP" dirty="0"/>
              <a:t>, the president declared February 16th as a national holiday with the title of ‘Janani </a:t>
            </a:r>
            <a:r>
              <a:rPr lang="en-GB" altLang="ja-JP" dirty="0" err="1"/>
              <a:t>Luwum</a:t>
            </a:r>
            <a:r>
              <a:rPr lang="en-GB" altLang="ja-JP" dirty="0"/>
              <a:t> Day’, commemorating the killings of three people including </a:t>
            </a:r>
            <a:r>
              <a:rPr lang="en-GB" altLang="ja-JP" dirty="0" err="1"/>
              <a:t>Oryema</a:t>
            </a:r>
            <a:r>
              <a:rPr lang="en-GB" altLang="ja-JP" dirty="0"/>
              <a:t>, allegedly by President Amin, on that day in 1977.</a:t>
            </a:r>
          </a:p>
          <a:p>
            <a:r>
              <a:rPr lang="en-US" altLang="ja-JP" dirty="0"/>
              <a:t>Taking the opportunity, UPC leader, </a:t>
            </a:r>
            <a:r>
              <a:rPr lang="en-US" altLang="ja-JP" dirty="0" err="1" smtClean="0"/>
              <a:t>Olara</a:t>
            </a:r>
            <a:r>
              <a:rPr lang="en-US" altLang="ja-JP" dirty="0" smtClean="0"/>
              <a:t> </a:t>
            </a:r>
            <a:r>
              <a:rPr lang="en-US" altLang="ja-JP" dirty="0" err="1"/>
              <a:t>Otunnu</a:t>
            </a:r>
            <a:r>
              <a:rPr lang="ja-JP" altLang="en-US" dirty="0"/>
              <a:t> </a:t>
            </a:r>
            <a:r>
              <a:rPr lang="en-US" altLang="ja-JP" dirty="0"/>
              <a:t>(2015) published biography of </a:t>
            </a:r>
            <a:r>
              <a:rPr lang="en-US" altLang="ja-JP" dirty="0" err="1"/>
              <a:t>Luwum</a:t>
            </a:r>
            <a:r>
              <a:rPr lang="en-US" altLang="ja-JP" dirty="0"/>
              <a:t>, it was less effective strategy for the reader of such a book is limited to educated and literate people.</a:t>
            </a:r>
            <a:endParaRPr lang="ja-JP" altLang="ja-JP" dirty="0"/>
          </a:p>
          <a:p>
            <a:endParaRPr kumimoji="1" lang="ja-JP" altLang="en-US" dirty="0"/>
          </a:p>
        </p:txBody>
      </p:sp>
    </p:spTree>
    <p:extLst>
      <p:ext uri="{BB962C8B-B14F-4D97-AF65-F5344CB8AC3E}">
        <p14:creationId xmlns:p14="http://schemas.microsoft.com/office/powerpoint/2010/main" val="912694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Commemorative Ceremony</a:t>
            </a:r>
            <a:r>
              <a:rPr lang="ja-JP" altLang="en-US" dirty="0"/>
              <a:t> </a:t>
            </a:r>
            <a:r>
              <a:rPr lang="en-US" altLang="ja-JP" dirty="0" smtClean="0"/>
              <a:t>in </a:t>
            </a:r>
            <a:r>
              <a:rPr lang="en-US" altLang="ja-JP" dirty="0" err="1" smtClean="0"/>
              <a:t>Tororo</a:t>
            </a:r>
            <a:endParaRPr kumimoji="1" lang="ja-JP" altLang="en-US" dirty="0"/>
          </a:p>
        </p:txBody>
      </p:sp>
      <p:sp>
        <p:nvSpPr>
          <p:cNvPr id="3" name="コンテンツ プレースホルダー 2"/>
          <p:cNvSpPr>
            <a:spLocks noGrp="1"/>
          </p:cNvSpPr>
          <p:nvPr>
            <p:ph idx="1"/>
          </p:nvPr>
        </p:nvSpPr>
        <p:spPr/>
        <p:txBody>
          <a:bodyPr>
            <a:normAutofit/>
          </a:bodyPr>
          <a:lstStyle/>
          <a:p>
            <a:r>
              <a:rPr lang="en-GB" altLang="ja-JP" dirty="0"/>
              <a:t>In addition, on July 25, 2015, His Excellency the President of the Republic of Uganda, </a:t>
            </a:r>
            <a:r>
              <a:rPr lang="en-GB" altLang="ja-JP" dirty="0" err="1"/>
              <a:t>Yoweri</a:t>
            </a:r>
            <a:r>
              <a:rPr lang="en-GB" altLang="ja-JP" dirty="0"/>
              <a:t> </a:t>
            </a:r>
            <a:r>
              <a:rPr lang="en-GB" altLang="ja-JP" dirty="0" err="1"/>
              <a:t>Kaguta</a:t>
            </a:r>
            <a:r>
              <a:rPr lang="en-GB" altLang="ja-JP" dirty="0"/>
              <a:t> Museveni, suddenly visited the compound of the late </a:t>
            </a:r>
            <a:r>
              <a:rPr lang="en-GB" altLang="ja-JP" dirty="0" err="1"/>
              <a:t>Arphaxad</a:t>
            </a:r>
            <a:r>
              <a:rPr lang="en-GB" altLang="ja-JP" dirty="0"/>
              <a:t> Charles </a:t>
            </a:r>
            <a:r>
              <a:rPr lang="en-GB" altLang="ja-JP" dirty="0" err="1"/>
              <a:t>Kole</a:t>
            </a:r>
            <a:r>
              <a:rPr lang="en-GB" altLang="ja-JP" dirty="0"/>
              <a:t> </a:t>
            </a:r>
            <a:r>
              <a:rPr lang="en-GB" altLang="ja-JP" dirty="0" err="1" smtClean="0"/>
              <a:t>Oboth-Ofumbi</a:t>
            </a:r>
            <a:r>
              <a:rPr lang="en-US" altLang="ja-JP" dirty="0" smtClean="0"/>
              <a:t>(1932-1977)</a:t>
            </a:r>
            <a:r>
              <a:rPr lang="en-GB" altLang="ja-JP" dirty="0" smtClean="0"/>
              <a:t> </a:t>
            </a:r>
            <a:r>
              <a:rPr lang="en-GB" altLang="ja-JP" dirty="0"/>
              <a:t>by helicopter. </a:t>
            </a:r>
            <a:endParaRPr lang="en-GB" altLang="ja-JP" dirty="0" smtClean="0"/>
          </a:p>
          <a:p>
            <a:r>
              <a:rPr lang="en-GB" altLang="ja-JP" dirty="0" err="1" smtClean="0"/>
              <a:t>Oboth-Ofumbi</a:t>
            </a:r>
            <a:r>
              <a:rPr lang="en-GB" altLang="ja-JP" dirty="0" smtClean="0"/>
              <a:t> was secretary to the cabinet in </a:t>
            </a:r>
            <a:r>
              <a:rPr lang="en-GB" altLang="ja-JP" dirty="0" err="1" smtClean="0"/>
              <a:t>Obote’s</a:t>
            </a:r>
            <a:r>
              <a:rPr lang="en-GB" altLang="ja-JP" dirty="0" smtClean="0"/>
              <a:t> government. After the Coup by Idi Amin, in 1971, he was promoted to Minister of the state for Defence(1971), Minister for Defence (1971-1973), Minister of Finance(1974-1976), Minister of Internal Affair(1974-1977) in </a:t>
            </a:r>
            <a:r>
              <a:rPr lang="en-US" altLang="ja-JP" dirty="0" smtClean="0"/>
              <a:t>Amin’ s cabinet.</a:t>
            </a:r>
            <a:endParaRPr lang="en-GB" altLang="ja-JP" dirty="0" smtClean="0"/>
          </a:p>
        </p:txBody>
      </p:sp>
    </p:spTree>
    <p:extLst>
      <p:ext uri="{BB962C8B-B14F-4D97-AF65-F5344CB8AC3E}">
        <p14:creationId xmlns:p14="http://schemas.microsoft.com/office/powerpoint/2010/main" val="2640594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Commemorative Ceremony</a:t>
            </a:r>
            <a:r>
              <a:rPr lang="ja-JP" altLang="en-US" dirty="0"/>
              <a:t> </a:t>
            </a:r>
            <a:r>
              <a:rPr lang="en-US" altLang="ja-JP" dirty="0"/>
              <a:t>in </a:t>
            </a:r>
            <a:r>
              <a:rPr lang="en-US" altLang="ja-JP" dirty="0" err="1"/>
              <a:t>Tororo</a:t>
            </a:r>
            <a:endParaRPr kumimoji="1" lang="ja-JP" altLang="en-US" dirty="0"/>
          </a:p>
        </p:txBody>
      </p:sp>
      <p:sp>
        <p:nvSpPr>
          <p:cNvPr id="3" name="コンテンツ プレースホルダー 2"/>
          <p:cNvSpPr>
            <a:spLocks noGrp="1"/>
          </p:cNvSpPr>
          <p:nvPr>
            <p:ph idx="1"/>
          </p:nvPr>
        </p:nvSpPr>
        <p:spPr/>
        <p:txBody>
          <a:bodyPr/>
          <a:lstStyle/>
          <a:p>
            <a:r>
              <a:rPr lang="en-GB" altLang="ja-JP" dirty="0"/>
              <a:t>The President was welcomed by the widow, Elizabeth, and sons and daughters; he praised the contribution to the nation of the deceased, and offered flowers at the tomb.</a:t>
            </a:r>
          </a:p>
          <a:p>
            <a:r>
              <a:rPr lang="en-GB" altLang="ja-JP" dirty="0"/>
              <a:t> In the compound in </a:t>
            </a:r>
            <a:r>
              <a:rPr lang="en-GB" altLang="ja-JP" dirty="0" err="1"/>
              <a:t>Tororo</a:t>
            </a:r>
            <a:r>
              <a:rPr lang="en-GB" altLang="ja-JP" dirty="0"/>
              <a:t>, former CAO, other local celebrities align the face, and the face of the author of that "State of Blood", Henry </a:t>
            </a:r>
            <a:r>
              <a:rPr lang="en-GB" altLang="ja-JP" dirty="0" err="1"/>
              <a:t>Kyemba</a:t>
            </a:r>
            <a:r>
              <a:rPr lang="en-GB" altLang="ja-JP" dirty="0"/>
              <a:t> who was one of the colleagues of the deceased as cabinet minister of Amin’s government could be identified.</a:t>
            </a:r>
            <a:endParaRPr lang="ja-JP" altLang="ja-JP" dirty="0"/>
          </a:p>
          <a:p>
            <a:endParaRPr kumimoji="1" lang="ja-JP" altLang="en-US" dirty="0"/>
          </a:p>
        </p:txBody>
      </p:sp>
    </p:spTree>
    <p:extLst>
      <p:ext uri="{BB962C8B-B14F-4D97-AF65-F5344CB8AC3E}">
        <p14:creationId xmlns:p14="http://schemas.microsoft.com/office/powerpoint/2010/main" val="1636748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Commemorative Ceremony</a:t>
            </a:r>
            <a:r>
              <a:rPr lang="ja-JP" altLang="en-US" dirty="0"/>
              <a:t> </a:t>
            </a:r>
            <a:r>
              <a:rPr lang="en-US" altLang="ja-JP" dirty="0"/>
              <a:t>in </a:t>
            </a:r>
            <a:r>
              <a:rPr lang="en-US" altLang="ja-JP" dirty="0" err="1"/>
              <a:t>Tororo</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GB" altLang="ja-JP" dirty="0"/>
              <a:t>This ceremony was reported by the UBC (Uganda Broadcasting Channel) and the newspapers ‘New Vision’ and ‘Daily Monitor’. </a:t>
            </a:r>
            <a:endParaRPr lang="en-GB" altLang="ja-JP" dirty="0" smtClean="0"/>
          </a:p>
          <a:p>
            <a:r>
              <a:rPr lang="en-GB" altLang="ja-JP" dirty="0" smtClean="0"/>
              <a:t>Among </a:t>
            </a:r>
            <a:r>
              <a:rPr lang="en-GB" altLang="ja-JP" dirty="0"/>
              <a:t>them, Henry </a:t>
            </a:r>
            <a:r>
              <a:rPr lang="en-GB" altLang="ja-JP" dirty="0" err="1"/>
              <a:t>Rubega</a:t>
            </a:r>
            <a:r>
              <a:rPr lang="en-GB" altLang="ja-JP" dirty="0"/>
              <a:t>, a ‘Daily Monitor’ reporter, had posted feature articles twice, including the previous day. Particularly noteworthy is the article reconstructing the nine days that served as the acting president of Amin based on the description of the diary of the late (existing</a:t>
            </a:r>
            <a:r>
              <a:rPr lang="en-GB" altLang="ja-JP" dirty="0" smtClean="0"/>
              <a:t>).</a:t>
            </a:r>
          </a:p>
          <a:p>
            <a:r>
              <a:rPr lang="en-GB" altLang="ja-JP" dirty="0" smtClean="0"/>
              <a:t> </a:t>
            </a:r>
            <a:r>
              <a:rPr lang="en-GB" altLang="ja-JP" dirty="0"/>
              <a:t>In the article printed the previous day, Mrs. </a:t>
            </a:r>
            <a:r>
              <a:rPr lang="en-GB" altLang="ja-JP" dirty="0" err="1"/>
              <a:t>Oboth-Ofumbi</a:t>
            </a:r>
            <a:r>
              <a:rPr lang="en-GB" altLang="ja-JP" dirty="0"/>
              <a:t> was quoted as saying that the transporting of the body of </a:t>
            </a:r>
            <a:r>
              <a:rPr lang="en-GB" altLang="ja-JP" dirty="0" err="1"/>
              <a:t>Mutesa</a:t>
            </a:r>
            <a:r>
              <a:rPr lang="en-GB" altLang="ja-JP" dirty="0"/>
              <a:t> II from the UK and having the funeral take place in Uganda was made at the suggestion of </a:t>
            </a:r>
            <a:r>
              <a:rPr lang="en-GB" altLang="ja-JP" dirty="0" err="1"/>
              <a:t>Oboth-Ofumbi</a:t>
            </a:r>
            <a:r>
              <a:rPr lang="en-GB" altLang="ja-JP" dirty="0"/>
              <a:t> to Amin. </a:t>
            </a:r>
            <a:endParaRPr lang="en-GB" altLang="ja-JP" dirty="0" smtClean="0"/>
          </a:p>
          <a:p>
            <a:r>
              <a:rPr lang="en-GB" altLang="ja-JP" dirty="0" smtClean="0"/>
              <a:t>It is </a:t>
            </a:r>
            <a:r>
              <a:rPr lang="en-GB" altLang="ja-JP" dirty="0" err="1" smtClean="0"/>
              <a:t>wellknown</a:t>
            </a:r>
            <a:r>
              <a:rPr lang="en-GB" altLang="ja-JP" dirty="0" smtClean="0"/>
              <a:t> that this </a:t>
            </a:r>
            <a:r>
              <a:rPr lang="en-GB" altLang="ja-JP" dirty="0"/>
              <a:t>event made Amin immensely popular, especially in Buganda.</a:t>
            </a:r>
            <a:endParaRPr lang="ja-JP" altLang="ja-JP" dirty="0"/>
          </a:p>
          <a:p>
            <a:endParaRPr kumimoji="1" lang="ja-JP" altLang="en-US" dirty="0"/>
          </a:p>
        </p:txBody>
      </p:sp>
    </p:spTree>
    <p:extLst>
      <p:ext uri="{BB962C8B-B14F-4D97-AF65-F5344CB8AC3E}">
        <p14:creationId xmlns:p14="http://schemas.microsoft.com/office/powerpoint/2010/main" val="155306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Commemorative Ceremony</a:t>
            </a:r>
            <a:r>
              <a:rPr lang="ja-JP" altLang="en-US" dirty="0"/>
              <a:t> </a:t>
            </a:r>
            <a:r>
              <a:rPr lang="en-US" altLang="ja-JP" dirty="0"/>
              <a:t>in </a:t>
            </a:r>
            <a:r>
              <a:rPr lang="en-US" altLang="ja-JP" dirty="0" err="1"/>
              <a:t>Tororo</a:t>
            </a:r>
            <a:endParaRPr kumimoji="1" lang="ja-JP" altLang="en-US" dirty="0"/>
          </a:p>
        </p:txBody>
      </p:sp>
      <p:sp>
        <p:nvSpPr>
          <p:cNvPr id="3" name="コンテンツ プレースホルダー 2"/>
          <p:cNvSpPr>
            <a:spLocks noGrp="1"/>
          </p:cNvSpPr>
          <p:nvPr>
            <p:ph idx="1"/>
          </p:nvPr>
        </p:nvSpPr>
        <p:spPr/>
        <p:txBody>
          <a:bodyPr/>
          <a:lstStyle/>
          <a:p>
            <a:r>
              <a:rPr lang="en-GB" altLang="ja-JP" dirty="0"/>
              <a:t>President Museveni's visit, although there was prior notice to the family, the final notice was the previous day</a:t>
            </a:r>
            <a:r>
              <a:rPr lang="en-GB" altLang="ja-JP" dirty="0" smtClean="0"/>
              <a:t>.</a:t>
            </a:r>
          </a:p>
          <a:p>
            <a:r>
              <a:rPr lang="en-GB" altLang="ja-JP" dirty="0" smtClean="0"/>
              <a:t> </a:t>
            </a:r>
            <a:r>
              <a:rPr lang="en-GB" altLang="ja-JP" dirty="0"/>
              <a:t>In response to a preliminary announcement, his second son Samuel and family members returned home from the United States, established asylum and stayed in </a:t>
            </a:r>
            <a:r>
              <a:rPr lang="en-GB" altLang="ja-JP" dirty="0" err="1"/>
              <a:t>Tororo</a:t>
            </a:r>
            <a:r>
              <a:rPr lang="en-GB" altLang="ja-JP" dirty="0"/>
              <a:t> for one month.</a:t>
            </a:r>
            <a:endParaRPr lang="ja-JP" altLang="ja-JP" dirty="0"/>
          </a:p>
          <a:p>
            <a:endParaRPr kumimoji="1" lang="ja-JP" altLang="en-US" dirty="0"/>
          </a:p>
        </p:txBody>
      </p:sp>
    </p:spTree>
    <p:extLst>
      <p:ext uri="{BB962C8B-B14F-4D97-AF65-F5344CB8AC3E}">
        <p14:creationId xmlns:p14="http://schemas.microsoft.com/office/powerpoint/2010/main" val="264577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81316"/>
            <a:ext cx="10673542" cy="1325563"/>
          </a:xfrm>
        </p:spPr>
        <p:txBody>
          <a:bodyPr/>
          <a:lstStyle/>
          <a:p>
            <a:r>
              <a:rPr kumimoji="1" lang="en-US" altLang="ja-JP" dirty="0" smtClean="0">
                <a:effectLst>
                  <a:outerShdw blurRad="38100" dist="38100" dir="2700000" algn="tl">
                    <a:srgbClr val="000000">
                      <a:alpha val="43137"/>
                    </a:srgbClr>
                  </a:outerShdw>
                </a:effectLst>
              </a:rPr>
              <a:t>Case of Great East Japan Earthquake</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lstStyle/>
          <a:p>
            <a:r>
              <a:rPr lang="en-US" altLang="ja-JP" dirty="0">
                <a:effectLst>
                  <a:outerShdw blurRad="38100" dist="38100" dir="2700000" algn="tl">
                    <a:srgbClr val="000000">
                      <a:alpha val="43137"/>
                    </a:srgbClr>
                  </a:outerShdw>
                </a:effectLst>
              </a:rPr>
              <a:t>Another such case is that of the Japanese government’s proposed relocation of residents after the Great East Japan Earthquake.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While </a:t>
            </a:r>
            <a:r>
              <a:rPr lang="en-US" altLang="ja-JP" dirty="0">
                <a:effectLst>
                  <a:outerShdw blurRad="38100" dist="38100" dir="2700000" algn="tl">
                    <a:srgbClr val="000000">
                      <a:alpha val="43137"/>
                    </a:srgbClr>
                  </a:outerShdw>
                </a:effectLst>
              </a:rPr>
              <a:t>some residents agreed to relocate immediately, other residents, even while disposing of all their household goods that were damaged by the tsunami, did not accept the government’s proposal, and strongly hoped to continue living close to the sea, which is the source of many people’s livelihoods.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This </a:t>
            </a:r>
            <a:r>
              <a:rPr lang="en-US" altLang="ja-JP" dirty="0">
                <a:effectLst>
                  <a:outerShdw blurRad="38100" dist="38100" dir="2700000" algn="tl">
                    <a:srgbClr val="000000">
                      <a:alpha val="43137"/>
                    </a:srgbClr>
                  </a:outerShdw>
                </a:effectLst>
              </a:rPr>
              <a:t>case is different because it was not the dead who were demonstrating the agency, but the living’s obsession with the natural environment: the sea. This occurrence surprised many people.</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39623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0195" y="365125"/>
            <a:ext cx="11232291" cy="1325563"/>
          </a:xfrm>
        </p:spPr>
        <p:txBody>
          <a:bodyPr/>
          <a:lstStyle/>
          <a:p>
            <a:r>
              <a:rPr kumimoji="1" lang="en-US" altLang="ja-JP" dirty="0" err="1" smtClean="0"/>
              <a:t>Oboth-Ofumbi’s</a:t>
            </a:r>
            <a:r>
              <a:rPr kumimoji="1" lang="en-US" altLang="ja-JP" dirty="0" smtClean="0"/>
              <a:t> Commemorative 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6055" y="1405495"/>
            <a:ext cx="7740566"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20654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Author of </a:t>
            </a:r>
            <a:r>
              <a:rPr kumimoji="1" lang="en-US" altLang="ja-JP" i="1" dirty="0" smtClean="0"/>
              <a:t>The State of Blood</a:t>
            </a:r>
            <a:endParaRPr kumimoji="1" lang="ja-JP" altLang="en-US" i="1"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6565" y="1432291"/>
            <a:ext cx="8876963" cy="5425710"/>
          </a:xfrm>
        </p:spPr>
      </p:pic>
    </p:spTree>
    <p:extLst>
      <p:ext uri="{BB962C8B-B14F-4D97-AF65-F5344CB8AC3E}">
        <p14:creationId xmlns:p14="http://schemas.microsoft.com/office/powerpoint/2010/main" val="36900215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851292" cy="1325563"/>
          </a:xfrm>
        </p:spPr>
        <p:txBody>
          <a:bodyPr/>
          <a:lstStyle/>
          <a:p>
            <a:r>
              <a:rPr lang="en-US" altLang="ja-JP" dirty="0" err="1"/>
              <a:t>Oboth-Ofumbi’s</a:t>
            </a:r>
            <a:r>
              <a:rPr lang="en-US" altLang="ja-JP" dirty="0"/>
              <a:t> </a:t>
            </a:r>
            <a:r>
              <a:rPr lang="en-US" altLang="ja-JP" dirty="0" smtClean="0"/>
              <a:t>Commemorative </a:t>
            </a:r>
            <a:r>
              <a:rPr lang="en-US" altLang="ja-JP" dirty="0"/>
              <a:t>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043" y="1442566"/>
            <a:ext cx="768001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07055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950146" cy="1325563"/>
          </a:xfrm>
        </p:spPr>
        <p:txBody>
          <a:bodyPr/>
          <a:lstStyle/>
          <a:p>
            <a:r>
              <a:rPr lang="en-US" altLang="ja-JP" dirty="0" err="1"/>
              <a:t>Oboth-Ofumbi’s</a:t>
            </a:r>
            <a:r>
              <a:rPr lang="en-US" altLang="ja-JP" dirty="0"/>
              <a:t> </a:t>
            </a:r>
            <a:r>
              <a:rPr lang="en-US" altLang="ja-JP" dirty="0" smtClean="0"/>
              <a:t>Commemorative </a:t>
            </a:r>
            <a:r>
              <a:rPr lang="en-US" altLang="ja-JP" dirty="0"/>
              <a:t>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9605" y="1408670"/>
            <a:ext cx="7703415"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5058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Oboth-Ofumbi’s</a:t>
            </a:r>
            <a:r>
              <a:rPr lang="en-US" altLang="ja-JP" dirty="0"/>
              <a:t> </a:t>
            </a:r>
            <a:r>
              <a:rPr lang="en-US" altLang="ja-JP" dirty="0" err="1"/>
              <a:t>Commemorial</a:t>
            </a:r>
            <a:r>
              <a:rPr lang="en-US" altLang="ja-JP" dirty="0"/>
              <a:t> 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2470" y="1405495"/>
            <a:ext cx="768001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7124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Oboth-Ofumbi’s</a:t>
            </a:r>
            <a:r>
              <a:rPr lang="en-US" altLang="ja-JP" dirty="0"/>
              <a:t> </a:t>
            </a:r>
            <a:r>
              <a:rPr lang="en-US" altLang="ja-JP" dirty="0" err="1"/>
              <a:t>Commemorial</a:t>
            </a:r>
            <a:r>
              <a:rPr lang="en-US" altLang="ja-JP" dirty="0"/>
              <a:t> 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968" y="1380782"/>
            <a:ext cx="768001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81092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Oboth-Ofumbi’s</a:t>
            </a:r>
            <a:r>
              <a:rPr lang="en-US" altLang="ja-JP" dirty="0"/>
              <a:t> </a:t>
            </a:r>
            <a:r>
              <a:rPr lang="en-US" altLang="ja-JP" dirty="0" err="1"/>
              <a:t>Commemorial</a:t>
            </a:r>
            <a:r>
              <a:rPr lang="en-US" altLang="ja-JP" dirty="0"/>
              <a:t> 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540" y="1430209"/>
            <a:ext cx="7680010"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220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365125"/>
            <a:ext cx="10863649" cy="1325563"/>
          </a:xfrm>
        </p:spPr>
        <p:txBody>
          <a:bodyPr/>
          <a:lstStyle/>
          <a:p>
            <a:r>
              <a:rPr lang="en-US" altLang="ja-JP" dirty="0" err="1"/>
              <a:t>Oboth-Ofumbi’s</a:t>
            </a:r>
            <a:r>
              <a:rPr lang="en-US" altLang="ja-JP" dirty="0"/>
              <a:t> </a:t>
            </a:r>
            <a:r>
              <a:rPr lang="en-US" altLang="ja-JP" dirty="0" smtClean="0"/>
              <a:t>Commemorative </a:t>
            </a:r>
            <a:r>
              <a:rPr lang="en-US" altLang="ja-JP" dirty="0"/>
              <a:t>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107" y="1470455"/>
            <a:ext cx="7759858"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6520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826578" cy="1325563"/>
          </a:xfrm>
        </p:spPr>
        <p:txBody>
          <a:bodyPr/>
          <a:lstStyle/>
          <a:p>
            <a:r>
              <a:rPr lang="en-US" altLang="ja-JP" dirty="0" err="1"/>
              <a:t>Oboth-Ofumbi’s</a:t>
            </a:r>
            <a:r>
              <a:rPr lang="en-US" altLang="ja-JP" dirty="0"/>
              <a:t> </a:t>
            </a:r>
            <a:r>
              <a:rPr lang="en-US" altLang="ja-JP" dirty="0" smtClean="0"/>
              <a:t>Commemorative </a:t>
            </a:r>
            <a:r>
              <a:rPr lang="en-US" altLang="ja-JP" dirty="0"/>
              <a:t>Ceremony </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4788" y="1371600"/>
            <a:ext cx="7953378" cy="51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67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kumimoji="1" lang="en-US" altLang="ja-JP" b="1" dirty="0" smtClean="0"/>
              <a:t>Ceremonies Reported on Newspapers</a:t>
            </a:r>
            <a:endParaRPr kumimoji="1" lang="ja-JP" altLang="en-US" b="1" dirty="0"/>
          </a:p>
        </p:txBody>
      </p:sp>
      <p:pic>
        <p:nvPicPr>
          <p:cNvPr id="7" name="コンテンツ プレースホルダー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421028"/>
            <a:ext cx="4146352" cy="5436972"/>
          </a:xfrm>
          <a:prstGeom prst="rect">
            <a:avLst/>
          </a:prstGeom>
          <a:ln>
            <a:noFill/>
          </a:ln>
          <a:effectLst>
            <a:outerShdw blurRad="292100" dist="139700" dir="2700000" algn="tl" rotWithShape="0">
              <a:srgbClr val="333333">
                <a:alpha val="65000"/>
              </a:srgbClr>
            </a:outerShdw>
          </a:effectLst>
        </p:spPr>
      </p:pic>
      <p:pic>
        <p:nvPicPr>
          <p:cNvPr id="8" name="コンテンツ プレースホルダー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52772" y="1458098"/>
            <a:ext cx="4409963" cy="53999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3111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effectLst>
                  <a:outerShdw blurRad="38100" dist="38100" dir="2700000" algn="tl">
                    <a:srgbClr val="000000">
                      <a:alpha val="43137"/>
                    </a:srgbClr>
                  </a:outerShdw>
                </a:effectLst>
              </a:rPr>
              <a:t>Bududa</a:t>
            </a:r>
            <a:r>
              <a:rPr kumimoji="1" lang="en-US" altLang="ja-JP" dirty="0" smtClean="0">
                <a:effectLst>
                  <a:outerShdw blurRad="38100" dist="38100" dir="2700000" algn="tl">
                    <a:srgbClr val="000000">
                      <a:alpha val="43137"/>
                    </a:srgbClr>
                  </a:outerShdw>
                </a:effectLst>
              </a:rPr>
              <a:t> of Eastern Uganda</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a:effectLst>
                  <a:outerShdw blurRad="38100" dist="38100" dir="2700000" algn="tl">
                    <a:srgbClr val="000000">
                      <a:alpha val="43137"/>
                    </a:srgbClr>
                  </a:outerShdw>
                </a:effectLst>
              </a:rPr>
              <a:t>A similar case exists in the </a:t>
            </a:r>
            <a:r>
              <a:rPr lang="en-US" altLang="ja-JP" dirty="0" err="1">
                <a:effectLst>
                  <a:outerShdw blurRad="38100" dist="38100" dir="2700000" algn="tl">
                    <a:srgbClr val="000000">
                      <a:alpha val="43137"/>
                    </a:srgbClr>
                  </a:outerShdw>
                </a:effectLst>
              </a:rPr>
              <a:t>Bududa</a:t>
            </a:r>
            <a:r>
              <a:rPr lang="en-US" altLang="ja-JP" dirty="0">
                <a:effectLst>
                  <a:outerShdw blurRad="38100" dist="38100" dir="2700000" algn="tl">
                    <a:srgbClr val="000000">
                      <a:alpha val="43137"/>
                    </a:srgbClr>
                  </a:outerShdw>
                </a:effectLst>
              </a:rPr>
              <a:t> district of Eastern Uganda. People living in the steep highlands at the foot of Mt. Elgon have been suffering from landslides for a long time.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The </a:t>
            </a:r>
            <a:r>
              <a:rPr lang="en-US" altLang="ja-JP" dirty="0">
                <a:effectLst>
                  <a:outerShdw blurRad="38100" dist="38100" dir="2700000" algn="tl">
                    <a:srgbClr val="000000">
                      <a:alpha val="43137"/>
                    </a:srgbClr>
                  </a:outerShdw>
                </a:effectLst>
              </a:rPr>
              <a:t>government has provided relocation sites, but most of the residents chose to return to the dangerous land after landslides occur.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The </a:t>
            </a:r>
            <a:r>
              <a:rPr lang="en-US" altLang="ja-JP" dirty="0">
                <a:effectLst>
                  <a:outerShdw blurRad="38100" dist="38100" dir="2700000" algn="tl">
                    <a:srgbClr val="000000">
                      <a:alpha val="43137"/>
                    </a:srgbClr>
                  </a:outerShdw>
                </a:effectLst>
              </a:rPr>
              <a:t>motive for them to return to their lands is not only that the land is fertile, but that it is the land where their ancestors’ bodies are buried, where their umbilical cords were buried, and where they underwent their circumcision rituals.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this case, it may be necessary to take the ‘agency of umbilical cords’ into consideration in addition to the ‘agency of the land’ and the agency of the dead.</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7779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Ceremonies </a:t>
            </a:r>
            <a:r>
              <a:rPr lang="en-US" altLang="ja-JP" b="1" dirty="0" smtClean="0"/>
              <a:t>Reported on Newspapers</a:t>
            </a:r>
            <a:endParaRPr kumimoji="1" lang="ja-JP" altLang="en-US" dirty="0"/>
          </a:p>
        </p:txBody>
      </p:sp>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44843" y="1532238"/>
            <a:ext cx="5574957" cy="4412156"/>
          </a:xfrm>
          <a:prstGeom prst="rect">
            <a:avLst/>
          </a:prstGeom>
          <a:ln>
            <a:noFill/>
          </a:ln>
          <a:effectLst>
            <a:outerShdw blurRad="292100" dist="139700" dir="2700000" algn="tl" rotWithShape="0">
              <a:srgbClr val="333333">
                <a:alpha val="65000"/>
              </a:srgbClr>
            </a:outerShdw>
          </a:effectLst>
        </p:spPr>
      </p:pic>
      <p:pic>
        <p:nvPicPr>
          <p:cNvPr id="6" name="コンテンツ プレースホルダー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519881"/>
            <a:ext cx="5653216" cy="4424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982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Ceremonies</a:t>
            </a:r>
            <a:r>
              <a:rPr lang="ja-JP" altLang="en-US" dirty="0" smtClean="0"/>
              <a:t> </a:t>
            </a:r>
            <a:r>
              <a:rPr lang="en-US" altLang="ja-JP" dirty="0" smtClean="0"/>
              <a:t>and Election Campaign</a:t>
            </a:r>
            <a:endParaRPr kumimoji="1" lang="ja-JP" altLang="en-US" dirty="0"/>
          </a:p>
        </p:txBody>
      </p:sp>
      <p:sp>
        <p:nvSpPr>
          <p:cNvPr id="3" name="コンテンツ プレースホルダー 2"/>
          <p:cNvSpPr>
            <a:spLocks noGrp="1"/>
          </p:cNvSpPr>
          <p:nvPr>
            <p:ph idx="1"/>
          </p:nvPr>
        </p:nvSpPr>
        <p:spPr/>
        <p:txBody>
          <a:bodyPr>
            <a:normAutofit/>
          </a:bodyPr>
          <a:lstStyle/>
          <a:p>
            <a:r>
              <a:rPr lang="en-GB" altLang="ja-JP" dirty="0"/>
              <a:t>It is generally agreed by analysts that series of commemorative ceremonies like these are held in order to check levels of support for the </a:t>
            </a:r>
            <a:r>
              <a:rPr lang="en-GB" altLang="ja-JP" dirty="0" smtClean="0"/>
              <a:t>NRM </a:t>
            </a:r>
            <a:r>
              <a:rPr lang="en-GB" altLang="ja-JP" dirty="0"/>
              <a:t>in the northern and eastern parts of </a:t>
            </a:r>
            <a:r>
              <a:rPr lang="en-GB" altLang="ja-JP" dirty="0" smtClean="0"/>
              <a:t>Uganda, where allegedly many UPC supporters are. And eventually succeed to win additional vote. </a:t>
            </a:r>
          </a:p>
          <a:p>
            <a:r>
              <a:rPr lang="en-GB" altLang="ja-JP" dirty="0" smtClean="0"/>
              <a:t>It </a:t>
            </a:r>
            <a:r>
              <a:rPr lang="en-GB" altLang="ja-JP" dirty="0"/>
              <a:t>seems to have been a really effective strategy</a:t>
            </a:r>
            <a:r>
              <a:rPr lang="en-GB" altLang="ja-JP" dirty="0" smtClean="0"/>
              <a:t>.</a:t>
            </a:r>
            <a:endParaRPr kumimoji="1" lang="ja-JP" altLang="en-US" dirty="0"/>
          </a:p>
        </p:txBody>
      </p:sp>
    </p:spTree>
    <p:extLst>
      <p:ext uri="{BB962C8B-B14F-4D97-AF65-F5344CB8AC3E}">
        <p14:creationId xmlns:p14="http://schemas.microsoft.com/office/powerpoint/2010/main" val="177020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power of spirit of the dead</a:t>
            </a:r>
            <a:endParaRPr kumimoji="1" lang="ja-JP" altLang="en-US" dirty="0"/>
          </a:p>
        </p:txBody>
      </p:sp>
      <p:sp>
        <p:nvSpPr>
          <p:cNvPr id="3" name="コンテンツ プレースホルダー 2"/>
          <p:cNvSpPr>
            <a:spLocks noGrp="1"/>
          </p:cNvSpPr>
          <p:nvPr>
            <p:ph idx="1"/>
          </p:nvPr>
        </p:nvSpPr>
        <p:spPr/>
        <p:txBody>
          <a:bodyPr/>
          <a:lstStyle/>
          <a:p>
            <a:r>
              <a:rPr lang="en-GB" altLang="ja-JP" dirty="0" smtClean="0"/>
              <a:t>In </a:t>
            </a:r>
            <a:r>
              <a:rPr lang="en-GB" altLang="ja-JP" dirty="0" err="1"/>
              <a:t>Padhola</a:t>
            </a:r>
            <a:r>
              <a:rPr lang="en-GB" altLang="ja-JP" dirty="0"/>
              <a:t>, a spiritual tint was added; an </a:t>
            </a:r>
            <a:r>
              <a:rPr lang="en-GB" altLang="ja-JP" dirty="0" err="1"/>
              <a:t>Adhola</a:t>
            </a:r>
            <a:r>
              <a:rPr lang="en-GB" altLang="ja-JP" dirty="0"/>
              <a:t> commented on a rumour that "since this election is expected to be a struggle, the president is going around and trying to collect the power of the spirits of the prominent figures of our side in order to get the victory.“</a:t>
            </a:r>
          </a:p>
          <a:p>
            <a:r>
              <a:rPr lang="en-GB" altLang="ja-JP" dirty="0" smtClean="0"/>
              <a:t>It </a:t>
            </a:r>
            <a:r>
              <a:rPr lang="en-GB" altLang="ja-JP" dirty="0"/>
              <a:t>was a very suggestive comment considering the fact the power of the spirit was thought to be influential to the victory in the election.</a:t>
            </a:r>
            <a:endParaRPr lang="ja-JP" altLang="ja-JP" dirty="0"/>
          </a:p>
          <a:p>
            <a:r>
              <a:rPr kumimoji="1" lang="en-US" altLang="ja-JP" dirty="0" smtClean="0"/>
              <a:t>People in </a:t>
            </a:r>
            <a:r>
              <a:rPr kumimoji="1" lang="en-US" altLang="ja-JP" dirty="0" err="1" smtClean="0"/>
              <a:t>Padhola</a:t>
            </a:r>
            <a:r>
              <a:rPr kumimoji="1" lang="en-US" altLang="ja-JP" dirty="0" smtClean="0"/>
              <a:t> believe in the power of </a:t>
            </a:r>
            <a:r>
              <a:rPr kumimoji="1" lang="en-US" altLang="ja-JP" i="1" dirty="0" err="1" smtClean="0"/>
              <a:t>tipo</a:t>
            </a:r>
            <a:r>
              <a:rPr kumimoji="1" lang="en-US" altLang="ja-JP" i="1" dirty="0" smtClean="0"/>
              <a:t> </a:t>
            </a:r>
            <a:r>
              <a:rPr kumimoji="1" lang="en-US" altLang="ja-JP" dirty="0" smtClean="0"/>
              <a:t>the spirit of the dead who was killed by someone.</a:t>
            </a:r>
          </a:p>
          <a:p>
            <a:r>
              <a:rPr lang="en-US" altLang="ja-JP" dirty="0" smtClean="0"/>
              <a:t>To control the power of </a:t>
            </a:r>
            <a:r>
              <a:rPr kumimoji="1" lang="en-US" altLang="ja-JP" i="1" dirty="0" err="1" smtClean="0"/>
              <a:t>tipo</a:t>
            </a:r>
            <a:r>
              <a:rPr kumimoji="1" lang="en-US" altLang="ja-JP" i="1" dirty="0" smtClean="0"/>
              <a:t> </a:t>
            </a:r>
            <a:r>
              <a:rPr kumimoji="1" lang="en-US" altLang="ja-JP" dirty="0" smtClean="0"/>
              <a:t>is very significant key issue in </a:t>
            </a:r>
            <a:r>
              <a:rPr kumimoji="1" lang="en-US" altLang="ja-JP" dirty="0" err="1" smtClean="0"/>
              <a:t>Padhola’s</a:t>
            </a:r>
            <a:r>
              <a:rPr kumimoji="1" lang="en-US" altLang="ja-JP" dirty="0" smtClean="0"/>
              <a:t> ‘spiritual security’(</a:t>
            </a:r>
            <a:r>
              <a:rPr kumimoji="1" lang="en-US" altLang="ja-JP" dirty="0" err="1" smtClean="0"/>
              <a:t>Ashforth</a:t>
            </a:r>
            <a:r>
              <a:rPr kumimoji="1" lang="en-US" altLang="ja-JP" dirty="0" smtClean="0"/>
              <a:t> 2005).</a:t>
            </a:r>
            <a:endParaRPr kumimoji="1" lang="ja-JP" altLang="en-US" dirty="0"/>
          </a:p>
        </p:txBody>
      </p:sp>
    </p:spTree>
    <p:extLst>
      <p:ext uri="{BB962C8B-B14F-4D97-AF65-F5344CB8AC3E}">
        <p14:creationId xmlns:p14="http://schemas.microsoft.com/office/powerpoint/2010/main" val="3529787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6691" y="365125"/>
            <a:ext cx="11182865" cy="1325563"/>
          </a:xfrm>
        </p:spPr>
        <p:txBody>
          <a:bodyPr/>
          <a:lstStyle/>
          <a:p>
            <a:r>
              <a:rPr lang="en-US" altLang="ja-JP" dirty="0" smtClean="0"/>
              <a:t>Universality of Citizenship to be Questioned</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GB" altLang="ja-JP" dirty="0"/>
              <a:t>This series of events and the strategic effectiveness displayed in the Ugandan Presidential and General Elections of 2016 calls on us to rethink the universality of the idea of the concept of citizenship.</a:t>
            </a:r>
            <a:endParaRPr lang="ja-JP" altLang="ja-JP" dirty="0"/>
          </a:p>
          <a:p>
            <a:r>
              <a:rPr lang="en-GB" altLang="ja-JP" dirty="0"/>
              <a:t>In short, this concept, as with all concepts of Western origin believed to be universal (like human rights, political correctness, etc.), is interwoven with </a:t>
            </a:r>
            <a:r>
              <a:rPr lang="en-GB" altLang="ja-JP" dirty="0" smtClean="0"/>
              <a:t>autochthonous concepts in Africa and other area after imported from the </a:t>
            </a:r>
            <a:r>
              <a:rPr lang="en-US" altLang="ja-JP" dirty="0" smtClean="0"/>
              <a:t>West</a:t>
            </a:r>
            <a:r>
              <a:rPr lang="en-GB" altLang="ja-JP" dirty="0" smtClean="0"/>
              <a:t>.</a:t>
            </a:r>
          </a:p>
          <a:p>
            <a:r>
              <a:rPr lang="en-GB" altLang="ja-JP" dirty="0" smtClean="0"/>
              <a:t>As </a:t>
            </a:r>
            <a:r>
              <a:rPr lang="en-GB" altLang="ja-JP" dirty="0"/>
              <a:t>a result of the series of events described above – particularly the last president's visit – the people of </a:t>
            </a:r>
            <a:r>
              <a:rPr lang="en-GB" altLang="ja-JP" dirty="0" err="1"/>
              <a:t>Padhola</a:t>
            </a:r>
            <a:r>
              <a:rPr lang="en-GB" altLang="ja-JP" dirty="0"/>
              <a:t> supported the president who honoured the great dead men of their ethnicity. </a:t>
            </a:r>
            <a:endParaRPr lang="en-GB" altLang="ja-JP" dirty="0" smtClean="0"/>
          </a:p>
          <a:p>
            <a:r>
              <a:rPr lang="en-GB" altLang="ja-JP" dirty="0" smtClean="0"/>
              <a:t>This </a:t>
            </a:r>
            <a:r>
              <a:rPr lang="en-GB" altLang="ja-JP" dirty="0"/>
              <a:t>means two things.</a:t>
            </a:r>
            <a:endParaRPr lang="ja-JP" altLang="ja-JP" dirty="0"/>
          </a:p>
          <a:p>
            <a:endParaRPr kumimoji="1" lang="ja-JP" altLang="en-US" dirty="0"/>
          </a:p>
        </p:txBody>
      </p:sp>
    </p:spTree>
    <p:extLst>
      <p:ext uri="{BB962C8B-B14F-4D97-AF65-F5344CB8AC3E}">
        <p14:creationId xmlns:p14="http://schemas.microsoft.com/office/powerpoint/2010/main" val="38239113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Citizenship and Ethnicity</a:t>
            </a:r>
            <a:endParaRPr kumimoji="1" lang="ja-JP" altLang="en-US" dirty="0"/>
          </a:p>
        </p:txBody>
      </p:sp>
      <p:sp>
        <p:nvSpPr>
          <p:cNvPr id="3" name="コンテンツ プレースホルダー 2"/>
          <p:cNvSpPr>
            <a:spLocks noGrp="1"/>
          </p:cNvSpPr>
          <p:nvPr>
            <p:ph idx="1"/>
          </p:nvPr>
        </p:nvSpPr>
        <p:spPr/>
        <p:txBody>
          <a:bodyPr/>
          <a:lstStyle/>
          <a:p>
            <a:r>
              <a:rPr lang="en-GB" altLang="ja-JP" dirty="0"/>
              <a:t>One is that in the election, ethnicity play a certain role. This may be stating the obvious, but it is worth noting. </a:t>
            </a:r>
            <a:endParaRPr lang="en-GB" altLang="ja-JP" dirty="0" smtClean="0"/>
          </a:p>
          <a:p>
            <a:r>
              <a:rPr lang="en-GB" altLang="ja-JP" dirty="0" smtClean="0"/>
              <a:t>Although </a:t>
            </a:r>
            <a:r>
              <a:rPr lang="en-GB" altLang="ja-JP" dirty="0"/>
              <a:t>the importance of ethnicity has been recognized, it was often presented in terms of conflict </a:t>
            </a:r>
            <a:r>
              <a:rPr lang="en-GB" altLang="ja-JP" dirty="0" smtClean="0"/>
              <a:t>axes.</a:t>
            </a:r>
          </a:p>
          <a:p>
            <a:r>
              <a:rPr lang="en-GB" altLang="ja-JP" dirty="0" smtClean="0"/>
              <a:t>This </a:t>
            </a:r>
            <a:r>
              <a:rPr lang="en-GB" altLang="ja-JP" dirty="0"/>
              <a:t>time the reburial was an epoch-making and unexpected strategy to address the issue and even successfully manage to integrate people on the basis of ethnicity even though the late </a:t>
            </a:r>
            <a:r>
              <a:rPr lang="en-GB" altLang="ja-JP" dirty="0" err="1"/>
              <a:t>Oboth-Ofumbi</a:t>
            </a:r>
            <a:r>
              <a:rPr lang="en-GB" altLang="ja-JP" dirty="0"/>
              <a:t> was not especially beloved by all his neighbours. </a:t>
            </a:r>
            <a:endParaRPr kumimoji="1" lang="ja-JP" altLang="en-US" dirty="0"/>
          </a:p>
        </p:txBody>
      </p:sp>
    </p:spTree>
    <p:extLst>
      <p:ext uri="{BB962C8B-B14F-4D97-AF65-F5344CB8AC3E}">
        <p14:creationId xmlns:p14="http://schemas.microsoft.com/office/powerpoint/2010/main" val="15608429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ffectLst>
                  <a:outerShdw blurRad="38100" dist="38100" dir="2700000" algn="tl">
                    <a:srgbClr val="000000">
                      <a:alpha val="43137"/>
                    </a:srgbClr>
                  </a:outerShdw>
                </a:effectLst>
              </a:rPr>
              <a:t>A Case </a:t>
            </a:r>
            <a:r>
              <a:rPr lang="en-US" altLang="ja-JP" dirty="0">
                <a:effectLst>
                  <a:outerShdw blurRad="38100" dist="38100" dir="2700000" algn="tl">
                    <a:srgbClr val="000000">
                      <a:alpha val="43137"/>
                    </a:srgbClr>
                  </a:outerShdw>
                </a:effectLst>
              </a:rPr>
              <a:t>of Uganda General Election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a:bodyPr>
          <a:lstStyle/>
          <a:p>
            <a:r>
              <a:rPr lang="en-US" altLang="ja-JP" dirty="0">
                <a:effectLst>
                  <a:outerShdw blurRad="38100" dist="38100" dir="2700000" algn="tl">
                    <a:srgbClr val="000000">
                      <a:alpha val="43137"/>
                    </a:srgbClr>
                  </a:outerShdw>
                </a:effectLst>
              </a:rPr>
              <a:t>A series of reburial and memorial ceremonies for politicians from a certain ethnic group who were allegedly murdered by the dictator Idi Amin Dada, which took place under the order of the current president </a:t>
            </a:r>
            <a:r>
              <a:rPr lang="en-US" altLang="ja-JP" dirty="0" err="1">
                <a:effectLst>
                  <a:outerShdw blurRad="38100" dist="38100" dir="2700000" algn="tl">
                    <a:srgbClr val="000000">
                      <a:alpha val="43137"/>
                    </a:srgbClr>
                  </a:outerShdw>
                </a:effectLst>
              </a:rPr>
              <a:t>Yoweri</a:t>
            </a:r>
            <a:r>
              <a:rPr lang="en-US" altLang="ja-JP" dirty="0">
                <a:effectLst>
                  <a:outerShdw blurRad="38100" dist="38100" dir="2700000" algn="tl">
                    <a:srgbClr val="000000">
                      <a:alpha val="43137"/>
                    </a:srgbClr>
                  </a:outerShdw>
                </a:effectLst>
              </a:rPr>
              <a:t> </a:t>
            </a:r>
            <a:r>
              <a:rPr lang="en-US" altLang="ja-JP" dirty="0" err="1">
                <a:effectLst>
                  <a:outerShdw blurRad="38100" dist="38100" dir="2700000" algn="tl">
                    <a:srgbClr val="000000">
                      <a:alpha val="43137"/>
                    </a:srgbClr>
                  </a:outerShdw>
                </a:effectLst>
              </a:rPr>
              <a:t>Kaguta</a:t>
            </a:r>
            <a:r>
              <a:rPr lang="en-US" altLang="ja-JP" dirty="0">
                <a:effectLst>
                  <a:outerShdw blurRad="38100" dist="38100" dir="2700000" algn="tl">
                    <a:srgbClr val="000000">
                      <a:alpha val="43137"/>
                    </a:srgbClr>
                  </a:outerShdw>
                </a:effectLst>
              </a:rPr>
              <a:t> Museveni just before the general election in Uganda, are thought to have had a major influence on voting </a:t>
            </a:r>
            <a:r>
              <a:rPr lang="en-US" altLang="ja-JP" dirty="0" err="1">
                <a:effectLst>
                  <a:outerShdw blurRad="38100" dist="38100" dir="2700000" algn="tl">
                    <a:srgbClr val="000000">
                      <a:alpha val="43137"/>
                    </a:srgbClr>
                  </a:outerShdw>
                </a:effectLst>
              </a:rPr>
              <a:t>behaviour</a:t>
            </a:r>
            <a:r>
              <a:rPr lang="en-US" altLang="ja-JP" dirty="0">
                <a:effectLst>
                  <a:outerShdw blurRad="38100" dist="38100" dir="2700000" algn="tl">
                    <a:srgbClr val="000000">
                      <a:alpha val="43137"/>
                    </a:srgbClr>
                  </a:outerShdw>
                </a:effectLst>
              </a:rPr>
              <a:t>. </a:t>
            </a:r>
            <a:endParaRPr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Specifically</a:t>
            </a:r>
            <a:r>
              <a:rPr lang="en-US" altLang="ja-JP" dirty="0">
                <a:effectLst>
                  <a:outerShdw blurRad="38100" dist="38100" dir="2700000" algn="tl">
                    <a:srgbClr val="000000">
                      <a:alpha val="43137"/>
                    </a:srgbClr>
                  </a:outerShdw>
                </a:effectLst>
              </a:rPr>
              <a:t>, rituals took place for the Archbishop Janani </a:t>
            </a:r>
            <a:r>
              <a:rPr lang="en-US" altLang="ja-JP" dirty="0" err="1">
                <a:effectLst>
                  <a:outerShdw blurRad="38100" dist="38100" dir="2700000" algn="tl">
                    <a:srgbClr val="000000">
                      <a:alpha val="43137"/>
                    </a:srgbClr>
                  </a:outerShdw>
                </a:effectLst>
              </a:rPr>
              <a:t>Luwum</a:t>
            </a:r>
            <a:r>
              <a:rPr lang="en-US" altLang="ja-JP" dirty="0">
                <a:effectLst>
                  <a:outerShdw blurRad="38100" dist="38100" dir="2700000" algn="tl">
                    <a:srgbClr val="000000">
                      <a:alpha val="43137"/>
                    </a:srgbClr>
                  </a:outerShdw>
                </a:effectLst>
              </a:rPr>
              <a:t>, the Minister of Mineral and Water Resources </a:t>
            </a:r>
            <a:r>
              <a:rPr lang="en-US" altLang="ja-JP" dirty="0" err="1">
                <a:effectLst>
                  <a:outerShdw blurRad="38100" dist="38100" dir="2700000" algn="tl">
                    <a:srgbClr val="000000">
                      <a:alpha val="43137"/>
                    </a:srgbClr>
                  </a:outerShdw>
                </a:effectLst>
              </a:rPr>
              <a:t>Erinayo</a:t>
            </a:r>
            <a:r>
              <a:rPr lang="en-US" altLang="ja-JP" dirty="0">
                <a:effectLst>
                  <a:outerShdw blurRad="38100" dist="38100" dir="2700000" algn="tl">
                    <a:srgbClr val="000000">
                      <a:alpha val="43137"/>
                    </a:srgbClr>
                  </a:outerShdw>
                </a:effectLst>
              </a:rPr>
              <a:t> </a:t>
            </a:r>
            <a:r>
              <a:rPr lang="en-US" altLang="ja-JP" dirty="0" err="1">
                <a:effectLst>
                  <a:outerShdw blurRad="38100" dist="38100" dir="2700000" algn="tl">
                    <a:srgbClr val="000000">
                      <a:alpha val="43137"/>
                    </a:srgbClr>
                  </a:outerShdw>
                </a:effectLst>
              </a:rPr>
              <a:t>Oryema</a:t>
            </a:r>
            <a:r>
              <a:rPr lang="en-US" altLang="ja-JP" dirty="0">
                <a:effectLst>
                  <a:outerShdw blurRad="38100" dist="38100" dir="2700000" algn="tl">
                    <a:srgbClr val="000000">
                      <a:alpha val="43137"/>
                    </a:srgbClr>
                  </a:outerShdw>
                </a:effectLst>
              </a:rPr>
              <a:t>, and the Minister for Internal Affairs </a:t>
            </a:r>
            <a:r>
              <a:rPr lang="en-US" altLang="ja-JP" dirty="0" err="1">
                <a:effectLst>
                  <a:outerShdw blurRad="38100" dist="38100" dir="2700000" algn="tl">
                    <a:srgbClr val="000000">
                      <a:alpha val="43137"/>
                    </a:srgbClr>
                  </a:outerShdw>
                </a:effectLst>
              </a:rPr>
              <a:t>Oboth-Ofumbi</a:t>
            </a:r>
            <a:r>
              <a:rPr lang="en-US" altLang="ja-JP" dirty="0">
                <a:effectLst>
                  <a:outerShdw blurRad="38100" dist="38100" dir="2700000" algn="tl">
                    <a:srgbClr val="000000">
                      <a:alpha val="43137"/>
                    </a:srgbClr>
                  </a:outerShdw>
                </a:effectLst>
              </a:rPr>
              <a:t>. The anniversary of their death (presumption) was made a public holiday as ‘Janani-</a:t>
            </a:r>
            <a:r>
              <a:rPr lang="en-US" altLang="ja-JP" dirty="0" err="1">
                <a:effectLst>
                  <a:outerShdw blurRad="38100" dist="38100" dir="2700000" algn="tl">
                    <a:srgbClr val="000000">
                      <a:alpha val="43137"/>
                    </a:srgbClr>
                  </a:outerShdw>
                </a:effectLst>
              </a:rPr>
              <a:t>Luwm’s</a:t>
            </a:r>
            <a:r>
              <a:rPr lang="en-US" altLang="ja-JP" dirty="0">
                <a:effectLst>
                  <a:outerShdw blurRad="38100" dist="38100" dir="2700000" algn="tl">
                    <a:srgbClr val="000000">
                      <a:alpha val="43137"/>
                    </a:srgbClr>
                  </a:outerShdw>
                </a:effectLst>
              </a:rPr>
              <a:t> Day’. </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5846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Reburial and Memorial Ceremonies</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lstStyle/>
          <a:p>
            <a:r>
              <a:rPr lang="en-US" altLang="ja-JP" dirty="0" smtClean="0">
                <a:effectLst>
                  <a:outerShdw blurRad="38100" dist="38100" dir="2700000" algn="tl">
                    <a:srgbClr val="000000">
                      <a:alpha val="43137"/>
                    </a:srgbClr>
                  </a:outerShdw>
                </a:effectLst>
              </a:rPr>
              <a:t>What </a:t>
            </a:r>
            <a:r>
              <a:rPr lang="en-US" altLang="ja-JP" dirty="0">
                <a:effectLst>
                  <a:outerShdw blurRad="38100" dist="38100" dir="2700000" algn="tl">
                    <a:srgbClr val="000000">
                      <a:alpha val="43137"/>
                    </a:srgbClr>
                  </a:outerShdw>
                </a:effectLst>
              </a:rPr>
              <a:t>I observed primarily was the participation of the </a:t>
            </a:r>
            <a:r>
              <a:rPr lang="en-US" altLang="ja-JP" dirty="0" err="1">
                <a:effectLst>
                  <a:outerShdw blurRad="38100" dist="38100" dir="2700000" algn="tl">
                    <a:srgbClr val="000000">
                      <a:alpha val="43137"/>
                    </a:srgbClr>
                  </a:outerShdw>
                </a:effectLst>
              </a:rPr>
              <a:t>Jopadhola</a:t>
            </a:r>
            <a:r>
              <a:rPr lang="en-US" altLang="ja-JP" dirty="0">
                <a:effectLst>
                  <a:outerShdw blurRad="38100" dist="38100" dir="2700000" algn="tl">
                    <a:srgbClr val="000000">
                      <a:alpha val="43137"/>
                    </a:srgbClr>
                  </a:outerShdw>
                </a:effectLst>
              </a:rPr>
              <a:t> ethnic group in the ceremonies, even though they did not generally support Museveni, who was dedicated to it despite his negative sentiment toward or even hatred of </a:t>
            </a:r>
            <a:r>
              <a:rPr lang="en-US" altLang="ja-JP" dirty="0" err="1">
                <a:effectLst>
                  <a:outerShdw blurRad="38100" dist="38100" dir="2700000" algn="tl">
                    <a:srgbClr val="000000">
                      <a:alpha val="43137"/>
                    </a:srgbClr>
                  </a:outerShdw>
                </a:effectLst>
              </a:rPr>
              <a:t>Oboth-Ofumbi</a:t>
            </a:r>
            <a:r>
              <a:rPr lang="en-US" altLang="ja-JP" dirty="0">
                <a:effectLst>
                  <a:outerShdw blurRad="38100" dist="38100" dir="2700000" algn="tl">
                    <a:srgbClr val="000000">
                      <a:alpha val="43137"/>
                    </a:srgbClr>
                  </a:outerShdw>
                </a:effectLst>
              </a:rPr>
              <a:t> when he was still alive. </a:t>
            </a:r>
            <a:endParaRPr lang="en-US" altLang="ja-JP" dirty="0" smtClean="0">
              <a:effectLst>
                <a:outerShdw blurRad="38100" dist="38100" dir="2700000" algn="tl">
                  <a:srgbClr val="000000">
                    <a:alpha val="43137"/>
                  </a:srgbClr>
                </a:outerShdw>
              </a:effectLst>
            </a:endParaRPr>
          </a:p>
          <a:p>
            <a:r>
              <a:rPr lang="en-US" altLang="ja-JP" dirty="0">
                <a:effectLst>
                  <a:outerShdw blurRad="38100" dist="38100" dir="2700000" algn="tl">
                    <a:srgbClr val="000000">
                      <a:alpha val="43137"/>
                    </a:srgbClr>
                  </a:outerShdw>
                </a:effectLst>
              </a:rPr>
              <a:t>Of course, an analysis should be made concerning cosmology as the background of Ugandans’ belief that politicians who achieve great success also possess great spiritual power. It can sometimes be believed to realize their hope, so they thought that Museveni is trying to collect and push his power. </a:t>
            </a:r>
          </a:p>
          <a:p>
            <a:endParaRPr kumimoji="1" lang="ja-JP" altLang="en-US" dirty="0"/>
          </a:p>
        </p:txBody>
      </p:sp>
    </p:spTree>
    <p:extLst>
      <p:ext uri="{BB962C8B-B14F-4D97-AF65-F5344CB8AC3E}">
        <p14:creationId xmlns:p14="http://schemas.microsoft.com/office/powerpoint/2010/main" val="8819257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‘The Agency of the Dead’</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a:bodyPr>
          <a:lstStyle/>
          <a:p>
            <a:r>
              <a:rPr lang="en-US" altLang="ja-JP" dirty="0" smtClean="0">
                <a:effectLst>
                  <a:outerShdw blurRad="38100" dist="38100" dir="2700000" algn="tl">
                    <a:srgbClr val="000000">
                      <a:alpha val="43137"/>
                    </a:srgbClr>
                  </a:outerShdw>
                </a:effectLst>
              </a:rPr>
              <a:t>Moreover</a:t>
            </a:r>
            <a:r>
              <a:rPr lang="en-US" altLang="ja-JP" dirty="0">
                <a:effectLst>
                  <a:outerShdw blurRad="38100" dist="38100" dir="2700000" algn="tl">
                    <a:srgbClr val="000000">
                      <a:alpha val="43137"/>
                    </a:srgbClr>
                  </a:outerShdw>
                </a:effectLst>
              </a:rPr>
              <a:t>, because they were murdered by Amin, Museveni’s criticism of Amin's brutality also demonstrated the rightness and the correctness of his own politics, and served to bring the ‘enemies of his enemies’ into his own political camp</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However</a:t>
            </a:r>
            <a:r>
              <a:rPr lang="en-US" altLang="ja-JP" dirty="0">
                <a:effectLst>
                  <a:outerShdw blurRad="38100" dist="38100" dir="2700000" algn="tl">
                    <a:srgbClr val="000000">
                      <a:alpha val="43137"/>
                    </a:srgbClr>
                  </a:outerShdw>
                </a:effectLst>
              </a:rPr>
              <a:t>, because of Museveni's ceremonies for the dead, prominent people from the victims’ own ethnic group, irrespective of the intention of </a:t>
            </a:r>
            <a:r>
              <a:rPr lang="en-US" altLang="ja-JP" dirty="0" err="1">
                <a:effectLst>
                  <a:outerShdw blurRad="38100" dist="38100" dir="2700000" algn="tl">
                    <a:srgbClr val="000000">
                      <a:alpha val="43137"/>
                    </a:srgbClr>
                  </a:outerShdw>
                </a:effectLst>
              </a:rPr>
              <a:t>Oboth-Ofumbi</a:t>
            </a:r>
            <a:r>
              <a:rPr lang="en-US" altLang="ja-JP" dirty="0">
                <a:effectLst>
                  <a:outerShdw blurRad="38100" dist="38100" dir="2700000" algn="tl">
                    <a:srgbClr val="000000">
                      <a:alpha val="43137"/>
                    </a:srgbClr>
                  </a:outerShdw>
                </a:effectLst>
              </a:rPr>
              <a:t> and others while still alive, and even beyond the divide of ethnic groups, </a:t>
            </a:r>
            <a:r>
              <a:rPr lang="en-US" altLang="ja-JP" dirty="0" smtClean="0">
                <a:effectLst>
                  <a:outerShdw blurRad="38100" dist="38100" dir="2700000" algn="tl">
                    <a:srgbClr val="000000">
                      <a:alpha val="43137"/>
                    </a:srgbClr>
                  </a:outerShdw>
                </a:effectLst>
              </a:rPr>
              <a:t>‘the </a:t>
            </a:r>
            <a:r>
              <a:rPr lang="en-US" altLang="ja-JP" dirty="0">
                <a:effectLst>
                  <a:outerShdw blurRad="38100" dist="38100" dir="2700000" algn="tl">
                    <a:srgbClr val="000000">
                      <a:alpha val="43137"/>
                    </a:srgbClr>
                  </a:outerShdw>
                </a:effectLst>
              </a:rPr>
              <a:t>agency of the </a:t>
            </a:r>
            <a:r>
              <a:rPr lang="en-US" altLang="ja-JP" dirty="0" smtClean="0">
                <a:effectLst>
                  <a:outerShdw blurRad="38100" dist="38100" dir="2700000" algn="tl">
                    <a:srgbClr val="000000">
                      <a:alpha val="43137"/>
                    </a:srgbClr>
                  </a:outerShdw>
                </a:effectLst>
              </a:rPr>
              <a:t>dead’ </a:t>
            </a:r>
            <a:r>
              <a:rPr lang="en-US" altLang="ja-JP" dirty="0">
                <a:effectLst>
                  <a:outerShdw blurRad="38100" dist="38100" dir="2700000" algn="tl">
                    <a:srgbClr val="000000">
                      <a:alpha val="43137"/>
                    </a:srgbClr>
                  </a:outerShdw>
                </a:effectLst>
              </a:rPr>
              <a:t>led to the </a:t>
            </a:r>
            <a:r>
              <a:rPr lang="en-US" altLang="ja-JP" dirty="0" err="1">
                <a:effectLst>
                  <a:outerShdw blurRad="38100" dist="38100" dir="2700000" algn="tl">
                    <a:srgbClr val="000000">
                      <a:alpha val="43137"/>
                    </a:srgbClr>
                  </a:outerShdw>
                </a:effectLst>
              </a:rPr>
              <a:t>Jopadhola’s</a:t>
            </a:r>
            <a:r>
              <a:rPr lang="en-US" altLang="ja-JP" dirty="0">
                <a:effectLst>
                  <a:outerShdw blurRad="38100" dist="38100" dir="2700000" algn="tl">
                    <a:srgbClr val="000000">
                      <a:alpha val="43137"/>
                    </a:srgbClr>
                  </a:outerShdw>
                </a:effectLst>
              </a:rPr>
              <a:t> support of Museveni</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that sense, </a:t>
            </a:r>
            <a:r>
              <a:rPr lang="en-US" altLang="ja-JP" dirty="0" smtClean="0">
                <a:effectLst>
                  <a:outerShdw blurRad="38100" dist="38100" dir="2700000" algn="tl">
                    <a:srgbClr val="000000">
                      <a:alpha val="43137"/>
                    </a:srgbClr>
                  </a:outerShdw>
                </a:effectLst>
              </a:rPr>
              <a:t>in fact the will </a:t>
            </a:r>
            <a:r>
              <a:rPr lang="en-US" altLang="ja-JP" dirty="0">
                <a:effectLst>
                  <a:outerShdw blurRad="38100" dist="38100" dir="2700000" algn="tl">
                    <a:srgbClr val="000000">
                      <a:alpha val="43137"/>
                    </a:srgbClr>
                  </a:outerShdw>
                </a:effectLst>
              </a:rPr>
              <a:t>of the deceased had </a:t>
            </a:r>
            <a:r>
              <a:rPr lang="en-US" altLang="ja-JP" dirty="0" smtClean="0">
                <a:effectLst>
                  <a:outerShdw blurRad="38100" dist="38100" dir="2700000" algn="tl">
                    <a:srgbClr val="000000">
                      <a:alpha val="43137"/>
                    </a:srgbClr>
                  </a:outerShdw>
                </a:effectLst>
              </a:rPr>
              <a:t>attracted little attention of the </a:t>
            </a:r>
            <a:r>
              <a:rPr lang="en-US" altLang="ja-JP" dirty="0">
                <a:effectLst>
                  <a:outerShdw blurRad="38100" dist="38100" dir="2700000" algn="tl">
                    <a:srgbClr val="000000">
                      <a:alpha val="43137"/>
                    </a:srgbClr>
                  </a:outerShdw>
                </a:effectLst>
              </a:rPr>
              <a:t>living</a:t>
            </a:r>
            <a:r>
              <a:rPr lang="en-US" altLang="ja-JP" dirty="0" smtClean="0">
                <a:effectLst>
                  <a:outerShdw blurRad="38100" dist="38100" dir="2700000" algn="tl">
                    <a:srgbClr val="000000">
                      <a:alpha val="43137"/>
                    </a:srgbClr>
                  </a:outerShdw>
                </a:effectLst>
              </a:rPr>
              <a:t>.</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2738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ffectLst>
                  <a:outerShdw blurRad="38100" dist="38100" dir="2700000" algn="tl">
                    <a:srgbClr val="000000">
                      <a:alpha val="43137"/>
                    </a:srgbClr>
                  </a:outerShdw>
                </a:effectLst>
              </a:rPr>
              <a:t>Paradox of Ethnicity</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lstStyle/>
          <a:p>
            <a:r>
              <a:rPr lang="en-US" altLang="ja-JP" dirty="0" smtClean="0">
                <a:effectLst>
                  <a:outerShdw blurRad="38100" dist="38100" dir="2700000" algn="tl">
                    <a:srgbClr val="000000">
                      <a:alpha val="43137"/>
                    </a:srgbClr>
                  </a:outerShdw>
                </a:effectLst>
              </a:rPr>
              <a:t>Many </a:t>
            </a:r>
            <a:r>
              <a:rPr lang="en-US" altLang="ja-JP" dirty="0">
                <a:effectLst>
                  <a:outerShdw blurRad="38100" dist="38100" dir="2700000" algn="tl">
                    <a:srgbClr val="000000">
                      <a:alpha val="43137"/>
                    </a:srgbClr>
                  </a:outerShdw>
                </a:effectLst>
              </a:rPr>
              <a:t>of the ethnic groups to which they belonged now support the Uganda People’s Congress (UPC). However, </a:t>
            </a:r>
            <a:r>
              <a:rPr lang="en-US" altLang="ja-JP" dirty="0" err="1">
                <a:effectLst>
                  <a:outerShdw blurRad="38100" dist="38100" dir="2700000" algn="tl">
                    <a:srgbClr val="000000">
                      <a:alpha val="43137"/>
                    </a:srgbClr>
                  </a:outerShdw>
                </a:effectLst>
              </a:rPr>
              <a:t>Otunu</a:t>
            </a:r>
            <a:r>
              <a:rPr lang="en-US" altLang="ja-JP" dirty="0">
                <a:effectLst>
                  <a:outerShdw blurRad="38100" dist="38100" dir="2700000" algn="tl">
                    <a:srgbClr val="000000">
                      <a:alpha val="43137"/>
                    </a:srgbClr>
                  </a:outerShdw>
                </a:effectLst>
              </a:rPr>
              <a:t>, the UPC's leader, published a biography of </a:t>
            </a:r>
            <a:r>
              <a:rPr lang="en-US" altLang="ja-JP" dirty="0" err="1">
                <a:effectLst>
                  <a:outerShdw blurRad="38100" dist="38100" dir="2700000" algn="tl">
                    <a:srgbClr val="000000">
                      <a:alpha val="43137"/>
                    </a:srgbClr>
                  </a:outerShdw>
                </a:effectLst>
              </a:rPr>
              <a:t>Luwum</a:t>
            </a:r>
            <a:r>
              <a:rPr lang="en-US" altLang="ja-JP" dirty="0">
                <a:effectLst>
                  <a:outerShdw blurRad="38100" dist="38100" dir="2700000" algn="tl">
                    <a:srgbClr val="000000">
                      <a:alpha val="43137"/>
                    </a:srgbClr>
                  </a:outerShdw>
                </a:effectLst>
              </a:rPr>
              <a:t>, but since access to the book was limited to the literate elite, there was absolutely no impact. Thus, votes for the UPC declined in the general election.</a:t>
            </a:r>
          </a:p>
          <a:p>
            <a:endParaRPr kumimoji="1" lang="ja-JP" altLang="en-US" dirty="0"/>
          </a:p>
        </p:txBody>
      </p:sp>
    </p:spTree>
    <p:extLst>
      <p:ext uri="{BB962C8B-B14F-4D97-AF65-F5344CB8AC3E}">
        <p14:creationId xmlns:p14="http://schemas.microsoft.com/office/powerpoint/2010/main" val="16372404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Japanese LDP</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lstStyle/>
          <a:p>
            <a:r>
              <a:rPr lang="en-US" altLang="ja-JP" dirty="0">
                <a:effectLst>
                  <a:outerShdw blurRad="38100" dist="38100" dir="2700000" algn="tl">
                    <a:srgbClr val="000000">
                      <a:alpha val="43137"/>
                    </a:srgbClr>
                  </a:outerShdw>
                </a:effectLst>
              </a:rPr>
              <a:t>As a similar example, I would like to draw attention to the fact that current Japanese Liberal Democratic Party (LDP) politicians continue to make official visits to </a:t>
            </a:r>
            <a:r>
              <a:rPr lang="en-US" altLang="ja-JP" dirty="0" err="1">
                <a:effectLst>
                  <a:outerShdw blurRad="38100" dist="38100" dir="2700000" algn="tl">
                    <a:srgbClr val="000000">
                      <a:alpha val="43137"/>
                    </a:srgbClr>
                  </a:outerShdw>
                </a:effectLst>
              </a:rPr>
              <a:t>Yasukuni</a:t>
            </a:r>
            <a:r>
              <a:rPr lang="en-US" altLang="ja-JP" dirty="0">
                <a:effectLst>
                  <a:outerShdw blurRad="38100" dist="38100" dir="2700000" algn="tl">
                    <a:srgbClr val="000000">
                      <a:alpha val="43137"/>
                    </a:srgbClr>
                  </a:outerShdw>
                </a:effectLst>
              </a:rPr>
              <a:t> Shrine. At </a:t>
            </a:r>
            <a:r>
              <a:rPr lang="en-US" altLang="ja-JP" dirty="0" err="1">
                <a:effectLst>
                  <a:outerShdw blurRad="38100" dist="38100" dir="2700000" algn="tl">
                    <a:srgbClr val="000000">
                      <a:alpha val="43137"/>
                    </a:srgbClr>
                  </a:outerShdw>
                </a:effectLst>
              </a:rPr>
              <a:t>Yasukuni</a:t>
            </a:r>
            <a:r>
              <a:rPr lang="en-US" altLang="ja-JP" dirty="0">
                <a:effectLst>
                  <a:outerShdw blurRad="38100" dist="38100" dir="2700000" algn="tl">
                    <a:srgbClr val="000000">
                      <a:alpha val="43137"/>
                    </a:srgbClr>
                  </a:outerShdw>
                </a:effectLst>
              </a:rPr>
              <a:t> Shrine, victims of war are venerated as ‘special heroic ghosts</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However</a:t>
            </a:r>
            <a:r>
              <a:rPr lang="en-US" altLang="ja-JP" dirty="0">
                <a:effectLst>
                  <a:outerShdw blurRad="38100" dist="38100" dir="2700000" algn="tl">
                    <a:srgbClr val="000000">
                      <a:alpha val="43137"/>
                    </a:srgbClr>
                  </a:outerShdw>
                </a:effectLst>
              </a:rPr>
              <a:t>, some of the dead have been condemned as war criminals in Tokyo trials, so visits to </a:t>
            </a:r>
            <a:r>
              <a:rPr lang="en-US" altLang="ja-JP" dirty="0" err="1">
                <a:effectLst>
                  <a:outerShdw blurRad="38100" dist="38100" dir="2700000" algn="tl">
                    <a:srgbClr val="000000">
                      <a:alpha val="43137"/>
                    </a:srgbClr>
                  </a:outerShdw>
                </a:effectLst>
              </a:rPr>
              <a:t>Yasakuni</a:t>
            </a:r>
            <a:r>
              <a:rPr lang="en-US" altLang="ja-JP" dirty="0">
                <a:effectLst>
                  <a:outerShdw blurRad="38100" dist="38100" dir="2700000" algn="tl">
                    <a:srgbClr val="000000">
                      <a:alpha val="43137"/>
                    </a:srgbClr>
                  </a:outerShdw>
                </a:effectLst>
              </a:rPr>
              <a:t> shrine are controversial. It is doubtful that politicians actively believe in the existence of such spirits. However, they know well that visiting this shrine can help them to gain voter support.</a:t>
            </a:r>
            <a:endParaRPr kumimoji="1"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6463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ffectLst>
                  <a:outerShdw blurRad="38100" dist="38100" dir="2700000" algn="tl">
                    <a:srgbClr val="000000">
                      <a:alpha val="43137"/>
                    </a:srgbClr>
                  </a:outerShdw>
                </a:effectLst>
              </a:rPr>
              <a:t>Landslide in </a:t>
            </a:r>
            <a:r>
              <a:rPr lang="en-US" altLang="ja-JP" dirty="0" err="1" smtClean="0">
                <a:effectLst>
                  <a:outerShdw blurRad="38100" dist="38100" dir="2700000" algn="tl">
                    <a:srgbClr val="000000">
                      <a:alpha val="43137"/>
                    </a:srgbClr>
                  </a:outerShdw>
                </a:effectLst>
              </a:rPr>
              <a:t>Bududa</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sz="3600" dirty="0">
                <a:effectLst>
                  <a:outerShdw blurRad="38100" dist="38100" dir="2700000" algn="tl">
                    <a:srgbClr val="000000">
                      <a:alpha val="43137"/>
                    </a:srgbClr>
                  </a:outerShdw>
                </a:effectLst>
              </a:rPr>
              <a:t>2010.03.01</a:t>
            </a:r>
            <a:r>
              <a:rPr lang="ja-JP" altLang="en-US" sz="3600" dirty="0" smtClean="0">
                <a:effectLst>
                  <a:outerShdw blurRad="38100" dist="38100" dir="2700000" algn="tl">
                    <a:srgbClr val="000000">
                      <a:alpha val="43137"/>
                    </a:srgbClr>
                  </a:outerShdw>
                </a:effectLst>
              </a:rPr>
              <a:t>：</a:t>
            </a:r>
            <a:r>
              <a:rPr lang="en-US" altLang="ja-JP" sz="3600" dirty="0" smtClean="0">
                <a:effectLst>
                  <a:outerShdw blurRad="38100" dist="38100" dir="2700000" algn="tl">
                    <a:srgbClr val="000000">
                      <a:alpha val="43137"/>
                    </a:srgbClr>
                  </a:outerShdw>
                </a:effectLst>
              </a:rPr>
              <a:t>More than 300 were killed, still several hundreds people are missing. No hope to additional survivors will be found. </a:t>
            </a:r>
          </a:p>
          <a:p>
            <a:r>
              <a:rPr lang="en-US" altLang="ja-JP" sz="3600" dirty="0">
                <a:effectLst>
                  <a:outerShdw blurRad="38100" dist="38100" dir="2700000" algn="tl">
                    <a:srgbClr val="000000">
                      <a:alpha val="43137"/>
                    </a:srgbClr>
                  </a:outerShdw>
                </a:effectLst>
              </a:rPr>
              <a:t>2011.03.02: </a:t>
            </a:r>
            <a:r>
              <a:rPr lang="en-US" altLang="ja-JP" sz="3600" dirty="0" smtClean="0">
                <a:effectLst>
                  <a:outerShdw blurRad="38100" dist="38100" dir="2700000" algn="tl">
                    <a:srgbClr val="000000">
                      <a:alpha val="43137"/>
                    </a:srgbClr>
                  </a:outerShdw>
                </a:effectLst>
              </a:rPr>
              <a:t>Three villages were buried by another landslide caused 365 buried and killed 92 bodies were found.</a:t>
            </a:r>
            <a:endParaRPr lang="ja-JP" altLang="en-US" sz="3600" dirty="0">
              <a:effectLst>
                <a:outerShdw blurRad="38100" dist="38100" dir="2700000" algn="tl">
                  <a:srgbClr val="000000">
                    <a:alpha val="43137"/>
                  </a:srgbClr>
                </a:outerShdw>
              </a:effectLst>
            </a:endParaRPr>
          </a:p>
          <a:p>
            <a:r>
              <a:rPr lang="en-US" altLang="ja-JP" sz="3600" dirty="0" smtClean="0">
                <a:effectLst>
                  <a:outerShdw blurRad="38100" dist="38100" dir="2700000" algn="tl">
                    <a:srgbClr val="000000">
                      <a:alpha val="43137"/>
                    </a:srgbClr>
                  </a:outerShdw>
                </a:effectLst>
              </a:rPr>
              <a:t>2012.06.25:Four villages were buried but 448 people still remain to live the area.</a:t>
            </a:r>
            <a:endParaRPr lang="ja-JP" altLang="en-US" sz="3600" dirty="0">
              <a:effectLst>
                <a:outerShdw blurRad="38100" dist="38100" dir="2700000" algn="tl">
                  <a:srgbClr val="000000">
                    <a:alpha val="43137"/>
                  </a:srgbClr>
                </a:outerShdw>
              </a:effectLst>
            </a:endParaRPr>
          </a:p>
          <a:p>
            <a:r>
              <a:rPr lang="en-US" altLang="ja-JP" sz="3600" dirty="0">
                <a:effectLst>
                  <a:outerShdw blurRad="38100" dist="38100" dir="2700000" algn="tl">
                    <a:srgbClr val="000000">
                      <a:alpha val="43137"/>
                    </a:srgbClr>
                  </a:outerShdw>
                </a:effectLst>
              </a:rPr>
              <a:t>2013.08.10</a:t>
            </a:r>
            <a:r>
              <a:rPr lang="en-US" altLang="ja-JP" sz="3600" dirty="0" smtClean="0">
                <a:effectLst>
                  <a:outerShdw blurRad="38100" dist="38100" dir="2700000" algn="tl">
                    <a:srgbClr val="000000">
                      <a:alpha val="43137"/>
                    </a:srgbClr>
                  </a:outerShdw>
                </a:effectLst>
              </a:rPr>
              <a:t>: Five villages were buried.</a:t>
            </a:r>
            <a:endParaRPr lang="ja-JP" altLang="en-US" sz="3600" dirty="0">
              <a:effectLst>
                <a:outerShdw blurRad="38100" dist="38100" dir="2700000" algn="tl">
                  <a:srgbClr val="000000">
                    <a:alpha val="43137"/>
                  </a:srgbClr>
                </a:outerShdw>
              </a:effectLst>
            </a:endParaRPr>
          </a:p>
          <a:p>
            <a:endParaRPr kumimoji="1" lang="ja-JP" altLang="en-US" dirty="0"/>
          </a:p>
        </p:txBody>
      </p:sp>
    </p:spTree>
    <p:extLst>
      <p:ext uri="{BB962C8B-B14F-4D97-AF65-F5344CB8AC3E}">
        <p14:creationId xmlns:p14="http://schemas.microsoft.com/office/powerpoint/2010/main" val="343923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effectLst>
                  <a:outerShdw blurRad="38100" dist="38100" dir="2700000" algn="tl">
                    <a:srgbClr val="000000">
                      <a:alpha val="43137"/>
                    </a:srgbClr>
                  </a:outerShdw>
                </a:effectLst>
              </a:rPr>
              <a:t>Conclusion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lnSpcReduction="10000"/>
          </a:bodyPr>
          <a:lstStyle/>
          <a:p>
            <a:r>
              <a:rPr lang="en-US" altLang="ja-JP" dirty="0">
                <a:effectLst>
                  <a:outerShdw blurRad="38100" dist="38100" dir="2700000" algn="tl">
                    <a:srgbClr val="000000">
                      <a:alpha val="43137"/>
                    </a:srgbClr>
                  </a:outerShdw>
                </a:effectLst>
              </a:rPr>
              <a:t>In this paper, we introduced some guidelines of analysis by introducing the concept of the agency of the dead</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Placing </a:t>
            </a:r>
            <a:r>
              <a:rPr lang="en-US" altLang="ja-JP" dirty="0">
                <a:effectLst>
                  <a:outerShdw blurRad="38100" dist="38100" dir="2700000" algn="tl">
                    <a:srgbClr val="000000">
                      <a:alpha val="43137"/>
                    </a:srgbClr>
                  </a:outerShdw>
                </a:effectLst>
              </a:rPr>
              <a:t>the barren controversy of believing or not believing in the existence of spirits aside, and accepting that the spirits of dead, whether real or not, have a certain influence on the </a:t>
            </a:r>
            <a:r>
              <a:rPr lang="en-US" altLang="ja-JP" dirty="0" err="1">
                <a:effectLst>
                  <a:outerShdw blurRad="38100" dist="38100" dir="2700000" algn="tl">
                    <a:srgbClr val="000000">
                      <a:alpha val="43137"/>
                    </a:srgbClr>
                  </a:outerShdw>
                </a:effectLst>
              </a:rPr>
              <a:t>behaviour</a:t>
            </a:r>
            <a:r>
              <a:rPr lang="en-US" altLang="ja-JP" dirty="0">
                <a:effectLst>
                  <a:outerShdw blurRad="38100" dist="38100" dir="2700000" algn="tl">
                    <a:srgbClr val="000000">
                      <a:alpha val="43137"/>
                    </a:srgbClr>
                  </a:outerShdw>
                </a:effectLst>
              </a:rPr>
              <a:t> of the living is necessary for the scope of </a:t>
            </a:r>
            <a:r>
              <a:rPr lang="en-US" altLang="ja-JP" dirty="0" smtClean="0">
                <a:effectLst>
                  <a:outerShdw blurRad="38100" dist="38100" dir="2700000" algn="tl">
                    <a:srgbClr val="000000">
                      <a:alpha val="43137"/>
                    </a:srgbClr>
                  </a:outerShdw>
                </a:effectLst>
              </a:rPr>
              <a:t>analysis.</a:t>
            </a:r>
          </a:p>
          <a:p>
            <a:r>
              <a:rPr lang="en-US" altLang="ja-JP" dirty="0" smtClean="0">
                <a:effectLst>
                  <a:outerShdw blurRad="38100" dist="38100" dir="2700000" algn="tl">
                    <a:srgbClr val="000000">
                      <a:alpha val="43137"/>
                    </a:srgbClr>
                  </a:outerShdw>
                </a:effectLst>
              </a:rPr>
              <a:t>Even </a:t>
            </a:r>
            <a:r>
              <a:rPr lang="en-US" altLang="ja-JP" dirty="0">
                <a:effectLst>
                  <a:outerShdw blurRad="38100" dist="38100" dir="2700000" algn="tl">
                    <a:srgbClr val="000000">
                      <a:alpha val="43137"/>
                    </a:srgbClr>
                  </a:outerShdw>
                </a:effectLst>
              </a:rPr>
              <a:t>if they do not believe in the existence of the soul (although there are many people who do believe in it among them), the people of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continue to live on the island, the people in Northeastern Japan will remain by the sea, and the people of </a:t>
            </a:r>
            <a:r>
              <a:rPr lang="en-US" altLang="ja-JP" dirty="0" err="1">
                <a:effectLst>
                  <a:outerShdw blurRad="38100" dist="38100" dir="2700000" algn="tl">
                    <a:srgbClr val="000000">
                      <a:alpha val="43137"/>
                    </a:srgbClr>
                  </a:outerShdw>
                </a:effectLst>
              </a:rPr>
              <a:t>Bududa</a:t>
            </a:r>
            <a:r>
              <a:rPr lang="en-US" altLang="ja-JP" dirty="0">
                <a:effectLst>
                  <a:outerShdw blurRad="38100" dist="38100" dir="2700000" algn="tl">
                    <a:srgbClr val="000000">
                      <a:alpha val="43137"/>
                    </a:srgbClr>
                  </a:outerShdw>
                </a:effectLst>
              </a:rPr>
              <a:t>, Uganda will keep returning to their lands. Moreover, the </a:t>
            </a:r>
            <a:r>
              <a:rPr lang="en-US" altLang="ja-JP" dirty="0" err="1">
                <a:effectLst>
                  <a:outerShdw blurRad="38100" dist="38100" dir="2700000" algn="tl">
                    <a:srgbClr val="000000">
                      <a:alpha val="43137"/>
                    </a:srgbClr>
                  </a:outerShdw>
                </a:effectLst>
              </a:rPr>
              <a:t>Jopadhola</a:t>
            </a:r>
            <a:r>
              <a:rPr lang="en-US" altLang="ja-JP" dirty="0">
                <a:effectLst>
                  <a:outerShdw blurRad="38100" dist="38100" dir="2700000" algn="tl">
                    <a:srgbClr val="000000">
                      <a:alpha val="43137"/>
                    </a:srgbClr>
                  </a:outerShdw>
                </a:effectLst>
              </a:rPr>
              <a:t> people voted for Museveni, and unfortunately, the LDP won the general election in </a:t>
            </a:r>
            <a:r>
              <a:rPr lang="en-US" altLang="ja-JP" dirty="0" smtClean="0">
                <a:effectLst>
                  <a:outerShdw blurRad="38100" dist="38100" dir="2700000" algn="tl">
                    <a:srgbClr val="000000">
                      <a:alpha val="43137"/>
                    </a:srgbClr>
                  </a:outerShdw>
                </a:effectLst>
              </a:rPr>
              <a:t>Japan.</a:t>
            </a:r>
          </a:p>
        </p:txBody>
      </p:sp>
    </p:spTree>
    <p:extLst>
      <p:ext uri="{BB962C8B-B14F-4D97-AF65-F5344CB8AC3E}">
        <p14:creationId xmlns:p14="http://schemas.microsoft.com/office/powerpoint/2010/main" val="713300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ffectLst>
                  <a:outerShdw blurRad="38100" dist="38100" dir="2700000" algn="tl">
                    <a:srgbClr val="000000">
                      <a:alpha val="43137"/>
                    </a:srgbClr>
                  </a:outerShdw>
                </a:effectLst>
              </a:rPr>
              <a:t>Conclusion</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effectLst>
                  <a:outerShdw blurRad="38100" dist="38100" dir="2700000" algn="tl">
                    <a:srgbClr val="000000">
                      <a:alpha val="43137"/>
                    </a:srgbClr>
                  </a:outerShdw>
                </a:effectLst>
              </a:rPr>
              <a:t>In many cases, the intentions of the spirits of ancestors have been considerably neutralized and ignored</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For </a:t>
            </a:r>
            <a:r>
              <a:rPr lang="en-US" altLang="ja-JP" dirty="0">
                <a:effectLst>
                  <a:outerShdw blurRad="38100" dist="38100" dir="2700000" algn="tl">
                    <a:srgbClr val="000000">
                      <a:alpha val="43137"/>
                    </a:srgbClr>
                  </a:outerShdw>
                </a:effectLst>
              </a:rPr>
              <a:t>example, the </a:t>
            </a:r>
            <a:r>
              <a:rPr lang="en-US" altLang="ja-JP" dirty="0" err="1">
                <a:effectLst>
                  <a:outerShdw blurRad="38100" dist="38100" dir="2700000" algn="tl">
                    <a:srgbClr val="000000">
                      <a:alpha val="43137"/>
                    </a:srgbClr>
                  </a:outerShdw>
                </a:effectLst>
              </a:rPr>
              <a:t>Sado</a:t>
            </a:r>
            <a:r>
              <a:rPr lang="en-US" altLang="ja-JP" dirty="0">
                <a:effectLst>
                  <a:outerShdw blurRad="38100" dist="38100" dir="2700000" algn="tl">
                    <a:srgbClr val="000000">
                      <a:alpha val="43137"/>
                    </a:srgbClr>
                  </a:outerShdw>
                </a:effectLst>
              </a:rPr>
              <a:t> Island ancestors may have supported their descendants leaving the island in pursuit of a better life</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Moreover</a:t>
            </a:r>
            <a:r>
              <a:rPr lang="en-US" altLang="ja-JP" dirty="0">
                <a:effectLst>
                  <a:outerShdw blurRad="38100" dist="38100" dir="2700000" algn="tl">
                    <a:srgbClr val="000000">
                      <a:alpha val="43137"/>
                    </a:srgbClr>
                  </a:outerShdw>
                </a:effectLst>
              </a:rPr>
              <a:t>, the victims of the Tohoku tsunami and the </a:t>
            </a:r>
            <a:r>
              <a:rPr lang="en-US" altLang="ja-JP" dirty="0" err="1">
                <a:effectLst>
                  <a:outerShdw blurRad="38100" dist="38100" dir="2700000" algn="tl">
                    <a:srgbClr val="000000">
                      <a:alpha val="43137"/>
                    </a:srgbClr>
                  </a:outerShdw>
                </a:effectLst>
              </a:rPr>
              <a:t>Bududa</a:t>
            </a:r>
            <a:r>
              <a:rPr lang="en-US" altLang="ja-JP" dirty="0">
                <a:effectLst>
                  <a:outerShdw blurRad="38100" dist="38100" dir="2700000" algn="tl">
                    <a:srgbClr val="000000">
                      <a:alpha val="43137"/>
                    </a:srgbClr>
                  </a:outerShdw>
                </a:effectLst>
              </a:rPr>
              <a:t> landslides may not want their living descendants to sacrifice their own lives, and it is not certain whether </a:t>
            </a:r>
            <a:r>
              <a:rPr lang="en-US" altLang="ja-JP" dirty="0" err="1">
                <a:effectLst>
                  <a:outerShdw blurRad="38100" dist="38100" dir="2700000" algn="tl">
                    <a:srgbClr val="000000">
                      <a:alpha val="43137"/>
                    </a:srgbClr>
                  </a:outerShdw>
                </a:effectLst>
              </a:rPr>
              <a:t>Oboth-Ofumbi</a:t>
            </a:r>
            <a:r>
              <a:rPr lang="en-US" altLang="ja-JP" dirty="0">
                <a:effectLst>
                  <a:outerShdw blurRad="38100" dist="38100" dir="2700000" algn="tl">
                    <a:srgbClr val="000000">
                      <a:alpha val="43137"/>
                    </a:srgbClr>
                  </a:outerShdw>
                </a:effectLst>
              </a:rPr>
              <a:t> and Janani </a:t>
            </a:r>
            <a:r>
              <a:rPr lang="en-US" altLang="ja-JP" dirty="0" err="1">
                <a:effectLst>
                  <a:outerShdw blurRad="38100" dist="38100" dir="2700000" algn="tl">
                    <a:srgbClr val="000000">
                      <a:alpha val="43137"/>
                    </a:srgbClr>
                  </a:outerShdw>
                </a:effectLst>
              </a:rPr>
              <a:t>Luwum</a:t>
            </a:r>
            <a:r>
              <a:rPr lang="en-US" altLang="ja-JP" dirty="0">
                <a:effectLst>
                  <a:outerShdw blurRad="38100" dist="38100" dir="2700000" algn="tl">
                    <a:srgbClr val="000000">
                      <a:alpha val="43137"/>
                    </a:srgbClr>
                  </a:outerShdw>
                </a:effectLst>
              </a:rPr>
              <a:t> would have supported Museveni if they had survived</a:t>
            </a:r>
            <a:r>
              <a:rPr lang="en-US" altLang="ja-JP" dirty="0" smtClean="0">
                <a:effectLst>
                  <a:outerShdw blurRad="38100" dist="38100" dir="2700000" algn="tl">
                    <a:srgbClr val="000000">
                      <a:alpha val="43137"/>
                    </a:srgbClr>
                  </a:outerShdw>
                </a:effectLst>
              </a:rPr>
              <a:t>. Finally</a:t>
            </a:r>
            <a:r>
              <a:rPr lang="en-US" altLang="ja-JP" dirty="0">
                <a:effectLst>
                  <a:outerShdw blurRad="38100" dist="38100" dir="2700000" algn="tl">
                    <a:srgbClr val="000000">
                      <a:alpha val="43137"/>
                    </a:srgbClr>
                  </a:outerShdw>
                </a:effectLst>
              </a:rPr>
              <a:t>, I do not think the spirits of the deceased at </a:t>
            </a:r>
            <a:r>
              <a:rPr lang="en-US" altLang="ja-JP" dirty="0" err="1">
                <a:effectLst>
                  <a:outerShdw blurRad="38100" dist="38100" dir="2700000" algn="tl">
                    <a:srgbClr val="000000">
                      <a:alpha val="43137"/>
                    </a:srgbClr>
                  </a:outerShdw>
                </a:effectLst>
              </a:rPr>
              <a:t>Yasukuni</a:t>
            </a:r>
            <a:r>
              <a:rPr lang="en-US" altLang="ja-JP" dirty="0">
                <a:effectLst>
                  <a:outerShdw blurRad="38100" dist="38100" dir="2700000" algn="tl">
                    <a:srgbClr val="000000">
                      <a:alpha val="43137"/>
                    </a:srgbClr>
                  </a:outerShdw>
                </a:effectLst>
              </a:rPr>
              <a:t> Shrine would be happy looking at the present situation of the LDP's current politics</a:t>
            </a:r>
            <a:r>
              <a:rPr lang="en-US" altLang="ja-JP" dirty="0" smtClean="0">
                <a:effectLst>
                  <a:outerShdw blurRad="38100" dist="38100" dir="2700000" algn="tl">
                    <a:srgbClr val="000000">
                      <a:alpha val="43137"/>
                    </a:srgbClr>
                  </a:outerShdw>
                </a:effectLst>
              </a:rPr>
              <a:t>.</a:t>
            </a:r>
          </a:p>
          <a:p>
            <a:endParaRPr kumimoji="1" lang="ja-JP" altLang="en-US" dirty="0"/>
          </a:p>
        </p:txBody>
      </p:sp>
    </p:spTree>
    <p:extLst>
      <p:ext uri="{BB962C8B-B14F-4D97-AF65-F5344CB8AC3E}">
        <p14:creationId xmlns:p14="http://schemas.microsoft.com/office/powerpoint/2010/main" val="11166589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GB" altLang="ja-JP" dirty="0">
                <a:effectLst>
                  <a:outerShdw blurRad="38100" dist="38100" dir="2700000" algn="tl">
                    <a:srgbClr val="000000">
                      <a:alpha val="43137"/>
                    </a:srgbClr>
                  </a:outerShdw>
                </a:effectLst>
              </a:rPr>
              <a:t>Conclusion</a:t>
            </a:r>
            <a:endParaRPr kumimoji="1" lang="ja-JP" altLang="en-US"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p:txBody>
          <a:bodyPr>
            <a:normAutofit/>
          </a:bodyPr>
          <a:lstStyle/>
          <a:p>
            <a:r>
              <a:rPr lang="en-US" altLang="ja-JP" dirty="0">
                <a:effectLst>
                  <a:outerShdw blurRad="38100" dist="38100" dir="2700000" algn="tl">
                    <a:srgbClr val="000000">
                      <a:alpha val="43137"/>
                    </a:srgbClr>
                  </a:outerShdw>
                </a:effectLst>
              </a:rPr>
              <a:t>However, when we </a:t>
            </a:r>
            <a:r>
              <a:rPr lang="en-US" altLang="ja-JP" dirty="0" err="1">
                <a:effectLst>
                  <a:outerShdw blurRad="38100" dist="38100" dir="2700000" algn="tl">
                    <a:srgbClr val="000000">
                      <a:alpha val="43137"/>
                    </a:srgbClr>
                  </a:outerShdw>
                </a:effectLst>
              </a:rPr>
              <a:t>analyse</a:t>
            </a:r>
            <a:r>
              <a:rPr lang="en-US" altLang="ja-JP" dirty="0">
                <a:effectLst>
                  <a:outerShdw blurRad="38100" dist="38100" dir="2700000" algn="tl">
                    <a:srgbClr val="000000">
                      <a:alpha val="43137"/>
                    </a:srgbClr>
                  </a:outerShdw>
                </a:effectLst>
              </a:rPr>
              <a:t> society, it is not enough to just </a:t>
            </a:r>
            <a:r>
              <a:rPr lang="en-US" altLang="ja-JP" dirty="0" err="1">
                <a:effectLst>
                  <a:outerShdw blurRad="38100" dist="38100" dir="2700000" algn="tl">
                    <a:srgbClr val="000000">
                      <a:alpha val="43137"/>
                    </a:srgbClr>
                  </a:outerShdw>
                </a:effectLst>
              </a:rPr>
              <a:t>analyse</a:t>
            </a:r>
            <a:r>
              <a:rPr lang="en-US" altLang="ja-JP" dirty="0">
                <a:effectLst>
                  <a:outerShdw blurRad="38100" dist="38100" dir="2700000" algn="tl">
                    <a:srgbClr val="000000">
                      <a:alpha val="43137"/>
                    </a:srgbClr>
                  </a:outerShdw>
                </a:effectLst>
              </a:rPr>
              <a:t> its living members; we must also consider the agency of the deceased and the effects of the living</a:t>
            </a:r>
            <a:r>
              <a:rPr lang="en-US" altLang="ja-JP" dirty="0" smtClean="0">
                <a:effectLst>
                  <a:outerShdw blurRad="38100" dist="38100" dir="2700000" algn="tl">
                    <a:srgbClr val="000000">
                      <a:alpha val="43137"/>
                    </a:srgbClr>
                  </a:outerShdw>
                </a:effectLst>
              </a:rPr>
              <a:t>.</a:t>
            </a:r>
          </a:p>
          <a:p>
            <a:r>
              <a:rPr lang="en-US" altLang="ja-JP" dirty="0" smtClean="0">
                <a:effectLst>
                  <a:outerShdw blurRad="38100" dist="38100" dir="2700000" algn="tl">
                    <a:srgbClr val="000000">
                      <a:alpha val="43137"/>
                    </a:srgbClr>
                  </a:outerShdw>
                </a:effectLst>
              </a:rPr>
              <a:t>In </a:t>
            </a:r>
            <a:r>
              <a:rPr lang="en-US" altLang="ja-JP" dirty="0">
                <a:effectLst>
                  <a:outerShdw blurRad="38100" dist="38100" dir="2700000" algn="tl">
                    <a:srgbClr val="000000">
                      <a:alpha val="43137"/>
                    </a:srgbClr>
                  </a:outerShdw>
                </a:effectLst>
              </a:rPr>
              <a:t>that sense, we can say that the dead still have citizenship, even though they have died, and their agency can greatly affect the </a:t>
            </a:r>
            <a:r>
              <a:rPr lang="en-US" altLang="ja-JP" dirty="0" err="1">
                <a:effectLst>
                  <a:outerShdw blurRad="38100" dist="38100" dir="2700000" algn="tl">
                    <a:srgbClr val="000000">
                      <a:alpha val="43137"/>
                    </a:srgbClr>
                  </a:outerShdw>
                </a:effectLst>
              </a:rPr>
              <a:t>behaviour</a:t>
            </a:r>
            <a:r>
              <a:rPr lang="en-US" altLang="ja-JP" dirty="0">
                <a:effectLst>
                  <a:outerShdw blurRad="38100" dist="38100" dir="2700000" algn="tl">
                    <a:srgbClr val="000000">
                      <a:alpha val="43137"/>
                    </a:srgbClr>
                  </a:outerShdw>
                </a:effectLst>
              </a:rPr>
              <a:t> of the living, even if their intentions are often greatly misunderstood.</a:t>
            </a:r>
          </a:p>
          <a:p>
            <a:endParaRPr kumimoji="1" lang="ja-JP" altLang="en-US" dirty="0"/>
          </a:p>
        </p:txBody>
      </p:sp>
    </p:spTree>
    <p:extLst>
      <p:ext uri="{BB962C8B-B14F-4D97-AF65-F5344CB8AC3E}">
        <p14:creationId xmlns:p14="http://schemas.microsoft.com/office/powerpoint/2010/main" val="40453371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i="1" dirty="0" err="1" smtClean="0">
                <a:effectLst>
                  <a:outerShdw blurRad="38100" dist="38100" dir="2700000" algn="tl">
                    <a:srgbClr val="000000">
                      <a:alpha val="43137"/>
                    </a:srgbClr>
                  </a:outerShdw>
                </a:effectLst>
                <a:ea typeface="ＭＳ ゴシック" pitchFamily="49" charset="-128"/>
              </a:rPr>
              <a:t>Waluwa</a:t>
            </a:r>
            <a:r>
              <a:rPr kumimoji="1" lang="en-US" altLang="ja-JP" i="1" dirty="0" smtClean="0">
                <a:effectLst>
                  <a:outerShdw blurRad="38100" dist="38100" dir="2700000" algn="tl">
                    <a:srgbClr val="000000">
                      <a:alpha val="43137"/>
                    </a:srgbClr>
                  </a:outerShdw>
                </a:effectLst>
                <a:ea typeface="ＭＳ ゴシック" pitchFamily="49" charset="-128"/>
              </a:rPr>
              <a:t> </a:t>
            </a:r>
            <a:r>
              <a:rPr kumimoji="1" lang="en-US" altLang="ja-JP" i="1" dirty="0" err="1" smtClean="0">
                <a:effectLst>
                  <a:outerShdw blurRad="38100" dist="38100" dir="2700000" algn="tl">
                    <a:srgbClr val="000000">
                      <a:alpha val="43137"/>
                    </a:srgbClr>
                  </a:outerShdw>
                </a:effectLst>
                <a:ea typeface="ＭＳ ゴシック" pitchFamily="49" charset="-128"/>
              </a:rPr>
              <a:t>wini</a:t>
            </a:r>
            <a:r>
              <a:rPr kumimoji="1" lang="en-US" altLang="ja-JP" i="1" dirty="0" smtClean="0">
                <a:effectLst>
                  <a:outerShdw blurRad="38100" dist="38100" dir="2700000" algn="tl">
                    <a:srgbClr val="000000">
                      <a:alpha val="43137"/>
                    </a:srgbClr>
                  </a:outerShdw>
                </a:effectLst>
                <a:ea typeface="ＭＳ ゴシック" pitchFamily="49" charset="-128"/>
              </a:rPr>
              <a:t> </a:t>
            </a:r>
            <a:r>
              <a:rPr kumimoji="1" lang="en-US" altLang="ja-JP" i="1" dirty="0" err="1" smtClean="0">
                <a:effectLst>
                  <a:outerShdw blurRad="38100" dist="38100" dir="2700000" algn="tl">
                    <a:srgbClr val="000000">
                      <a:alpha val="43137"/>
                    </a:srgbClr>
                  </a:outerShdw>
                </a:effectLst>
                <a:ea typeface="ＭＳ ゴシック" pitchFamily="49" charset="-128"/>
              </a:rPr>
              <a:t>teki</a:t>
            </a:r>
            <a:r>
              <a:rPr kumimoji="1" lang="en-US" altLang="ja-JP" i="1" dirty="0" smtClean="0">
                <a:effectLst>
                  <a:outerShdw blurRad="38100" dist="38100" dir="2700000" algn="tl">
                    <a:srgbClr val="000000">
                      <a:alpha val="43137"/>
                    </a:srgbClr>
                  </a:outerShdw>
                </a:effectLst>
                <a:ea typeface="ＭＳ ゴシック" pitchFamily="49" charset="-128"/>
              </a:rPr>
              <a:t> </a:t>
            </a:r>
            <a:r>
              <a:rPr kumimoji="1" lang="en-US" altLang="ja-JP" i="1" dirty="0" err="1" smtClean="0">
                <a:effectLst>
                  <a:outerShdw blurRad="38100" dist="38100" dir="2700000" algn="tl">
                    <a:srgbClr val="000000">
                      <a:alpha val="43137"/>
                    </a:srgbClr>
                  </a:outerShdw>
                </a:effectLst>
                <a:ea typeface="ＭＳ ゴシック" pitchFamily="49" charset="-128"/>
              </a:rPr>
              <a:t>teki</a:t>
            </a:r>
            <a:endParaRPr kumimoji="1" lang="ja-JP" altLang="en-US" i="1" dirty="0">
              <a:effectLst>
                <a:outerShdw blurRad="38100" dist="38100" dir="2700000" algn="tl">
                  <a:srgbClr val="000000">
                    <a:alpha val="43137"/>
                  </a:srgbClr>
                </a:outerShdw>
              </a:effectLst>
              <a:ea typeface="ＭＳ ゴシック" pitchFamily="49" charset="-128"/>
            </a:endParaRPr>
          </a:p>
        </p:txBody>
      </p:sp>
      <p:pic>
        <p:nvPicPr>
          <p:cNvPr id="3074" name="Picture 2" descr="D:\photo\FH0400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09568" y="1556792"/>
            <a:ext cx="7006281"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031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3741" y="365125"/>
            <a:ext cx="10780059" cy="1325563"/>
          </a:xfrm>
        </p:spPr>
        <p:txBody>
          <a:bodyPr/>
          <a:lstStyle/>
          <a:p>
            <a:r>
              <a:rPr kumimoji="1" lang="en-US" altLang="ja-JP" dirty="0" smtClean="0">
                <a:effectLst>
                  <a:outerShdw blurRad="38100" dist="38100" dir="2700000" algn="tl">
                    <a:srgbClr val="000000">
                      <a:alpha val="43137"/>
                    </a:srgbClr>
                  </a:outerShdw>
                </a:effectLst>
              </a:rPr>
              <a:t>References</a:t>
            </a:r>
            <a:endParaRPr kumimoji="1" lang="ja-JP" altLang="en-US" dirty="0">
              <a:effectLst>
                <a:outerShdw blurRad="38100" dist="38100" dir="2700000" algn="tl">
                  <a:srgbClr val="000000">
                    <a:alpha val="43137"/>
                  </a:srgbClr>
                </a:outerShdw>
              </a:effectLst>
            </a:endParaRPr>
          </a:p>
        </p:txBody>
      </p:sp>
      <p:sp>
        <p:nvSpPr>
          <p:cNvPr id="3" name="コンテンツ プレースホルダ 2"/>
          <p:cNvSpPr>
            <a:spLocks noGrp="1"/>
          </p:cNvSpPr>
          <p:nvPr>
            <p:ph idx="1"/>
          </p:nvPr>
        </p:nvSpPr>
        <p:spPr>
          <a:xfrm>
            <a:off x="573741" y="1334530"/>
            <a:ext cx="11358283" cy="5030411"/>
          </a:xfrm>
        </p:spPr>
        <p:txBody>
          <a:bodyPr>
            <a:normAutofit fontScale="55000" lnSpcReduction="20000"/>
          </a:bodyPr>
          <a:lstStyle/>
          <a:p>
            <a:r>
              <a:rPr kumimoji="1" lang="en-US" altLang="ja-JP" dirty="0" err="1" smtClean="0"/>
              <a:t>Ashforth</a:t>
            </a:r>
            <a:r>
              <a:rPr kumimoji="1" lang="en-US" altLang="ja-JP" dirty="0" smtClean="0"/>
              <a:t>, Adam (2005)</a:t>
            </a:r>
          </a:p>
          <a:p>
            <a:pPr marL="0" indent="0">
              <a:buNone/>
            </a:pPr>
            <a:r>
              <a:rPr lang="en-US" altLang="ja-JP" i="1" dirty="0"/>
              <a:t>Witchcraft, Violence, and Democracy in South </a:t>
            </a:r>
            <a:r>
              <a:rPr lang="en-US" altLang="ja-JP" i="1" dirty="0" smtClean="0"/>
              <a:t>Africa</a:t>
            </a:r>
            <a:r>
              <a:rPr lang="en-US" altLang="ja-JP" dirty="0" smtClean="0"/>
              <a:t>.</a:t>
            </a:r>
            <a:r>
              <a:rPr lang="en-US" altLang="ja-JP" dirty="0"/>
              <a:t> Chicago: University of Chicago </a:t>
            </a:r>
            <a:r>
              <a:rPr lang="en-US" altLang="ja-JP" dirty="0" smtClean="0"/>
              <a:t>Press.</a:t>
            </a:r>
            <a:endParaRPr lang="en-US" altLang="ja-JP" dirty="0"/>
          </a:p>
          <a:p>
            <a:r>
              <a:rPr kumimoji="1" lang="en-US" altLang="ja-JP" dirty="0" err="1" smtClean="0"/>
              <a:t>Comaroff</a:t>
            </a:r>
            <a:r>
              <a:rPr kumimoji="1" lang="en-US" altLang="ja-JP" dirty="0" smtClean="0"/>
              <a:t>, J  and J. L. </a:t>
            </a:r>
            <a:r>
              <a:rPr kumimoji="1" lang="en-US" altLang="ja-JP" dirty="0" err="1" smtClean="0"/>
              <a:t>Comaroff</a:t>
            </a:r>
            <a:r>
              <a:rPr kumimoji="1" lang="en-US" altLang="ja-JP" dirty="0" smtClean="0"/>
              <a:t> (1999)</a:t>
            </a:r>
          </a:p>
          <a:p>
            <a:pPr marL="0" indent="0">
              <a:buNone/>
            </a:pPr>
            <a:r>
              <a:rPr kumimoji="1" lang="en-US" altLang="ja-JP" i="1" dirty="0" smtClean="0"/>
              <a:t>Civil Society and the Political Imagination in Africa</a:t>
            </a:r>
            <a:r>
              <a:rPr kumimoji="1" lang="en-US" altLang="ja-JP" dirty="0" smtClean="0"/>
              <a:t>, Chicago: University of Chicago Press. </a:t>
            </a:r>
            <a:endParaRPr lang="en-US" altLang="ja-JP" dirty="0" smtClean="0"/>
          </a:p>
          <a:p>
            <a:r>
              <a:rPr kumimoji="1" lang="en-US" altLang="ja-JP" dirty="0" err="1" smtClean="0"/>
              <a:t>Nyamnjoh</a:t>
            </a:r>
            <a:r>
              <a:rPr kumimoji="1" lang="en-US" altLang="ja-JP" dirty="0" smtClean="0"/>
              <a:t>, F. B. (</a:t>
            </a:r>
            <a:r>
              <a:rPr lang="en-US" altLang="ja-JP" dirty="0"/>
              <a:t>2001) </a:t>
            </a:r>
            <a:endParaRPr lang="en-US" altLang="ja-JP" dirty="0" smtClean="0"/>
          </a:p>
          <a:p>
            <a:pPr marL="0" indent="0">
              <a:buNone/>
            </a:pPr>
            <a:r>
              <a:rPr lang="en-US" altLang="ja-JP" dirty="0" smtClean="0"/>
              <a:t>‘ Delusions </a:t>
            </a:r>
            <a:r>
              <a:rPr lang="en-US" altLang="ja-JP" dirty="0"/>
              <a:t>of Development and the Enrichment of Witchcraft Discourses in Cameroon</a:t>
            </a:r>
            <a:r>
              <a:rPr lang="en-US" altLang="ja-JP" dirty="0" smtClean="0"/>
              <a:t>.’ In Henrietta </a:t>
            </a:r>
            <a:r>
              <a:rPr lang="en-US" altLang="ja-JP" dirty="0"/>
              <a:t>L. Moore and Todd Sanders (eds.)</a:t>
            </a:r>
            <a:r>
              <a:rPr lang="en-US" altLang="ja-JP" i="1" dirty="0"/>
              <a:t>Magical Interpretations, Material Realities: Modernity, Witchcraft and the Occult in Postcolonial Africa</a:t>
            </a:r>
            <a:r>
              <a:rPr lang="en-US" altLang="ja-JP" dirty="0"/>
              <a:t>. London &amp; N. Y.: Routledge. </a:t>
            </a:r>
            <a:endParaRPr kumimoji="1" lang="en-US" altLang="ja-JP" dirty="0" smtClean="0"/>
          </a:p>
          <a:p>
            <a:r>
              <a:rPr lang="en-US" altLang="ja-JP" dirty="0" err="1" smtClean="0"/>
              <a:t>Nyamnjoh</a:t>
            </a:r>
            <a:r>
              <a:rPr lang="en-US" altLang="ja-JP" dirty="0" smtClean="0"/>
              <a:t>, F.B. (2017)</a:t>
            </a:r>
          </a:p>
          <a:p>
            <a:pPr marL="0" indent="0">
              <a:buNone/>
            </a:pPr>
            <a:r>
              <a:rPr lang="en-US" altLang="ja-JP" dirty="0" smtClean="0"/>
              <a:t>‘ Rethinking </a:t>
            </a:r>
            <a:r>
              <a:rPr lang="en-US" altLang="ja-JP" dirty="0"/>
              <a:t>Citizenship in 21th Century Africa: Some Conceptual </a:t>
            </a:r>
            <a:r>
              <a:rPr lang="en-US" altLang="ja-JP" dirty="0" err="1" smtClean="0"/>
              <a:t>Consideration.’The</a:t>
            </a:r>
            <a:r>
              <a:rPr lang="en-US" altLang="ja-JP" dirty="0" smtClean="0"/>
              <a:t> </a:t>
            </a:r>
            <a:r>
              <a:rPr lang="en-US" altLang="ja-JP" dirty="0"/>
              <a:t>paper read at the meeting taken place on 26, July, 2017, Abeno </a:t>
            </a:r>
            <a:r>
              <a:rPr lang="en-US" altLang="ja-JP" dirty="0" err="1"/>
              <a:t>Harukas</a:t>
            </a:r>
            <a:r>
              <a:rPr lang="en-US" altLang="ja-JP" dirty="0"/>
              <a:t> Campus, </a:t>
            </a:r>
            <a:r>
              <a:rPr lang="en-US" altLang="ja-JP" dirty="0" err="1"/>
              <a:t>Shitennnoji</a:t>
            </a:r>
            <a:r>
              <a:rPr lang="en-US" altLang="ja-JP" dirty="0"/>
              <a:t> University.  </a:t>
            </a:r>
            <a:r>
              <a:rPr lang="en-US" altLang="ja-JP" dirty="0" smtClean="0"/>
              <a:t> </a:t>
            </a:r>
            <a:endParaRPr lang="en-US" altLang="ja-JP" dirty="0"/>
          </a:p>
          <a:p>
            <a:r>
              <a:rPr lang="en-US" altLang="ja-JP" dirty="0" err="1"/>
              <a:t>Seftel</a:t>
            </a:r>
            <a:r>
              <a:rPr lang="en-US" altLang="ja-JP" dirty="0"/>
              <a:t>, Adam (ed</a:t>
            </a:r>
            <a:r>
              <a:rPr lang="en-US" altLang="ja-JP" dirty="0" smtClean="0"/>
              <a:t>.)(1994)</a:t>
            </a:r>
          </a:p>
          <a:p>
            <a:pPr marL="0" indent="0">
              <a:buNone/>
            </a:pPr>
            <a:r>
              <a:rPr lang="en-US" altLang="ja-JP" i="1" dirty="0" smtClean="0"/>
              <a:t>Uganda</a:t>
            </a:r>
            <a:r>
              <a:rPr lang="en-US" altLang="ja-JP" i="1" dirty="0"/>
              <a:t>: The Rise and Fall of Idi Amin, From the Pages of Drum</a:t>
            </a:r>
            <a:r>
              <a:rPr lang="en-US" altLang="ja-JP" dirty="0"/>
              <a:t>. Pretoria: Sigma Press. </a:t>
            </a:r>
            <a:endParaRPr lang="en-US" altLang="ja-JP" dirty="0" smtClean="0"/>
          </a:p>
          <a:p>
            <a:r>
              <a:rPr lang="en-US" altLang="ja-JP" dirty="0" err="1" smtClean="0"/>
              <a:t>Umeya</a:t>
            </a:r>
            <a:r>
              <a:rPr lang="en-US" altLang="ja-JP" dirty="0" smtClean="0"/>
              <a:t>, Kiyoshi (2017)</a:t>
            </a:r>
          </a:p>
          <a:p>
            <a:pPr marL="0" indent="0">
              <a:buNone/>
            </a:pPr>
            <a:r>
              <a:rPr lang="en-US" altLang="ja-JP" dirty="0" smtClean="0"/>
              <a:t>‘ Citizenship Including the Dead</a:t>
            </a:r>
            <a:r>
              <a:rPr lang="en-US" altLang="ja-JP" dirty="0"/>
              <a:t>, </a:t>
            </a:r>
            <a:r>
              <a:rPr lang="en-US" altLang="ja-JP" dirty="0" smtClean="0"/>
              <a:t>Ancestors </a:t>
            </a:r>
            <a:r>
              <a:rPr lang="en-US" altLang="ja-JP" dirty="0"/>
              <a:t>and </a:t>
            </a:r>
            <a:r>
              <a:rPr lang="en-US" altLang="ja-JP" dirty="0" smtClean="0"/>
              <a:t>Gods: </a:t>
            </a:r>
            <a:r>
              <a:rPr lang="en-US" altLang="ja-JP" dirty="0"/>
              <a:t>Some Clues of Discussion from Northern </a:t>
            </a:r>
            <a:r>
              <a:rPr lang="en-US" altLang="ja-JP" dirty="0" smtClean="0"/>
              <a:t>Villages on </a:t>
            </a:r>
            <a:r>
              <a:rPr lang="en-US" altLang="ja-JP" dirty="0" err="1"/>
              <a:t>Sado</a:t>
            </a:r>
            <a:r>
              <a:rPr lang="en-US" altLang="ja-JP" dirty="0"/>
              <a:t> Island</a:t>
            </a:r>
            <a:r>
              <a:rPr lang="en-US" altLang="ja-JP" dirty="0" smtClean="0"/>
              <a:t>, Niigata </a:t>
            </a:r>
            <a:r>
              <a:rPr lang="en-US" altLang="ja-JP" dirty="0"/>
              <a:t>Prefecture, </a:t>
            </a:r>
            <a:r>
              <a:rPr lang="en-US" altLang="ja-JP" dirty="0" smtClean="0"/>
              <a:t>Japan.’ The </a:t>
            </a:r>
            <a:r>
              <a:rPr lang="en-US" altLang="ja-JP" dirty="0"/>
              <a:t>paper read at the meeting taken place on 26, July, 2017, Abeno </a:t>
            </a:r>
            <a:r>
              <a:rPr lang="en-US" altLang="ja-JP" dirty="0" err="1"/>
              <a:t>Harukas</a:t>
            </a:r>
            <a:r>
              <a:rPr lang="en-US" altLang="ja-JP" dirty="0"/>
              <a:t> Campus, </a:t>
            </a:r>
            <a:r>
              <a:rPr lang="en-US" altLang="ja-JP" dirty="0" err="1"/>
              <a:t>Shitennnoji</a:t>
            </a:r>
            <a:r>
              <a:rPr lang="en-US" altLang="ja-JP" dirty="0"/>
              <a:t> University.   </a:t>
            </a:r>
          </a:p>
          <a:p>
            <a:r>
              <a:rPr kumimoji="1" lang="en-US" altLang="ja-JP" dirty="0" err="1" smtClean="0"/>
              <a:t>Werbner</a:t>
            </a:r>
            <a:r>
              <a:rPr kumimoji="1" lang="en-US" altLang="ja-JP" dirty="0" smtClean="0"/>
              <a:t>, R. (1999</a:t>
            </a:r>
            <a:r>
              <a:rPr lang="en-US" altLang="ja-JP" dirty="0" smtClean="0"/>
              <a:t>)</a:t>
            </a:r>
            <a:endParaRPr kumimoji="1" lang="en-US" altLang="ja-JP" dirty="0" smtClean="0"/>
          </a:p>
          <a:p>
            <a:pPr marL="0" indent="0">
              <a:buNone/>
            </a:pPr>
            <a:r>
              <a:rPr lang="en-US" altLang="ja-JP" dirty="0" smtClean="0"/>
              <a:t>‘ </a:t>
            </a:r>
            <a:r>
              <a:rPr kumimoji="1" lang="en-US" altLang="ja-JP" dirty="0" smtClean="0"/>
              <a:t>Introduction: Multiple Identities, Plural Arenas. ’ In Richard </a:t>
            </a:r>
            <a:r>
              <a:rPr kumimoji="1" lang="en-US" altLang="ja-JP" dirty="0" err="1" smtClean="0"/>
              <a:t>Werbner</a:t>
            </a:r>
            <a:r>
              <a:rPr kumimoji="1" lang="en-US" altLang="ja-JP" dirty="0" smtClean="0"/>
              <a:t> &amp; T. Ranger (eds.) </a:t>
            </a:r>
            <a:r>
              <a:rPr kumimoji="1" lang="en-US" altLang="ja-JP" i="1" dirty="0" smtClean="0"/>
              <a:t>Postcolonial Identities in Africa</a:t>
            </a:r>
            <a:r>
              <a:rPr kumimoji="1" lang="en-US" altLang="ja-JP" dirty="0" smtClean="0"/>
              <a:t>. London: Zed Books. </a:t>
            </a: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Landslides bury five villages in </a:t>
            </a:r>
            <a:r>
              <a:rPr lang="en-US" altLang="ja-JP" dirty="0" err="1"/>
              <a:t>Bududa</a:t>
            </a:r>
            <a:r>
              <a:rPr lang="en-US" altLang="ja-JP" dirty="0"/>
              <a:t/>
            </a:r>
            <a:br>
              <a:rPr lang="en-US" altLang="ja-JP" dirty="0"/>
            </a:br>
            <a:r>
              <a:rPr lang="en-US" altLang="ja-JP" i="1" dirty="0"/>
              <a:t>Daily Monitor</a:t>
            </a:r>
            <a:r>
              <a:rPr lang="en-US" altLang="ja-JP" dirty="0" smtClean="0"/>
              <a:t>, October </a:t>
            </a:r>
            <a:r>
              <a:rPr lang="en-US" altLang="ja-JP" dirty="0"/>
              <a:t>29,  </a:t>
            </a:r>
            <a:r>
              <a:rPr lang="en-US" altLang="ja-JP" dirty="0" smtClean="0"/>
              <a:t>2013</a:t>
            </a:r>
            <a:endParaRPr kumimoji="1" lang="ja-JP"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096" y="1846263"/>
            <a:ext cx="5982133"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36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Bududa</a:t>
            </a:r>
            <a:r>
              <a:rPr lang="en-US" altLang="ja-JP" dirty="0" smtClean="0"/>
              <a:t> 2016</a:t>
            </a:r>
            <a:endParaRPr kumimoji="1" lang="ja-JP" altLang="en-US" dirty="0"/>
          </a:p>
        </p:txBody>
      </p:sp>
      <p:pic>
        <p:nvPicPr>
          <p:cNvPr id="8" name="コンテンツ プレースホルダー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040994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6165</TotalTime>
  <Words>3475</Words>
  <Application>Microsoft Office PowerPoint</Application>
  <PresentationFormat>ワイド画面</PresentationFormat>
  <Paragraphs>173</Paragraphs>
  <Slides>74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74</vt:i4>
      </vt:variant>
    </vt:vector>
  </HeadingPairs>
  <TitlesOfParts>
    <vt:vector size="82" baseType="lpstr">
      <vt:lpstr>ＭＳ ゴシック</vt:lpstr>
      <vt:lpstr>メイリオ</vt:lpstr>
      <vt:lpstr>游ゴシック</vt:lpstr>
      <vt:lpstr>游ゴシック Light</vt:lpstr>
      <vt:lpstr>Arial</vt:lpstr>
      <vt:lpstr>Garamond</vt:lpstr>
      <vt:lpstr>Segoe UI</vt:lpstr>
      <vt:lpstr>Office テーマ</vt:lpstr>
      <vt:lpstr>Possibility of the Conceptualization of ‘Agency of the Dead’ An analysis based on the dialogue of autochthony between Japan and Africa　</vt:lpstr>
      <vt:lpstr>Introduction</vt:lpstr>
      <vt:lpstr>Ethnographies of Sado Island, Japan</vt:lpstr>
      <vt:lpstr>Ethnographies of Sado Island, Japan</vt:lpstr>
      <vt:lpstr>Case of Great East Japan Earthquake</vt:lpstr>
      <vt:lpstr>Bududa of Eastern Uganda</vt:lpstr>
      <vt:lpstr>Landslide in Bududa</vt:lpstr>
      <vt:lpstr>Landslides bury five villages in Bududa Daily Monitor, October 29,  2013</vt:lpstr>
      <vt:lpstr>Bududa 2016</vt:lpstr>
      <vt:lpstr>Bududa 2016</vt:lpstr>
      <vt:lpstr>Bududa 2016</vt:lpstr>
      <vt:lpstr>Bududa 2016</vt:lpstr>
      <vt:lpstr>Bududa 2016</vt:lpstr>
      <vt:lpstr>Bududa 2016</vt:lpstr>
      <vt:lpstr>Bududa 2016</vt:lpstr>
      <vt:lpstr>Bududa 2016</vt:lpstr>
      <vt:lpstr>Bududa 2016</vt:lpstr>
      <vt:lpstr>Bududa2016</vt:lpstr>
      <vt:lpstr>Bududa 2016</vt:lpstr>
      <vt:lpstr>Bududa2016</vt:lpstr>
      <vt:lpstr>Bududa 2016</vt:lpstr>
      <vt:lpstr>Bududa 2016</vt:lpstr>
      <vt:lpstr>Bududa 2016</vt:lpstr>
      <vt:lpstr>Bududa 2016</vt:lpstr>
      <vt:lpstr>Bududa 2016</vt:lpstr>
      <vt:lpstr>Bududa2016</vt:lpstr>
      <vt:lpstr>Bududa2016</vt:lpstr>
      <vt:lpstr>Bududa2016</vt:lpstr>
      <vt:lpstr>Bududa2016</vt:lpstr>
      <vt:lpstr>Bududa2016</vt:lpstr>
      <vt:lpstr>Bududa2016</vt:lpstr>
      <vt:lpstr>Relocation and ‘the Agency of the Dead’</vt:lpstr>
      <vt:lpstr>Kampala Seminar and a Case of Uganda General Election</vt:lpstr>
      <vt:lpstr>Re-burial of Oryema and Luwum’s Day</vt:lpstr>
      <vt:lpstr>Re-burial of Erinayo Oryema</vt:lpstr>
      <vt:lpstr>Oryema’s body was buried in the  desolate place</vt:lpstr>
      <vt:lpstr>Oryema’s body was buried in the  desolate place</vt:lpstr>
      <vt:lpstr>Re-burial of Oryema</vt:lpstr>
      <vt:lpstr>Re-burial of Oryema</vt:lpstr>
      <vt:lpstr>Re-burial of Oryema</vt:lpstr>
      <vt:lpstr>Re-burial of Oryema</vt:lpstr>
      <vt:lpstr>Re-burial of Oryema</vt:lpstr>
      <vt:lpstr>Re-burial of Oryema</vt:lpstr>
      <vt:lpstr>Re-burial of Oryema</vt:lpstr>
      <vt:lpstr>Janani Luwum Day</vt:lpstr>
      <vt:lpstr>Commemorative Ceremony in Tororo</vt:lpstr>
      <vt:lpstr>Commemorative Ceremony in Tororo</vt:lpstr>
      <vt:lpstr>Commemorative Ceremony in Tororo</vt:lpstr>
      <vt:lpstr>Commemorative Ceremony in Tororo</vt:lpstr>
      <vt:lpstr>Oboth-Ofumbi’s Commemorative Ceremony   </vt:lpstr>
      <vt:lpstr>Author of The State of Blood</vt:lpstr>
      <vt:lpstr>Oboth-Ofumbi’s Commemorative Ceremony </vt:lpstr>
      <vt:lpstr>Oboth-Ofumbi’s Commemorative Ceremony </vt:lpstr>
      <vt:lpstr>Oboth-Ofumbi’s Commemorial Ceremony </vt:lpstr>
      <vt:lpstr>Oboth-Ofumbi’s Commemorial Ceremony </vt:lpstr>
      <vt:lpstr>Oboth-Ofumbi’s Commemorial Ceremony </vt:lpstr>
      <vt:lpstr>Oboth-Ofumbi’s Commemorative Ceremony </vt:lpstr>
      <vt:lpstr>Oboth-Ofumbi’s Commemorative Ceremony </vt:lpstr>
      <vt:lpstr>Ceremonies Reported on Newspapers</vt:lpstr>
      <vt:lpstr>Ceremonies Reported on Newspapers</vt:lpstr>
      <vt:lpstr>Ceremonies and Election Campaign</vt:lpstr>
      <vt:lpstr>The power of spirit of the dead</vt:lpstr>
      <vt:lpstr>Universality of Citizenship to be Questioned</vt:lpstr>
      <vt:lpstr>Citizenship and Ethnicity</vt:lpstr>
      <vt:lpstr>A Case of Uganda General Election</vt:lpstr>
      <vt:lpstr>Reburial and Memorial Ceremonies</vt:lpstr>
      <vt:lpstr>‘The Agency of the Dead’</vt:lpstr>
      <vt:lpstr>Paradox of Ethnicity</vt:lpstr>
      <vt:lpstr>Japanese LDP</vt:lpstr>
      <vt:lpstr>Conclusion</vt:lpstr>
      <vt:lpstr>Conclusion</vt:lpstr>
      <vt:lpstr>Conclusion</vt:lpstr>
      <vt:lpstr>Waluwa wini teki teki</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Citizenship including the dead</dc:title>
  <dc:creator>匿名査読者</dc:creator>
  <cp:lastModifiedBy>kiyoshi umeya</cp:lastModifiedBy>
  <cp:revision>118</cp:revision>
  <dcterms:created xsi:type="dcterms:W3CDTF">2017-07-04T00:33:32Z</dcterms:created>
  <dcterms:modified xsi:type="dcterms:W3CDTF">2017-11-27T03:57:27Z</dcterms:modified>
</cp:coreProperties>
</file>