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7" r:id="rId2"/>
    <p:sldId id="315" r:id="rId3"/>
    <p:sldId id="316" r:id="rId4"/>
    <p:sldId id="317" r:id="rId5"/>
    <p:sldId id="318" r:id="rId6"/>
    <p:sldId id="300" r:id="rId7"/>
    <p:sldId id="302" r:id="rId8"/>
    <p:sldId id="296" r:id="rId9"/>
    <p:sldId id="301" r:id="rId10"/>
    <p:sldId id="297" r:id="rId11"/>
    <p:sldId id="298" r:id="rId12"/>
    <p:sldId id="299" r:id="rId13"/>
    <p:sldId id="303" r:id="rId14"/>
    <p:sldId id="304" r:id="rId15"/>
    <p:sldId id="333" r:id="rId16"/>
    <p:sldId id="319" r:id="rId17"/>
    <p:sldId id="335" r:id="rId18"/>
    <p:sldId id="320" r:id="rId19"/>
    <p:sldId id="321" r:id="rId20"/>
    <p:sldId id="305" r:id="rId21"/>
    <p:sldId id="306" r:id="rId22"/>
    <p:sldId id="307" r:id="rId23"/>
    <p:sldId id="308" r:id="rId24"/>
    <p:sldId id="309" r:id="rId25"/>
    <p:sldId id="310" r:id="rId26"/>
    <p:sldId id="311" r:id="rId27"/>
    <p:sldId id="312" r:id="rId28"/>
    <p:sldId id="313" r:id="rId29"/>
    <p:sldId id="314" r:id="rId30"/>
    <p:sldId id="322" r:id="rId31"/>
    <p:sldId id="336" r:id="rId32"/>
    <p:sldId id="323" r:id="rId33"/>
    <p:sldId id="324" r:id="rId34"/>
    <p:sldId id="325" r:id="rId35"/>
    <p:sldId id="326" r:id="rId36"/>
    <p:sldId id="327" r:id="rId37"/>
    <p:sldId id="328" r:id="rId38"/>
    <p:sldId id="295" r:id="rId39"/>
    <p:sldId id="332" r:id="rId40"/>
    <p:sldId id="329" r:id="rId41"/>
    <p:sldId id="330" r:id="rId42"/>
    <p:sldId id="334" r:id="rId43"/>
    <p:sldId id="294" r:id="rId44"/>
    <p:sldId id="331" r:id="rId4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5" autoAdjust="0"/>
    <p:restoredTop sz="94660"/>
  </p:normalViewPr>
  <p:slideViewPr>
    <p:cSldViewPr snapToGrid="0">
      <p:cViewPr varScale="1">
        <p:scale>
          <a:sx n="115" d="100"/>
          <a:sy n="115" d="100"/>
        </p:scale>
        <p:origin x="28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F924498-5961-4799-B8CE-312E5552317B}" type="datetimeFigureOut">
              <a:rPr kumimoji="1" lang="ja-JP" altLang="en-US" smtClean="0"/>
              <a:pPr/>
              <a:t>2017/9/13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70A765-BA93-4D9E-A74A-8CD019150C3C}" type="slidenum">
              <a:rPr kumimoji="1" lang="ja-JP" altLang="en-US" smtClean="0"/>
              <a:pPr/>
              <a:t>‹#›</a:t>
            </a:fld>
            <a:endParaRPr kumimoji="1" lang="ja-JP" altLang="en-US"/>
          </a:p>
        </p:txBody>
      </p:sp>
      <p:pic>
        <p:nvPicPr>
          <p:cNvPr id="7" name="Picture 4" descr="http://www.kobe-u.ac.jp/images/info/outline/resources/A_W_140.jpg"/>
          <p:cNvPicPr>
            <a:picLocks noChangeAspect="1" noChangeArrowheads="1"/>
          </p:cNvPicPr>
          <p:nvPr userDrawn="1"/>
        </p:nvPicPr>
        <p:blipFill>
          <a:blip r:embed="rId2" cstate="print"/>
          <a:srcRect/>
          <a:stretch>
            <a:fillRect/>
          </a:stretch>
        </p:blipFill>
        <p:spPr bwMode="auto">
          <a:xfrm>
            <a:off x="10342605" y="254909"/>
            <a:ext cx="1333500" cy="1219201"/>
          </a:xfrm>
          <a:prstGeom prst="rect">
            <a:avLst/>
          </a:prstGeom>
          <a:noFill/>
        </p:spPr>
      </p:pic>
    </p:spTree>
    <p:extLst>
      <p:ext uri="{BB962C8B-B14F-4D97-AF65-F5344CB8AC3E}">
        <p14:creationId xmlns:p14="http://schemas.microsoft.com/office/powerpoint/2010/main" val="1077001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F924498-5961-4799-B8CE-312E5552317B}" type="datetimeFigureOut">
              <a:rPr kumimoji="1" lang="ja-JP" altLang="en-US" smtClean="0"/>
              <a:pPr/>
              <a:t>2017/9/13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70A765-BA93-4D9E-A74A-8CD019150C3C}" type="slidenum">
              <a:rPr kumimoji="1" lang="ja-JP" altLang="en-US" smtClean="0"/>
              <a:pPr/>
              <a:t>‹#›</a:t>
            </a:fld>
            <a:endParaRPr kumimoji="1" lang="ja-JP" altLang="en-US"/>
          </a:p>
        </p:txBody>
      </p:sp>
    </p:spTree>
    <p:extLst>
      <p:ext uri="{BB962C8B-B14F-4D97-AF65-F5344CB8AC3E}">
        <p14:creationId xmlns:p14="http://schemas.microsoft.com/office/powerpoint/2010/main" val="1880177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F924498-5961-4799-B8CE-312E5552317B}" type="datetimeFigureOut">
              <a:rPr kumimoji="1" lang="ja-JP" altLang="en-US" smtClean="0"/>
              <a:pPr/>
              <a:t>2017/9/13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70A765-BA93-4D9E-A74A-8CD019150C3C}" type="slidenum">
              <a:rPr kumimoji="1" lang="ja-JP" altLang="en-US" smtClean="0"/>
              <a:pPr/>
              <a:t>‹#›</a:t>
            </a:fld>
            <a:endParaRPr kumimoji="1" lang="ja-JP" altLang="en-US"/>
          </a:p>
        </p:txBody>
      </p:sp>
    </p:spTree>
    <p:extLst>
      <p:ext uri="{BB962C8B-B14F-4D97-AF65-F5344CB8AC3E}">
        <p14:creationId xmlns:p14="http://schemas.microsoft.com/office/powerpoint/2010/main" val="290156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atin typeface="Garamond" panose="02020404030301010803" pitchFamily="18" charset="0"/>
                <a:ea typeface="メイリオ" pitchFamily="50" charset="-128"/>
                <a:cs typeface="Segoe UI" pitchFamily="34" charset="0"/>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838200" y="1706879"/>
            <a:ext cx="10515600" cy="4643225"/>
          </a:xfrm>
        </p:spPr>
        <p:txBody>
          <a:bodyPr/>
          <a:lstStyle>
            <a:lvl1pPr>
              <a:defRPr>
                <a:latin typeface="Garamond" panose="02020404030301010803" pitchFamily="18" charset="0"/>
                <a:ea typeface="メイリオ" pitchFamily="50" charset="-128"/>
                <a:cs typeface="Segoe UI" pitchFamily="34" charset="0"/>
              </a:defRPr>
            </a:lvl1pPr>
            <a:lvl2pPr>
              <a:defRPr>
                <a:latin typeface="Garamond" panose="02020404030301010803" pitchFamily="18" charset="0"/>
                <a:ea typeface="メイリオ" pitchFamily="50" charset="-128"/>
                <a:cs typeface="Segoe UI" pitchFamily="34" charset="0"/>
              </a:defRPr>
            </a:lvl2pPr>
            <a:lvl3pPr>
              <a:defRPr>
                <a:latin typeface="Garamond" panose="02020404030301010803" pitchFamily="18" charset="0"/>
                <a:ea typeface="メイリオ" pitchFamily="50" charset="-128"/>
                <a:cs typeface="Segoe UI" pitchFamily="34" charset="0"/>
              </a:defRPr>
            </a:lvl3pPr>
            <a:lvl4pPr>
              <a:defRPr>
                <a:latin typeface="Garamond" panose="02020404030301010803" pitchFamily="18" charset="0"/>
                <a:ea typeface="メイリオ" pitchFamily="50" charset="-128"/>
                <a:cs typeface="Segoe UI" pitchFamily="34" charset="0"/>
              </a:defRPr>
            </a:lvl4pPr>
            <a:lvl5pPr>
              <a:defRPr>
                <a:latin typeface="Garamond" panose="02020404030301010803" pitchFamily="18" charset="0"/>
                <a:ea typeface="メイリオ" pitchFamily="50" charset="-128"/>
                <a:cs typeface="Segoe UI" pitchFamily="34" charset="0"/>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6F924498-5961-4799-B8CE-312E5552317B}" type="datetimeFigureOut">
              <a:rPr kumimoji="1" lang="ja-JP" altLang="en-US" smtClean="0"/>
              <a:pPr/>
              <a:t>2017/9/13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70A765-BA93-4D9E-A74A-8CD019150C3C}" type="slidenum">
              <a:rPr kumimoji="1" lang="ja-JP" altLang="en-US" smtClean="0"/>
              <a:pPr/>
              <a:t>‹#›</a:t>
            </a:fld>
            <a:endParaRPr kumimoji="1" lang="ja-JP" altLang="en-US" dirty="0"/>
          </a:p>
        </p:txBody>
      </p:sp>
    </p:spTree>
    <p:extLst>
      <p:ext uri="{BB962C8B-B14F-4D97-AF65-F5344CB8AC3E}">
        <p14:creationId xmlns:p14="http://schemas.microsoft.com/office/powerpoint/2010/main" val="4995048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F924498-5961-4799-B8CE-312E5552317B}" type="datetimeFigureOut">
              <a:rPr kumimoji="1" lang="ja-JP" altLang="en-US" smtClean="0"/>
              <a:pPr/>
              <a:t>2017/9/13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70A765-BA93-4D9E-A74A-8CD019150C3C}" type="slidenum">
              <a:rPr kumimoji="1" lang="ja-JP" altLang="en-US" smtClean="0"/>
              <a:pPr/>
              <a:t>‹#›</a:t>
            </a:fld>
            <a:endParaRPr kumimoji="1" lang="ja-JP" altLang="en-US"/>
          </a:p>
        </p:txBody>
      </p:sp>
    </p:spTree>
    <p:extLst>
      <p:ext uri="{BB962C8B-B14F-4D97-AF65-F5344CB8AC3E}">
        <p14:creationId xmlns:p14="http://schemas.microsoft.com/office/powerpoint/2010/main" val="12790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Garamond" panose="02020404030301010803" pitchFamily="18" charset="0"/>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sz="half" idx="1"/>
          </p:nvPr>
        </p:nvSpPr>
        <p:spPr>
          <a:xfrm>
            <a:off x="838200" y="1825625"/>
            <a:ext cx="5181600"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6172200" y="1825625"/>
            <a:ext cx="5181600"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日付プレースホルダー 4"/>
          <p:cNvSpPr>
            <a:spLocks noGrp="1"/>
          </p:cNvSpPr>
          <p:nvPr>
            <p:ph type="dt" sz="half" idx="10"/>
          </p:nvPr>
        </p:nvSpPr>
        <p:spPr/>
        <p:txBody>
          <a:bodyPr/>
          <a:lstStyle/>
          <a:p>
            <a:fld id="{6F924498-5961-4799-B8CE-312E5552317B}" type="datetimeFigureOut">
              <a:rPr kumimoji="1" lang="ja-JP" altLang="en-US" smtClean="0"/>
              <a:pPr/>
              <a:t>2017/9/13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70A765-BA93-4D9E-A74A-8CD019150C3C}" type="slidenum">
              <a:rPr kumimoji="1" lang="ja-JP" altLang="en-US" smtClean="0"/>
              <a:pPr/>
              <a:t>‹#›</a:t>
            </a:fld>
            <a:endParaRPr kumimoji="1" lang="ja-JP" altLang="en-US"/>
          </a:p>
        </p:txBody>
      </p:sp>
    </p:spTree>
    <p:extLst>
      <p:ext uri="{BB962C8B-B14F-4D97-AF65-F5344CB8AC3E}">
        <p14:creationId xmlns:p14="http://schemas.microsoft.com/office/powerpoint/2010/main" val="385520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F924498-5961-4799-B8CE-312E5552317B}" type="datetimeFigureOut">
              <a:rPr kumimoji="1" lang="ja-JP" altLang="en-US" smtClean="0"/>
              <a:pPr/>
              <a:t>2017/9/13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570A765-BA93-4D9E-A74A-8CD019150C3C}" type="slidenum">
              <a:rPr kumimoji="1" lang="ja-JP" altLang="en-US" smtClean="0"/>
              <a:pPr/>
              <a:t>‹#›</a:t>
            </a:fld>
            <a:endParaRPr kumimoji="1" lang="ja-JP" altLang="en-US"/>
          </a:p>
        </p:txBody>
      </p:sp>
    </p:spTree>
    <p:extLst>
      <p:ext uri="{BB962C8B-B14F-4D97-AF65-F5344CB8AC3E}">
        <p14:creationId xmlns:p14="http://schemas.microsoft.com/office/powerpoint/2010/main" val="96892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F924498-5961-4799-B8CE-312E5552317B}" type="datetimeFigureOut">
              <a:rPr kumimoji="1" lang="ja-JP" altLang="en-US" smtClean="0"/>
              <a:pPr/>
              <a:t>2017/9/13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70A765-BA93-4D9E-A74A-8CD019150C3C}" type="slidenum">
              <a:rPr kumimoji="1" lang="ja-JP" altLang="en-US" smtClean="0"/>
              <a:pPr/>
              <a:t>‹#›</a:t>
            </a:fld>
            <a:endParaRPr kumimoji="1" lang="ja-JP" altLang="en-US"/>
          </a:p>
        </p:txBody>
      </p:sp>
    </p:spTree>
    <p:extLst>
      <p:ext uri="{BB962C8B-B14F-4D97-AF65-F5344CB8AC3E}">
        <p14:creationId xmlns:p14="http://schemas.microsoft.com/office/powerpoint/2010/main" val="491756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F924498-5961-4799-B8CE-312E5552317B}" type="datetimeFigureOut">
              <a:rPr kumimoji="1" lang="ja-JP" altLang="en-US" smtClean="0"/>
              <a:pPr/>
              <a:t>2017/9/13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570A765-BA93-4D9E-A74A-8CD019150C3C}" type="slidenum">
              <a:rPr kumimoji="1" lang="ja-JP" altLang="en-US" smtClean="0"/>
              <a:pPr/>
              <a:t>‹#›</a:t>
            </a:fld>
            <a:endParaRPr kumimoji="1" lang="ja-JP" altLang="en-US"/>
          </a:p>
        </p:txBody>
      </p:sp>
    </p:spTree>
    <p:extLst>
      <p:ext uri="{BB962C8B-B14F-4D97-AF65-F5344CB8AC3E}">
        <p14:creationId xmlns:p14="http://schemas.microsoft.com/office/powerpoint/2010/main" val="342069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F924498-5961-4799-B8CE-312E5552317B}" type="datetimeFigureOut">
              <a:rPr kumimoji="1" lang="ja-JP" altLang="en-US" smtClean="0"/>
              <a:pPr/>
              <a:t>2017/9/13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70A765-BA93-4D9E-A74A-8CD019150C3C}" type="slidenum">
              <a:rPr kumimoji="1" lang="ja-JP" altLang="en-US" smtClean="0"/>
              <a:pPr/>
              <a:t>‹#›</a:t>
            </a:fld>
            <a:endParaRPr kumimoji="1" lang="ja-JP" altLang="en-US"/>
          </a:p>
        </p:txBody>
      </p:sp>
    </p:spTree>
    <p:extLst>
      <p:ext uri="{BB962C8B-B14F-4D97-AF65-F5344CB8AC3E}">
        <p14:creationId xmlns:p14="http://schemas.microsoft.com/office/powerpoint/2010/main" val="310859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F924498-5961-4799-B8CE-312E5552317B}" type="datetimeFigureOut">
              <a:rPr kumimoji="1" lang="ja-JP" altLang="en-US" smtClean="0"/>
              <a:pPr/>
              <a:t>2017/9/13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70A765-BA93-4D9E-A74A-8CD019150C3C}" type="slidenum">
              <a:rPr kumimoji="1" lang="ja-JP" altLang="en-US" smtClean="0"/>
              <a:pPr/>
              <a:t>‹#›</a:t>
            </a:fld>
            <a:endParaRPr kumimoji="1" lang="ja-JP" altLang="en-US"/>
          </a:p>
        </p:txBody>
      </p:sp>
    </p:spTree>
    <p:extLst>
      <p:ext uri="{BB962C8B-B14F-4D97-AF65-F5344CB8AC3E}">
        <p14:creationId xmlns:p14="http://schemas.microsoft.com/office/powerpoint/2010/main" val="139145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24498-5961-4799-B8CE-312E5552317B}" type="datetimeFigureOut">
              <a:rPr kumimoji="1" lang="ja-JP" altLang="en-US" smtClean="0"/>
              <a:pPr/>
              <a:t>2017/9/13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0A765-BA93-4D9E-A74A-8CD019150C3C}" type="slidenum">
              <a:rPr kumimoji="1" lang="ja-JP" altLang="en-US" smtClean="0"/>
              <a:pPr/>
              <a:t>‹#›</a:t>
            </a:fld>
            <a:endParaRPr kumimoji="1" lang="ja-JP" altLang="en-US"/>
          </a:p>
        </p:txBody>
      </p:sp>
    </p:spTree>
    <p:extLst>
      <p:ext uri="{BB962C8B-B14F-4D97-AF65-F5344CB8AC3E}">
        <p14:creationId xmlns:p14="http://schemas.microsoft.com/office/powerpoint/2010/main" val="374289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qonGdw3dSyk" TargetMode="External"/><Relationship Id="rId2" Type="http://schemas.openxmlformats.org/officeDocument/2006/relationships/hyperlink" Target="https://www.youtube.com/watch?v=UOAy3Ytl9p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49859" y="796780"/>
            <a:ext cx="9144000" cy="2527188"/>
          </a:xfrm>
        </p:spPr>
        <p:txBody>
          <a:bodyPr>
            <a:normAutofit fontScale="90000"/>
          </a:bodyPr>
          <a:lstStyle/>
          <a:p>
            <a:r>
              <a:rPr lang="en-US" altLang="ja-JP" b="1" dirty="0" smtClean="0">
                <a:effectLst>
                  <a:outerShdw blurRad="38100" dist="38100" dir="2700000" algn="tl">
                    <a:srgbClr val="000000">
                      <a:alpha val="43137"/>
                    </a:srgbClr>
                  </a:outerShdw>
                </a:effectLst>
                <a:latin typeface="Garamond" panose="02020404030301010803" pitchFamily="18" charset="0"/>
                <a:ea typeface="メイリオ" pitchFamily="50" charset="-128"/>
              </a:rPr>
              <a:t>Re-burial </a:t>
            </a:r>
            <a:r>
              <a:rPr lang="en-US" altLang="ja-JP" b="1" dirty="0">
                <a:effectLst>
                  <a:outerShdw blurRad="38100" dist="38100" dir="2700000" algn="tl">
                    <a:srgbClr val="000000">
                      <a:alpha val="43137"/>
                    </a:srgbClr>
                  </a:outerShdw>
                </a:effectLst>
                <a:latin typeface="Garamond" panose="02020404030301010803" pitchFamily="18" charset="0"/>
                <a:ea typeface="メイリオ" pitchFamily="50" charset="-128"/>
              </a:rPr>
              <a:t>of Prominent Luo People and the 2016 Ugandan General </a:t>
            </a:r>
            <a:r>
              <a:rPr lang="en-US" altLang="ja-JP" b="1" dirty="0" smtClean="0">
                <a:effectLst>
                  <a:outerShdw blurRad="38100" dist="38100" dir="2700000" algn="tl">
                    <a:srgbClr val="000000">
                      <a:alpha val="43137"/>
                    </a:srgbClr>
                  </a:outerShdw>
                </a:effectLst>
                <a:latin typeface="Garamond" panose="02020404030301010803" pitchFamily="18" charset="0"/>
                <a:ea typeface="メイリオ" pitchFamily="50" charset="-128"/>
              </a:rPr>
              <a:t>Election</a:t>
            </a:r>
            <a:endParaRPr kumimoji="1" lang="ja-JP" altLang="en-US" b="1" dirty="0">
              <a:effectLst>
                <a:outerShdw blurRad="38100" dist="38100" dir="2700000" algn="tl">
                  <a:srgbClr val="000000">
                    <a:alpha val="43137"/>
                  </a:srgbClr>
                </a:outerShdw>
              </a:effectLst>
              <a:latin typeface="Garamond" panose="02020404030301010803" pitchFamily="18" charset="0"/>
              <a:ea typeface="メイリオ" pitchFamily="50" charset="-128"/>
            </a:endParaRPr>
          </a:p>
        </p:txBody>
      </p:sp>
      <p:sp>
        <p:nvSpPr>
          <p:cNvPr id="4" name="テキスト ボックス 3"/>
          <p:cNvSpPr txBox="1"/>
          <p:nvPr/>
        </p:nvSpPr>
        <p:spPr>
          <a:xfrm>
            <a:off x="9082216" y="5349874"/>
            <a:ext cx="2520778" cy="1292662"/>
          </a:xfrm>
          <a:prstGeom prst="rect">
            <a:avLst/>
          </a:prstGeom>
          <a:noFill/>
        </p:spPr>
        <p:txBody>
          <a:bodyPr wrap="square" rtlCol="0">
            <a:spAutoFit/>
          </a:bodyPr>
          <a:lstStyle/>
          <a:p>
            <a:r>
              <a:rPr kumimoji="1" lang="en-US" altLang="ja-JP" dirty="0" smtClean="0">
                <a:effectLst>
                  <a:outerShdw blurRad="38100" dist="38100" dir="2700000" algn="tl">
                    <a:srgbClr val="000000">
                      <a:alpha val="43137"/>
                    </a:srgbClr>
                  </a:outerShdw>
                </a:effectLst>
                <a:latin typeface="Garamond" panose="02020404030301010803" pitchFamily="18" charset="0"/>
                <a:cs typeface="Segoe UI" pitchFamily="34" charset="0"/>
              </a:rPr>
              <a:t>Kiyoshi </a:t>
            </a:r>
            <a:r>
              <a:rPr kumimoji="1" lang="en-US" altLang="ja-JP" dirty="0" err="1" smtClean="0">
                <a:effectLst>
                  <a:outerShdw blurRad="38100" dist="38100" dir="2700000" algn="tl">
                    <a:srgbClr val="000000">
                      <a:alpha val="43137"/>
                    </a:srgbClr>
                  </a:outerShdw>
                </a:effectLst>
                <a:latin typeface="Garamond" panose="02020404030301010803" pitchFamily="18" charset="0"/>
                <a:cs typeface="Segoe UI" pitchFamily="34" charset="0"/>
              </a:rPr>
              <a:t>Umeya</a:t>
            </a:r>
            <a:endParaRPr kumimoji="1" lang="en-US" altLang="ja-JP" dirty="0" smtClean="0">
              <a:effectLst>
                <a:outerShdw blurRad="38100" dist="38100" dir="2700000" algn="tl">
                  <a:srgbClr val="000000">
                    <a:alpha val="43137"/>
                  </a:srgbClr>
                </a:outerShdw>
              </a:effectLst>
              <a:latin typeface="Garamond" panose="02020404030301010803" pitchFamily="18" charset="0"/>
              <a:cs typeface="Segoe UI" pitchFamily="34" charset="0"/>
            </a:endParaRPr>
          </a:p>
          <a:p>
            <a:r>
              <a:rPr lang="en-US" altLang="ja-JP" dirty="0" smtClean="0">
                <a:effectLst>
                  <a:outerShdw blurRad="38100" dist="38100" dir="2700000" algn="tl">
                    <a:srgbClr val="000000">
                      <a:alpha val="43137"/>
                    </a:srgbClr>
                  </a:outerShdw>
                </a:effectLst>
                <a:latin typeface="Garamond" panose="02020404030301010803" pitchFamily="18" charset="0"/>
                <a:cs typeface="Segoe UI" pitchFamily="34" charset="0"/>
              </a:rPr>
              <a:t>Professor, Dr. </a:t>
            </a:r>
          </a:p>
          <a:p>
            <a:r>
              <a:rPr lang="en-US" altLang="ja-JP" dirty="0" smtClean="0">
                <a:effectLst>
                  <a:outerShdw blurRad="38100" dist="38100" dir="2700000" algn="tl">
                    <a:srgbClr val="000000">
                      <a:alpha val="43137"/>
                    </a:srgbClr>
                  </a:outerShdw>
                </a:effectLst>
                <a:latin typeface="Garamond" panose="02020404030301010803" pitchFamily="18" charset="0"/>
                <a:cs typeface="Segoe UI" pitchFamily="34" charset="0"/>
              </a:rPr>
              <a:t>Social Anthropology</a:t>
            </a:r>
            <a:endParaRPr lang="en-US" altLang="ja-JP" dirty="0">
              <a:effectLst>
                <a:outerShdw blurRad="38100" dist="38100" dir="2700000" algn="tl">
                  <a:srgbClr val="000000">
                    <a:alpha val="43137"/>
                  </a:srgbClr>
                </a:outerShdw>
              </a:effectLst>
              <a:latin typeface="Garamond" panose="02020404030301010803" pitchFamily="18" charset="0"/>
              <a:cs typeface="Segoe UI" pitchFamily="34" charset="0"/>
            </a:endParaRPr>
          </a:p>
          <a:p>
            <a:r>
              <a:rPr kumimoji="1" lang="en-US" altLang="ja-JP" sz="2400" dirty="0" smtClean="0">
                <a:effectLst>
                  <a:outerShdw blurRad="38100" dist="38100" dir="2700000" algn="tl">
                    <a:srgbClr val="000000">
                      <a:alpha val="43137"/>
                    </a:srgbClr>
                  </a:outerShdw>
                </a:effectLst>
                <a:latin typeface="Garamond" panose="02020404030301010803" pitchFamily="18" charset="0"/>
                <a:cs typeface="Segoe UI" pitchFamily="34" charset="0"/>
              </a:rPr>
              <a:t>Kobe University</a:t>
            </a:r>
            <a:endParaRPr kumimoji="1" lang="ja-JP" altLang="en-US" sz="2400" dirty="0">
              <a:effectLst>
                <a:outerShdw blurRad="38100" dist="38100" dir="2700000" algn="tl">
                  <a:srgbClr val="000000">
                    <a:alpha val="43137"/>
                  </a:srgbClr>
                </a:outerShdw>
              </a:effectLst>
              <a:latin typeface="Garamond" panose="02020404030301010803" pitchFamily="18" charset="0"/>
              <a:cs typeface="Segoe UI" pitchFamily="34" charset="0"/>
            </a:endParaRPr>
          </a:p>
        </p:txBody>
      </p:sp>
      <p:pic>
        <p:nvPicPr>
          <p:cNvPr id="1028" name="Picture 4" descr="http://www.kobe-u.ac.jp/images/info/outline/resources/A_W_140.jpg"/>
          <p:cNvPicPr>
            <a:picLocks noChangeAspect="1" noChangeArrowheads="1"/>
          </p:cNvPicPr>
          <p:nvPr/>
        </p:nvPicPr>
        <p:blipFill>
          <a:blip r:embed="rId2" cstate="print"/>
          <a:srcRect/>
          <a:stretch>
            <a:fillRect/>
          </a:stretch>
        </p:blipFill>
        <p:spPr bwMode="auto">
          <a:xfrm>
            <a:off x="10342605" y="254909"/>
            <a:ext cx="1333500" cy="1219201"/>
          </a:xfrm>
          <a:prstGeom prst="rect">
            <a:avLst/>
          </a:prstGeom>
          <a:noFill/>
        </p:spPr>
      </p:pic>
    </p:spTree>
    <p:extLst>
      <p:ext uri="{BB962C8B-B14F-4D97-AF65-F5344CB8AC3E}">
        <p14:creationId xmlns:p14="http://schemas.microsoft.com/office/powerpoint/2010/main" val="2877065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Re-burial of </a:t>
            </a:r>
            <a:r>
              <a:rPr lang="en-US" altLang="ja-JP" dirty="0" err="1"/>
              <a:t>Oryema</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0773" y="1491993"/>
            <a:ext cx="6816000"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4768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Re-burial of </a:t>
            </a:r>
            <a:r>
              <a:rPr lang="en-US" altLang="ja-JP" dirty="0" err="1"/>
              <a:t>Oryema</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7270" y="1331355"/>
            <a:ext cx="6816000"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8043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Re-burial of </a:t>
            </a:r>
            <a:r>
              <a:rPr lang="en-US" altLang="ja-JP" dirty="0" err="1"/>
              <a:t>Oryema</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31281" y="1405496"/>
            <a:ext cx="6816000"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0688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Re-burial of </a:t>
            </a:r>
            <a:r>
              <a:rPr lang="en-US" altLang="ja-JP" dirty="0" err="1"/>
              <a:t>Oryema</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03129" y="1454922"/>
            <a:ext cx="6816000"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2688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Re-burial of </a:t>
            </a:r>
            <a:r>
              <a:rPr lang="en-US" altLang="ja-JP" dirty="0" err="1"/>
              <a:t>Oryema</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03130" y="1331354"/>
            <a:ext cx="6816000"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4001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Janani </a:t>
            </a:r>
            <a:r>
              <a:rPr kumimoji="1" lang="en-US" altLang="ja-JP" dirty="0" err="1" smtClean="0"/>
              <a:t>Luwum</a:t>
            </a:r>
            <a:r>
              <a:rPr kumimoji="1" lang="en-US" altLang="ja-JP" dirty="0" smtClean="0"/>
              <a:t> Day</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February 16, 2015 marked the 38th Anniversary Commemoration of Archbishop-martyr Janani </a:t>
            </a:r>
            <a:r>
              <a:rPr lang="en-US" altLang="ja-JP" dirty="0" err="1"/>
              <a:t>Luwum</a:t>
            </a:r>
            <a:r>
              <a:rPr lang="en-US" altLang="ja-JP" dirty="0"/>
              <a:t>, the second African Archbishop of the Church of the Province of Uganda, Rwanda, Burundi and Boga Zaire and the second Bishop of Kampala Diocese, 1974-1977. </a:t>
            </a:r>
          </a:p>
          <a:p>
            <a:r>
              <a:rPr lang="en-GB" altLang="ja-JP" dirty="0" smtClean="0"/>
              <a:t>Here</a:t>
            </a:r>
            <a:r>
              <a:rPr lang="en-GB" altLang="ja-JP" dirty="0"/>
              <a:t>, the president declared February 16th as a national holiday with the title of ‘Janani </a:t>
            </a:r>
            <a:r>
              <a:rPr lang="en-GB" altLang="ja-JP" dirty="0" err="1"/>
              <a:t>Luwum</a:t>
            </a:r>
            <a:r>
              <a:rPr lang="en-GB" altLang="ja-JP" dirty="0"/>
              <a:t> Day’, commemorating the killings of three people including </a:t>
            </a:r>
            <a:r>
              <a:rPr lang="en-GB" altLang="ja-JP" dirty="0" err="1"/>
              <a:t>Oryema</a:t>
            </a:r>
            <a:r>
              <a:rPr lang="en-GB" altLang="ja-JP" dirty="0"/>
              <a:t>, allegedly by President Amin, on that day in 1977.</a:t>
            </a:r>
          </a:p>
          <a:p>
            <a:r>
              <a:rPr lang="en-US" altLang="ja-JP" dirty="0"/>
              <a:t>Taking the opportunity, UPC leader, </a:t>
            </a:r>
            <a:r>
              <a:rPr lang="en-US" altLang="ja-JP" dirty="0" err="1" smtClean="0"/>
              <a:t>Olara</a:t>
            </a:r>
            <a:r>
              <a:rPr lang="en-US" altLang="ja-JP" dirty="0" smtClean="0"/>
              <a:t> </a:t>
            </a:r>
            <a:r>
              <a:rPr lang="en-US" altLang="ja-JP" dirty="0" err="1"/>
              <a:t>Otunnu</a:t>
            </a:r>
            <a:r>
              <a:rPr lang="ja-JP" altLang="en-US" dirty="0"/>
              <a:t> </a:t>
            </a:r>
            <a:r>
              <a:rPr lang="en-US" altLang="ja-JP" dirty="0"/>
              <a:t>(2015) published biography of </a:t>
            </a:r>
            <a:r>
              <a:rPr lang="en-US" altLang="ja-JP" dirty="0" err="1"/>
              <a:t>Luwum</a:t>
            </a:r>
            <a:r>
              <a:rPr lang="en-US" altLang="ja-JP" dirty="0"/>
              <a:t>, it was less effective strategy for the reader of such a book is limited to educated and literate people.</a:t>
            </a:r>
            <a:endParaRPr lang="ja-JP" altLang="ja-JP" dirty="0"/>
          </a:p>
          <a:p>
            <a:endParaRPr kumimoji="1" lang="ja-JP" altLang="en-US" dirty="0"/>
          </a:p>
        </p:txBody>
      </p:sp>
    </p:spTree>
    <p:extLst>
      <p:ext uri="{BB962C8B-B14F-4D97-AF65-F5344CB8AC3E}">
        <p14:creationId xmlns:p14="http://schemas.microsoft.com/office/powerpoint/2010/main" val="1145239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Commemorative Ceremony</a:t>
            </a:r>
            <a:r>
              <a:rPr lang="ja-JP" altLang="en-US" dirty="0"/>
              <a:t> </a:t>
            </a:r>
            <a:r>
              <a:rPr lang="en-US" altLang="ja-JP" dirty="0" smtClean="0"/>
              <a:t>in </a:t>
            </a:r>
            <a:r>
              <a:rPr lang="en-US" altLang="ja-JP" dirty="0" err="1" smtClean="0"/>
              <a:t>Tororo</a:t>
            </a:r>
            <a:endParaRPr kumimoji="1" lang="ja-JP" altLang="en-US" dirty="0"/>
          </a:p>
        </p:txBody>
      </p:sp>
      <p:sp>
        <p:nvSpPr>
          <p:cNvPr id="3" name="コンテンツ プレースホルダー 2"/>
          <p:cNvSpPr>
            <a:spLocks noGrp="1"/>
          </p:cNvSpPr>
          <p:nvPr>
            <p:ph idx="1"/>
          </p:nvPr>
        </p:nvSpPr>
        <p:spPr/>
        <p:txBody>
          <a:bodyPr>
            <a:normAutofit/>
          </a:bodyPr>
          <a:lstStyle/>
          <a:p>
            <a:r>
              <a:rPr lang="en-GB" altLang="ja-JP" dirty="0"/>
              <a:t>In addition, on July 25, 2015, His Excellency the President of the Republic of Uganda, </a:t>
            </a:r>
            <a:r>
              <a:rPr lang="en-GB" altLang="ja-JP" dirty="0" err="1"/>
              <a:t>Yoweri</a:t>
            </a:r>
            <a:r>
              <a:rPr lang="en-GB" altLang="ja-JP" dirty="0"/>
              <a:t> </a:t>
            </a:r>
            <a:r>
              <a:rPr lang="en-GB" altLang="ja-JP" dirty="0" err="1"/>
              <a:t>Kaguta</a:t>
            </a:r>
            <a:r>
              <a:rPr lang="en-GB" altLang="ja-JP" dirty="0"/>
              <a:t> Museveni, suddenly visited the compound of the late </a:t>
            </a:r>
            <a:r>
              <a:rPr lang="en-GB" altLang="ja-JP" dirty="0" err="1"/>
              <a:t>Arphaxad</a:t>
            </a:r>
            <a:r>
              <a:rPr lang="en-GB" altLang="ja-JP" dirty="0"/>
              <a:t> Charles </a:t>
            </a:r>
            <a:r>
              <a:rPr lang="en-GB" altLang="ja-JP" dirty="0" err="1"/>
              <a:t>Kole</a:t>
            </a:r>
            <a:r>
              <a:rPr lang="en-GB" altLang="ja-JP" dirty="0"/>
              <a:t> </a:t>
            </a:r>
            <a:r>
              <a:rPr lang="en-GB" altLang="ja-JP" dirty="0" err="1" smtClean="0"/>
              <a:t>Oboth-Ofumbi</a:t>
            </a:r>
            <a:r>
              <a:rPr lang="en-US" altLang="ja-JP" dirty="0" smtClean="0"/>
              <a:t>(1932-1977)</a:t>
            </a:r>
            <a:r>
              <a:rPr lang="en-GB" altLang="ja-JP" dirty="0" smtClean="0"/>
              <a:t> </a:t>
            </a:r>
            <a:r>
              <a:rPr lang="en-GB" altLang="ja-JP" dirty="0"/>
              <a:t>by helicopter. </a:t>
            </a:r>
            <a:endParaRPr lang="en-GB" altLang="ja-JP" dirty="0" smtClean="0"/>
          </a:p>
          <a:p>
            <a:r>
              <a:rPr lang="en-GB" altLang="ja-JP" dirty="0" err="1" smtClean="0"/>
              <a:t>Oboth-Ofumbi</a:t>
            </a:r>
            <a:r>
              <a:rPr lang="en-GB" altLang="ja-JP" dirty="0" smtClean="0"/>
              <a:t> was secretary to the cabinet in </a:t>
            </a:r>
            <a:r>
              <a:rPr lang="en-GB" altLang="ja-JP" dirty="0" err="1" smtClean="0"/>
              <a:t>Obote’s</a:t>
            </a:r>
            <a:r>
              <a:rPr lang="en-GB" altLang="ja-JP" dirty="0" smtClean="0"/>
              <a:t> government. After the Coup by Idi Amin, in 1971, he was promoted to Minister of the state for Defence(1971), Minister for Defence (1971-1973), Minister of Finance(1974-1976), Minister of Internal Affair(1974-1977) in </a:t>
            </a:r>
            <a:r>
              <a:rPr lang="en-US" altLang="ja-JP" dirty="0" smtClean="0"/>
              <a:t>Amin’ s cabinet.</a:t>
            </a:r>
            <a:endParaRPr lang="en-GB" altLang="ja-JP" dirty="0" smtClean="0"/>
          </a:p>
        </p:txBody>
      </p:sp>
    </p:spTree>
    <p:extLst>
      <p:ext uri="{BB962C8B-B14F-4D97-AF65-F5344CB8AC3E}">
        <p14:creationId xmlns:p14="http://schemas.microsoft.com/office/powerpoint/2010/main" val="674373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Commemorative Ceremony</a:t>
            </a:r>
            <a:r>
              <a:rPr lang="ja-JP" altLang="en-US" dirty="0"/>
              <a:t> </a:t>
            </a:r>
            <a:r>
              <a:rPr lang="en-US" altLang="ja-JP" dirty="0"/>
              <a:t>in </a:t>
            </a:r>
            <a:r>
              <a:rPr lang="en-US" altLang="ja-JP" dirty="0" err="1"/>
              <a:t>Tororo</a:t>
            </a:r>
            <a:endParaRPr kumimoji="1" lang="ja-JP" altLang="en-US" dirty="0"/>
          </a:p>
        </p:txBody>
      </p:sp>
      <p:sp>
        <p:nvSpPr>
          <p:cNvPr id="3" name="コンテンツ プレースホルダー 2"/>
          <p:cNvSpPr>
            <a:spLocks noGrp="1"/>
          </p:cNvSpPr>
          <p:nvPr>
            <p:ph idx="1"/>
          </p:nvPr>
        </p:nvSpPr>
        <p:spPr/>
        <p:txBody>
          <a:bodyPr/>
          <a:lstStyle/>
          <a:p>
            <a:r>
              <a:rPr lang="en-GB" altLang="ja-JP" dirty="0"/>
              <a:t>The President was welcomed by the widow, Elizabeth, and sons and daughters; he praised the contribution to the nation of the deceased, and offered flowers at the tomb.</a:t>
            </a:r>
          </a:p>
          <a:p>
            <a:r>
              <a:rPr lang="en-GB" altLang="ja-JP" dirty="0"/>
              <a:t> In the compound in </a:t>
            </a:r>
            <a:r>
              <a:rPr lang="en-GB" altLang="ja-JP" dirty="0" err="1"/>
              <a:t>Tororo</a:t>
            </a:r>
            <a:r>
              <a:rPr lang="en-GB" altLang="ja-JP" dirty="0"/>
              <a:t>, former CAO, other local celebrities align the face, and the face of the author of that "State of Blood", Henry </a:t>
            </a:r>
            <a:r>
              <a:rPr lang="en-GB" altLang="ja-JP" dirty="0" err="1"/>
              <a:t>Kyemba</a:t>
            </a:r>
            <a:r>
              <a:rPr lang="en-GB" altLang="ja-JP" dirty="0"/>
              <a:t> who was one of the colleagues of the deceased as cabinet minister of Amin’s government could be identified.</a:t>
            </a:r>
            <a:endParaRPr lang="ja-JP" altLang="ja-JP" dirty="0"/>
          </a:p>
          <a:p>
            <a:endParaRPr kumimoji="1" lang="ja-JP" altLang="en-US" dirty="0"/>
          </a:p>
        </p:txBody>
      </p:sp>
    </p:spTree>
    <p:extLst>
      <p:ext uri="{BB962C8B-B14F-4D97-AF65-F5344CB8AC3E}">
        <p14:creationId xmlns:p14="http://schemas.microsoft.com/office/powerpoint/2010/main" val="1995688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Commemorative Ceremony</a:t>
            </a:r>
            <a:r>
              <a:rPr lang="ja-JP" altLang="en-US" dirty="0"/>
              <a:t> </a:t>
            </a:r>
            <a:r>
              <a:rPr lang="en-US" altLang="ja-JP" dirty="0"/>
              <a:t>in </a:t>
            </a:r>
            <a:r>
              <a:rPr lang="en-US" altLang="ja-JP" dirty="0" err="1"/>
              <a:t>Tororo</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GB" altLang="ja-JP" dirty="0"/>
              <a:t>This ceremony was reported by the UBC (Uganda Broadcasting Channel) and the newspapers ‘New Vision’ and ‘Daily Monitor’. </a:t>
            </a:r>
            <a:endParaRPr lang="en-GB" altLang="ja-JP" dirty="0" smtClean="0"/>
          </a:p>
          <a:p>
            <a:r>
              <a:rPr lang="en-GB" altLang="ja-JP" dirty="0" smtClean="0"/>
              <a:t>Among </a:t>
            </a:r>
            <a:r>
              <a:rPr lang="en-GB" altLang="ja-JP" dirty="0"/>
              <a:t>them, Henry </a:t>
            </a:r>
            <a:r>
              <a:rPr lang="en-GB" altLang="ja-JP" dirty="0" err="1"/>
              <a:t>Rubega</a:t>
            </a:r>
            <a:r>
              <a:rPr lang="en-GB" altLang="ja-JP" dirty="0"/>
              <a:t>, a ‘Daily Monitor’ reporter, had posted feature articles twice, including the previous day. Particularly noteworthy is the article reconstructing the nine days that served as the acting president of Amin based on the description of the diary of the late (existing</a:t>
            </a:r>
            <a:r>
              <a:rPr lang="en-GB" altLang="ja-JP" dirty="0" smtClean="0"/>
              <a:t>).</a:t>
            </a:r>
          </a:p>
          <a:p>
            <a:r>
              <a:rPr lang="en-GB" altLang="ja-JP" dirty="0" smtClean="0"/>
              <a:t> </a:t>
            </a:r>
            <a:r>
              <a:rPr lang="en-GB" altLang="ja-JP" dirty="0"/>
              <a:t>In the article printed the previous day, Mrs. </a:t>
            </a:r>
            <a:r>
              <a:rPr lang="en-GB" altLang="ja-JP" dirty="0" err="1"/>
              <a:t>Oboth-Ofumbi</a:t>
            </a:r>
            <a:r>
              <a:rPr lang="en-GB" altLang="ja-JP" dirty="0"/>
              <a:t> was quoted as saying that the transporting of the body of </a:t>
            </a:r>
            <a:r>
              <a:rPr lang="en-GB" altLang="ja-JP" dirty="0" err="1"/>
              <a:t>Mutesa</a:t>
            </a:r>
            <a:r>
              <a:rPr lang="en-GB" altLang="ja-JP" dirty="0"/>
              <a:t> II from the UK and having the funeral take place in Uganda was made at the suggestion of </a:t>
            </a:r>
            <a:r>
              <a:rPr lang="en-GB" altLang="ja-JP" dirty="0" err="1"/>
              <a:t>Oboth-Ofumbi</a:t>
            </a:r>
            <a:r>
              <a:rPr lang="en-GB" altLang="ja-JP" dirty="0"/>
              <a:t> to Amin. </a:t>
            </a:r>
            <a:endParaRPr lang="en-GB" altLang="ja-JP" dirty="0" smtClean="0"/>
          </a:p>
          <a:p>
            <a:r>
              <a:rPr lang="en-GB" altLang="ja-JP" dirty="0" smtClean="0"/>
              <a:t>It is </a:t>
            </a:r>
            <a:r>
              <a:rPr lang="en-GB" altLang="ja-JP" dirty="0" err="1" smtClean="0"/>
              <a:t>wellknown</a:t>
            </a:r>
            <a:r>
              <a:rPr lang="en-GB" altLang="ja-JP" dirty="0" smtClean="0"/>
              <a:t> that this </a:t>
            </a:r>
            <a:r>
              <a:rPr lang="en-GB" altLang="ja-JP" dirty="0"/>
              <a:t>event made Amin immensely popular, especially in Buganda.</a:t>
            </a:r>
            <a:endParaRPr lang="ja-JP" altLang="ja-JP" dirty="0"/>
          </a:p>
          <a:p>
            <a:endParaRPr kumimoji="1" lang="ja-JP" altLang="en-US" dirty="0"/>
          </a:p>
        </p:txBody>
      </p:sp>
    </p:spTree>
    <p:extLst>
      <p:ext uri="{BB962C8B-B14F-4D97-AF65-F5344CB8AC3E}">
        <p14:creationId xmlns:p14="http://schemas.microsoft.com/office/powerpoint/2010/main" val="205269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Commemorative Ceremony</a:t>
            </a:r>
            <a:r>
              <a:rPr lang="ja-JP" altLang="en-US" dirty="0"/>
              <a:t> </a:t>
            </a:r>
            <a:r>
              <a:rPr lang="en-US" altLang="ja-JP" dirty="0"/>
              <a:t>in </a:t>
            </a:r>
            <a:r>
              <a:rPr lang="en-US" altLang="ja-JP" dirty="0" err="1"/>
              <a:t>Tororo</a:t>
            </a:r>
            <a:endParaRPr kumimoji="1" lang="ja-JP" altLang="en-US" dirty="0"/>
          </a:p>
        </p:txBody>
      </p:sp>
      <p:sp>
        <p:nvSpPr>
          <p:cNvPr id="3" name="コンテンツ プレースホルダー 2"/>
          <p:cNvSpPr>
            <a:spLocks noGrp="1"/>
          </p:cNvSpPr>
          <p:nvPr>
            <p:ph idx="1"/>
          </p:nvPr>
        </p:nvSpPr>
        <p:spPr/>
        <p:txBody>
          <a:bodyPr/>
          <a:lstStyle/>
          <a:p>
            <a:r>
              <a:rPr lang="en-GB" altLang="ja-JP" dirty="0"/>
              <a:t>President Museveni's visit, although there was prior notice to the family, the final notice was the previous day</a:t>
            </a:r>
            <a:r>
              <a:rPr lang="en-GB" altLang="ja-JP" dirty="0" smtClean="0"/>
              <a:t>.</a:t>
            </a:r>
          </a:p>
          <a:p>
            <a:r>
              <a:rPr lang="en-GB" altLang="ja-JP" dirty="0" smtClean="0"/>
              <a:t> </a:t>
            </a:r>
            <a:r>
              <a:rPr lang="en-GB" altLang="ja-JP" dirty="0"/>
              <a:t>In response to a preliminary announcement, his second son Samuel and family members returned home from the United States, established asylum and stayed in </a:t>
            </a:r>
            <a:r>
              <a:rPr lang="en-GB" altLang="ja-JP" dirty="0" err="1"/>
              <a:t>Tororo</a:t>
            </a:r>
            <a:r>
              <a:rPr lang="en-GB" altLang="ja-JP" dirty="0"/>
              <a:t> for one month.</a:t>
            </a:r>
            <a:endParaRPr lang="ja-JP" altLang="ja-JP" dirty="0"/>
          </a:p>
          <a:p>
            <a:endParaRPr kumimoji="1" lang="ja-JP" altLang="en-US" dirty="0"/>
          </a:p>
        </p:txBody>
      </p:sp>
    </p:spTree>
    <p:extLst>
      <p:ext uri="{BB962C8B-B14F-4D97-AF65-F5344CB8AC3E}">
        <p14:creationId xmlns:p14="http://schemas.microsoft.com/office/powerpoint/2010/main" val="2710213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Introduction</a:t>
            </a:r>
            <a:endParaRPr kumimoji="1" lang="ja-JP" altLang="en-US" dirty="0"/>
          </a:p>
        </p:txBody>
      </p:sp>
      <p:sp>
        <p:nvSpPr>
          <p:cNvPr id="3" name="コンテンツ プレースホルダー 2"/>
          <p:cNvSpPr>
            <a:spLocks noGrp="1"/>
          </p:cNvSpPr>
          <p:nvPr>
            <p:ph idx="1"/>
          </p:nvPr>
        </p:nvSpPr>
        <p:spPr/>
        <p:txBody>
          <a:bodyPr/>
          <a:lstStyle/>
          <a:p>
            <a:r>
              <a:rPr lang="en-GB" altLang="ja-JP" dirty="0"/>
              <a:t>In this paper, I argue that </a:t>
            </a:r>
            <a:r>
              <a:rPr lang="en-GB" altLang="ja-JP" dirty="0" smtClean="0"/>
              <a:t>a series of the </a:t>
            </a:r>
            <a:r>
              <a:rPr lang="en-GB" altLang="ja-JP" dirty="0"/>
              <a:t>government re-burial </a:t>
            </a:r>
            <a:r>
              <a:rPr lang="en-GB" altLang="ja-JP" dirty="0" smtClean="0"/>
              <a:t>or commemorative ceremonies of </a:t>
            </a:r>
            <a:r>
              <a:rPr lang="en-GB" altLang="ja-JP" dirty="0"/>
              <a:t>great Luo men from 2014 to 2015, those who were murdered by Amin, </a:t>
            </a:r>
            <a:r>
              <a:rPr lang="en-GB" altLang="ja-JP" dirty="0" smtClean="0"/>
              <a:t>was very </a:t>
            </a:r>
            <a:r>
              <a:rPr lang="en-GB" altLang="ja-JP" dirty="0"/>
              <a:t>effective strategy in campaigning for President Museveni’s re-election. </a:t>
            </a:r>
            <a:endParaRPr lang="en-GB" altLang="ja-JP" dirty="0" smtClean="0"/>
          </a:p>
          <a:p>
            <a:r>
              <a:rPr lang="en-GB" altLang="ja-JP" dirty="0"/>
              <a:t>One of the most successful events was naming Janani </a:t>
            </a:r>
            <a:r>
              <a:rPr lang="en-GB" altLang="ja-JP" dirty="0" err="1"/>
              <a:t>Luwum</a:t>
            </a:r>
            <a:r>
              <a:rPr lang="en-GB" altLang="ja-JP" dirty="0"/>
              <a:t> Day as a national holiday. I attempt to describe the attitude of the </a:t>
            </a:r>
            <a:r>
              <a:rPr lang="en-GB" altLang="ja-JP" dirty="0" err="1"/>
              <a:t>Jopadhola</a:t>
            </a:r>
            <a:r>
              <a:rPr lang="en-GB" altLang="ja-JP" dirty="0"/>
              <a:t> people in eastern Uganda towards a series of events surrounding the re-burials and the election. </a:t>
            </a:r>
            <a:endParaRPr kumimoji="1" lang="ja-JP" altLang="en-US" dirty="0"/>
          </a:p>
        </p:txBody>
      </p:sp>
    </p:spTree>
    <p:extLst>
      <p:ext uri="{BB962C8B-B14F-4D97-AF65-F5344CB8AC3E}">
        <p14:creationId xmlns:p14="http://schemas.microsoft.com/office/powerpoint/2010/main" val="3710504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0195" y="365125"/>
            <a:ext cx="11232291" cy="1325563"/>
          </a:xfrm>
        </p:spPr>
        <p:txBody>
          <a:bodyPr/>
          <a:lstStyle/>
          <a:p>
            <a:r>
              <a:rPr kumimoji="1" lang="en-US" altLang="ja-JP" dirty="0" err="1" smtClean="0"/>
              <a:t>Oboth-Ofumbi’s</a:t>
            </a:r>
            <a:r>
              <a:rPr kumimoji="1" lang="en-US" altLang="ja-JP" dirty="0" smtClean="0"/>
              <a:t> Commemorative Ceremony   </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6055" y="1405495"/>
            <a:ext cx="7740566"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0545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851292" cy="1325563"/>
          </a:xfrm>
        </p:spPr>
        <p:txBody>
          <a:bodyPr/>
          <a:lstStyle/>
          <a:p>
            <a:r>
              <a:rPr lang="en-US" altLang="ja-JP" dirty="0" err="1"/>
              <a:t>Oboth-Ofumbi’s</a:t>
            </a:r>
            <a:r>
              <a:rPr lang="en-US" altLang="ja-JP" dirty="0"/>
              <a:t> </a:t>
            </a:r>
            <a:r>
              <a:rPr lang="en-US" altLang="ja-JP" dirty="0" smtClean="0"/>
              <a:t>Commemorative </a:t>
            </a:r>
            <a:r>
              <a:rPr lang="en-US" altLang="ja-JP" dirty="0"/>
              <a:t>Ceremony </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043" y="1442566"/>
            <a:ext cx="7680010"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1086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950146" cy="1325563"/>
          </a:xfrm>
        </p:spPr>
        <p:txBody>
          <a:bodyPr/>
          <a:lstStyle/>
          <a:p>
            <a:r>
              <a:rPr lang="en-US" altLang="ja-JP" dirty="0" err="1"/>
              <a:t>Oboth-Ofumbi’s</a:t>
            </a:r>
            <a:r>
              <a:rPr lang="en-US" altLang="ja-JP" dirty="0"/>
              <a:t> </a:t>
            </a:r>
            <a:r>
              <a:rPr lang="en-US" altLang="ja-JP" dirty="0" smtClean="0"/>
              <a:t>Commemorative </a:t>
            </a:r>
            <a:r>
              <a:rPr lang="en-US" altLang="ja-JP" dirty="0"/>
              <a:t>Ceremony </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9605" y="1408670"/>
            <a:ext cx="7703415"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4012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Oboth-Ofumbi’s</a:t>
            </a:r>
            <a:r>
              <a:rPr lang="en-US" altLang="ja-JP" dirty="0"/>
              <a:t> </a:t>
            </a:r>
            <a:r>
              <a:rPr lang="en-US" altLang="ja-JP" dirty="0" err="1"/>
              <a:t>Commemorial</a:t>
            </a:r>
            <a:r>
              <a:rPr lang="en-US" altLang="ja-JP" dirty="0"/>
              <a:t> Ceremony </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2470" y="1405495"/>
            <a:ext cx="7680010"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9367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Oboth-Ofumbi’s</a:t>
            </a:r>
            <a:r>
              <a:rPr lang="en-US" altLang="ja-JP" dirty="0"/>
              <a:t> </a:t>
            </a:r>
            <a:r>
              <a:rPr lang="en-US" altLang="ja-JP" dirty="0" err="1"/>
              <a:t>Commemorial</a:t>
            </a:r>
            <a:r>
              <a:rPr lang="en-US" altLang="ja-JP" dirty="0"/>
              <a:t> Ceremony </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8968" y="1380782"/>
            <a:ext cx="7680010"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3695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Oboth-Ofumbi’s</a:t>
            </a:r>
            <a:r>
              <a:rPr lang="en-US" altLang="ja-JP" dirty="0"/>
              <a:t> </a:t>
            </a:r>
            <a:r>
              <a:rPr lang="en-US" altLang="ja-JP" dirty="0" err="1"/>
              <a:t>Commemorial</a:t>
            </a:r>
            <a:r>
              <a:rPr lang="en-US" altLang="ja-JP" dirty="0"/>
              <a:t> Ceremony </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540" y="1430209"/>
            <a:ext cx="7680010"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9839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65125"/>
            <a:ext cx="10863649" cy="1325563"/>
          </a:xfrm>
        </p:spPr>
        <p:txBody>
          <a:bodyPr/>
          <a:lstStyle/>
          <a:p>
            <a:r>
              <a:rPr lang="en-US" altLang="ja-JP" dirty="0" err="1"/>
              <a:t>Oboth-Ofumbi’s</a:t>
            </a:r>
            <a:r>
              <a:rPr lang="en-US" altLang="ja-JP" dirty="0"/>
              <a:t> </a:t>
            </a:r>
            <a:r>
              <a:rPr lang="en-US" altLang="ja-JP" dirty="0" smtClean="0"/>
              <a:t>Commemorative </a:t>
            </a:r>
            <a:r>
              <a:rPr lang="en-US" altLang="ja-JP" dirty="0"/>
              <a:t>Ceremony </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3107" y="1470455"/>
            <a:ext cx="7759858"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0695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826578" cy="1325563"/>
          </a:xfrm>
        </p:spPr>
        <p:txBody>
          <a:bodyPr/>
          <a:lstStyle/>
          <a:p>
            <a:r>
              <a:rPr lang="en-US" altLang="ja-JP" dirty="0" err="1"/>
              <a:t>Oboth-Ofumbi’s</a:t>
            </a:r>
            <a:r>
              <a:rPr lang="en-US" altLang="ja-JP" dirty="0"/>
              <a:t> </a:t>
            </a:r>
            <a:r>
              <a:rPr lang="en-US" altLang="ja-JP" dirty="0" smtClean="0"/>
              <a:t>Commemorative </a:t>
            </a:r>
            <a:r>
              <a:rPr lang="en-US" altLang="ja-JP" dirty="0"/>
              <a:t>Ceremony </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4788" y="1371600"/>
            <a:ext cx="7953378"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2036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en-US" altLang="ja-JP" b="1" dirty="0" smtClean="0"/>
              <a:t>Ceremonies Reported on Newspapers</a:t>
            </a:r>
            <a:endParaRPr kumimoji="1" lang="ja-JP" altLang="en-US" b="1" dirty="0"/>
          </a:p>
        </p:txBody>
      </p:sp>
      <p:pic>
        <p:nvPicPr>
          <p:cNvPr id="7" name="コンテンツ プレースホルダー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7248" y="1421028"/>
            <a:ext cx="4146352" cy="5436972"/>
          </a:xfrm>
          <a:prstGeom prst="rect">
            <a:avLst/>
          </a:prstGeom>
          <a:ln>
            <a:noFill/>
          </a:ln>
          <a:effectLst>
            <a:outerShdw blurRad="292100" dist="139700" dir="2700000" algn="tl" rotWithShape="0">
              <a:srgbClr val="333333">
                <a:alpha val="65000"/>
              </a:srgbClr>
            </a:outerShdw>
          </a:effectLst>
        </p:spPr>
      </p:pic>
      <p:pic>
        <p:nvPicPr>
          <p:cNvPr id="8" name="コンテンツ プレースホルダー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52772" y="1458098"/>
            <a:ext cx="4409963" cy="5399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0118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Ceremonies </a:t>
            </a:r>
            <a:r>
              <a:rPr lang="en-US" altLang="ja-JP" b="1" dirty="0" smtClean="0"/>
              <a:t>Reported on Newspapers</a:t>
            </a:r>
            <a:endParaRPr kumimoji="1" lang="ja-JP" altLang="en-US" dirty="0"/>
          </a:p>
        </p:txBody>
      </p:sp>
      <p:pic>
        <p:nvPicPr>
          <p:cNvPr id="5" name="コンテンツ プレースホルダー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44843" y="1532238"/>
            <a:ext cx="5574957" cy="4412156"/>
          </a:xfrm>
          <a:prstGeom prst="rect">
            <a:avLst/>
          </a:prstGeom>
          <a:ln>
            <a:noFill/>
          </a:ln>
          <a:effectLst>
            <a:outerShdw blurRad="292100" dist="139700" dir="2700000" algn="tl" rotWithShape="0">
              <a:srgbClr val="333333">
                <a:alpha val="65000"/>
              </a:srgbClr>
            </a:outerShdw>
          </a:effectLst>
        </p:spPr>
      </p:pic>
      <p:pic>
        <p:nvPicPr>
          <p:cNvPr id="6" name="コンテンツ プレースホルダー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1519881"/>
            <a:ext cx="5653216" cy="4424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0431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Introduction</a:t>
            </a:r>
            <a:endParaRPr kumimoji="1" lang="ja-JP" altLang="en-US" dirty="0"/>
          </a:p>
        </p:txBody>
      </p:sp>
      <p:sp>
        <p:nvSpPr>
          <p:cNvPr id="3" name="コンテンツ プレースホルダー 2"/>
          <p:cNvSpPr>
            <a:spLocks noGrp="1"/>
          </p:cNvSpPr>
          <p:nvPr>
            <p:ph idx="1"/>
          </p:nvPr>
        </p:nvSpPr>
        <p:spPr/>
        <p:txBody>
          <a:bodyPr/>
          <a:lstStyle/>
          <a:p>
            <a:r>
              <a:rPr lang="en-GB" altLang="ja-JP" dirty="0"/>
              <a:t>I thus confirm how individuals with voting rights are inseparably connected to the identity and sentiments of their ethnic group</a:t>
            </a:r>
            <a:r>
              <a:rPr lang="en-GB" altLang="ja-JP" dirty="0" smtClean="0"/>
              <a:t>.</a:t>
            </a:r>
          </a:p>
          <a:p>
            <a:r>
              <a:rPr lang="en-GB" altLang="ja-JP" dirty="0" smtClean="0"/>
              <a:t>The </a:t>
            </a:r>
            <a:r>
              <a:rPr lang="en-GB" altLang="ja-JP" dirty="0"/>
              <a:t>re-burials clearly show that modern presidential elections have an emotional aspect as well as a civic one. </a:t>
            </a:r>
            <a:endParaRPr lang="en-GB" altLang="ja-JP" dirty="0" smtClean="0"/>
          </a:p>
          <a:p>
            <a:r>
              <a:rPr lang="en-GB" altLang="ja-JP" dirty="0" smtClean="0"/>
              <a:t>Throughout </a:t>
            </a:r>
            <a:r>
              <a:rPr lang="en-GB" altLang="ja-JP" dirty="0"/>
              <a:t>the discussion, I propose an intricate interwoven relationship between the autonomous concepts of personhood that incorporate a shared social space with the dead and the formal definitions of citizenship imported from the West.</a:t>
            </a:r>
            <a:endParaRPr lang="ja-JP" altLang="ja-JP" dirty="0"/>
          </a:p>
          <a:p>
            <a:endParaRPr kumimoji="1" lang="ja-JP" altLang="en-US" dirty="0"/>
          </a:p>
        </p:txBody>
      </p:sp>
    </p:spTree>
    <p:extLst>
      <p:ext uri="{BB962C8B-B14F-4D97-AF65-F5344CB8AC3E}">
        <p14:creationId xmlns:p14="http://schemas.microsoft.com/office/powerpoint/2010/main" val="1478308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Ceremonies</a:t>
            </a:r>
            <a:r>
              <a:rPr lang="ja-JP" altLang="en-US" dirty="0" smtClean="0"/>
              <a:t> </a:t>
            </a:r>
            <a:r>
              <a:rPr lang="en-US" altLang="ja-JP" dirty="0" smtClean="0"/>
              <a:t>and Election Campaign</a:t>
            </a:r>
            <a:endParaRPr kumimoji="1" lang="ja-JP" altLang="en-US" dirty="0"/>
          </a:p>
        </p:txBody>
      </p:sp>
      <p:sp>
        <p:nvSpPr>
          <p:cNvPr id="3" name="コンテンツ プレースホルダー 2"/>
          <p:cNvSpPr>
            <a:spLocks noGrp="1"/>
          </p:cNvSpPr>
          <p:nvPr>
            <p:ph idx="1"/>
          </p:nvPr>
        </p:nvSpPr>
        <p:spPr/>
        <p:txBody>
          <a:bodyPr>
            <a:normAutofit/>
          </a:bodyPr>
          <a:lstStyle/>
          <a:p>
            <a:r>
              <a:rPr lang="en-GB" altLang="ja-JP" dirty="0"/>
              <a:t>It is generally agreed by analysts that series of commemorative ceremonies like these are held in order to check levels of support for the </a:t>
            </a:r>
            <a:r>
              <a:rPr lang="en-GB" altLang="ja-JP" dirty="0" smtClean="0"/>
              <a:t>NRM </a:t>
            </a:r>
            <a:r>
              <a:rPr lang="en-GB" altLang="ja-JP" dirty="0"/>
              <a:t>in the northern and eastern parts of </a:t>
            </a:r>
            <a:r>
              <a:rPr lang="en-GB" altLang="ja-JP" dirty="0" smtClean="0"/>
              <a:t>Uganda, where allegedly many UPC supporters are. And eventually succeed to win additional vote. </a:t>
            </a:r>
          </a:p>
          <a:p>
            <a:r>
              <a:rPr lang="en-GB" altLang="ja-JP" dirty="0" smtClean="0"/>
              <a:t>It </a:t>
            </a:r>
            <a:r>
              <a:rPr lang="en-GB" altLang="ja-JP" dirty="0"/>
              <a:t>seems to have been a really effective strategy</a:t>
            </a:r>
            <a:r>
              <a:rPr lang="en-GB" altLang="ja-JP" dirty="0" smtClean="0"/>
              <a:t>.</a:t>
            </a:r>
            <a:endParaRPr kumimoji="1" lang="ja-JP" altLang="en-US" dirty="0"/>
          </a:p>
        </p:txBody>
      </p:sp>
    </p:spTree>
    <p:extLst>
      <p:ext uri="{BB962C8B-B14F-4D97-AF65-F5344CB8AC3E}">
        <p14:creationId xmlns:p14="http://schemas.microsoft.com/office/powerpoint/2010/main" val="1410436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The power of spirit of the dead</a:t>
            </a:r>
            <a:endParaRPr kumimoji="1" lang="ja-JP" altLang="en-US" dirty="0"/>
          </a:p>
        </p:txBody>
      </p:sp>
      <p:sp>
        <p:nvSpPr>
          <p:cNvPr id="3" name="コンテンツ プレースホルダー 2"/>
          <p:cNvSpPr>
            <a:spLocks noGrp="1"/>
          </p:cNvSpPr>
          <p:nvPr>
            <p:ph idx="1"/>
          </p:nvPr>
        </p:nvSpPr>
        <p:spPr/>
        <p:txBody>
          <a:bodyPr/>
          <a:lstStyle/>
          <a:p>
            <a:r>
              <a:rPr lang="en-GB" altLang="ja-JP" dirty="0" smtClean="0"/>
              <a:t>In </a:t>
            </a:r>
            <a:r>
              <a:rPr lang="en-GB" altLang="ja-JP" dirty="0" err="1"/>
              <a:t>Padhola</a:t>
            </a:r>
            <a:r>
              <a:rPr lang="en-GB" altLang="ja-JP" dirty="0"/>
              <a:t>, a spiritual tint was added; an </a:t>
            </a:r>
            <a:r>
              <a:rPr lang="en-GB" altLang="ja-JP" dirty="0" err="1"/>
              <a:t>Adhola</a:t>
            </a:r>
            <a:r>
              <a:rPr lang="en-GB" altLang="ja-JP" dirty="0"/>
              <a:t> commented on a rumour that "since this election is expected to be a struggle, the president is going around and trying to collect the power of the spirits of the prominent figures of our side in order to get the victory.“</a:t>
            </a:r>
          </a:p>
          <a:p>
            <a:r>
              <a:rPr lang="en-GB" altLang="ja-JP" dirty="0" smtClean="0"/>
              <a:t>It </a:t>
            </a:r>
            <a:r>
              <a:rPr lang="en-GB" altLang="ja-JP" dirty="0"/>
              <a:t>was a very suggestive comment considering the fact the power of the spirit was thought to be influential to the victory in the election.</a:t>
            </a:r>
            <a:endParaRPr lang="ja-JP" altLang="ja-JP" dirty="0"/>
          </a:p>
          <a:p>
            <a:r>
              <a:rPr kumimoji="1" lang="en-US" altLang="ja-JP" dirty="0" smtClean="0"/>
              <a:t>People in </a:t>
            </a:r>
            <a:r>
              <a:rPr kumimoji="1" lang="en-US" altLang="ja-JP" dirty="0" err="1" smtClean="0"/>
              <a:t>Padhola</a:t>
            </a:r>
            <a:r>
              <a:rPr kumimoji="1" lang="en-US" altLang="ja-JP" dirty="0" smtClean="0"/>
              <a:t> believe in the power of </a:t>
            </a:r>
            <a:r>
              <a:rPr kumimoji="1" lang="en-US" altLang="ja-JP" i="1" dirty="0" err="1" smtClean="0"/>
              <a:t>tipo</a:t>
            </a:r>
            <a:r>
              <a:rPr kumimoji="1" lang="en-US" altLang="ja-JP" i="1" dirty="0" smtClean="0"/>
              <a:t> </a:t>
            </a:r>
            <a:r>
              <a:rPr kumimoji="1" lang="en-US" altLang="ja-JP" dirty="0" smtClean="0"/>
              <a:t>the spirit of the dead who was killed by someone.</a:t>
            </a:r>
          </a:p>
          <a:p>
            <a:r>
              <a:rPr lang="en-US" altLang="ja-JP" dirty="0" smtClean="0"/>
              <a:t>To control the power of </a:t>
            </a:r>
            <a:r>
              <a:rPr kumimoji="1" lang="en-US" altLang="ja-JP" i="1" dirty="0" err="1" smtClean="0"/>
              <a:t>tipo</a:t>
            </a:r>
            <a:r>
              <a:rPr kumimoji="1" lang="en-US" altLang="ja-JP" i="1" dirty="0" smtClean="0"/>
              <a:t> </a:t>
            </a:r>
            <a:r>
              <a:rPr kumimoji="1" lang="en-US" altLang="ja-JP" dirty="0" smtClean="0"/>
              <a:t>is very significant key issue in </a:t>
            </a:r>
            <a:r>
              <a:rPr kumimoji="1" lang="en-US" altLang="ja-JP" dirty="0" err="1" smtClean="0"/>
              <a:t>Padhola’s</a:t>
            </a:r>
            <a:r>
              <a:rPr kumimoji="1" lang="en-US" altLang="ja-JP" dirty="0" smtClean="0"/>
              <a:t> ‘spiritual security’(</a:t>
            </a:r>
            <a:r>
              <a:rPr kumimoji="1" lang="en-US" altLang="ja-JP" dirty="0" err="1" smtClean="0"/>
              <a:t>Ashforth</a:t>
            </a:r>
            <a:r>
              <a:rPr kumimoji="1" lang="en-US" altLang="ja-JP" dirty="0" smtClean="0"/>
              <a:t> 2005).</a:t>
            </a:r>
            <a:endParaRPr kumimoji="1" lang="ja-JP" altLang="en-US" dirty="0"/>
          </a:p>
        </p:txBody>
      </p:sp>
    </p:spTree>
    <p:extLst>
      <p:ext uri="{BB962C8B-B14F-4D97-AF65-F5344CB8AC3E}">
        <p14:creationId xmlns:p14="http://schemas.microsoft.com/office/powerpoint/2010/main" val="984461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6691" y="365125"/>
            <a:ext cx="11182865" cy="1325563"/>
          </a:xfrm>
        </p:spPr>
        <p:txBody>
          <a:bodyPr/>
          <a:lstStyle/>
          <a:p>
            <a:r>
              <a:rPr lang="en-US" altLang="ja-JP" dirty="0" smtClean="0"/>
              <a:t>Universality of Citizenship to be Questioned</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GB" altLang="ja-JP" dirty="0"/>
              <a:t>This series of events and the strategic effectiveness displayed in the Ugandan Presidential and General Elections of 2016 calls on us to rethink the universality of the idea of the concept of citizenship.</a:t>
            </a:r>
            <a:endParaRPr lang="ja-JP" altLang="ja-JP" dirty="0"/>
          </a:p>
          <a:p>
            <a:r>
              <a:rPr lang="en-GB" altLang="ja-JP" dirty="0"/>
              <a:t>In short, this concept, as with all concepts of Western origin believed to be universal (like human rights, political correctness, etc.), is interwoven with </a:t>
            </a:r>
            <a:r>
              <a:rPr lang="en-GB" altLang="ja-JP" dirty="0" smtClean="0"/>
              <a:t>autochthonous concepts in Africa and other area after imported from the </a:t>
            </a:r>
            <a:r>
              <a:rPr lang="en-US" altLang="ja-JP" dirty="0" smtClean="0"/>
              <a:t>West</a:t>
            </a:r>
            <a:r>
              <a:rPr lang="en-GB" altLang="ja-JP" dirty="0" smtClean="0"/>
              <a:t>.</a:t>
            </a:r>
          </a:p>
          <a:p>
            <a:r>
              <a:rPr lang="en-GB" altLang="ja-JP" dirty="0" smtClean="0"/>
              <a:t>As </a:t>
            </a:r>
            <a:r>
              <a:rPr lang="en-GB" altLang="ja-JP" dirty="0"/>
              <a:t>a result of the series of events described above – particularly the last president's visit – the people of </a:t>
            </a:r>
            <a:r>
              <a:rPr lang="en-GB" altLang="ja-JP" dirty="0" err="1"/>
              <a:t>Padhola</a:t>
            </a:r>
            <a:r>
              <a:rPr lang="en-GB" altLang="ja-JP" dirty="0"/>
              <a:t> supported the president who honoured the great dead men of their ethnicity. </a:t>
            </a:r>
            <a:endParaRPr lang="en-GB" altLang="ja-JP" dirty="0" smtClean="0"/>
          </a:p>
          <a:p>
            <a:r>
              <a:rPr lang="en-GB" altLang="ja-JP" dirty="0" smtClean="0"/>
              <a:t>This </a:t>
            </a:r>
            <a:r>
              <a:rPr lang="en-GB" altLang="ja-JP" dirty="0"/>
              <a:t>means two things.</a:t>
            </a:r>
            <a:endParaRPr lang="ja-JP" altLang="ja-JP" dirty="0"/>
          </a:p>
          <a:p>
            <a:endParaRPr kumimoji="1" lang="ja-JP" altLang="en-US" dirty="0"/>
          </a:p>
        </p:txBody>
      </p:sp>
    </p:spTree>
    <p:extLst>
      <p:ext uri="{BB962C8B-B14F-4D97-AF65-F5344CB8AC3E}">
        <p14:creationId xmlns:p14="http://schemas.microsoft.com/office/powerpoint/2010/main" val="44257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Citizenship and Ethnicity</a:t>
            </a:r>
            <a:endParaRPr kumimoji="1" lang="ja-JP" altLang="en-US" dirty="0"/>
          </a:p>
        </p:txBody>
      </p:sp>
      <p:sp>
        <p:nvSpPr>
          <p:cNvPr id="3" name="コンテンツ プレースホルダー 2"/>
          <p:cNvSpPr>
            <a:spLocks noGrp="1"/>
          </p:cNvSpPr>
          <p:nvPr>
            <p:ph idx="1"/>
          </p:nvPr>
        </p:nvSpPr>
        <p:spPr/>
        <p:txBody>
          <a:bodyPr/>
          <a:lstStyle/>
          <a:p>
            <a:r>
              <a:rPr lang="en-GB" altLang="ja-JP" dirty="0"/>
              <a:t>One is that in the election, ethnicity play a certain role. This may be stating the obvious, but it is worth noting. </a:t>
            </a:r>
            <a:endParaRPr lang="en-GB" altLang="ja-JP" dirty="0" smtClean="0"/>
          </a:p>
          <a:p>
            <a:r>
              <a:rPr lang="en-GB" altLang="ja-JP" dirty="0" smtClean="0"/>
              <a:t>Although </a:t>
            </a:r>
            <a:r>
              <a:rPr lang="en-GB" altLang="ja-JP" dirty="0"/>
              <a:t>the importance of ethnicity has been recognized, it was often presented in terms of conflict </a:t>
            </a:r>
            <a:r>
              <a:rPr lang="en-GB" altLang="ja-JP" dirty="0" smtClean="0"/>
              <a:t>axes.</a:t>
            </a:r>
          </a:p>
          <a:p>
            <a:r>
              <a:rPr lang="en-GB" altLang="ja-JP" dirty="0" smtClean="0"/>
              <a:t>This </a:t>
            </a:r>
            <a:r>
              <a:rPr lang="en-GB" altLang="ja-JP" dirty="0"/>
              <a:t>time the reburial was an epoch-making and unexpected strategy to address the issue and even successfully manage to integrate people on the basis of ethnicity even though the late </a:t>
            </a:r>
            <a:r>
              <a:rPr lang="en-GB" altLang="ja-JP" dirty="0" err="1"/>
              <a:t>Oboth-Ofumbi</a:t>
            </a:r>
            <a:r>
              <a:rPr lang="en-GB" altLang="ja-JP" dirty="0"/>
              <a:t> was not especially beloved by all his neighbours. </a:t>
            </a:r>
            <a:endParaRPr kumimoji="1" lang="ja-JP" altLang="en-US" dirty="0"/>
          </a:p>
        </p:txBody>
      </p:sp>
    </p:spTree>
    <p:extLst>
      <p:ext uri="{BB962C8B-B14F-4D97-AF65-F5344CB8AC3E}">
        <p14:creationId xmlns:p14="http://schemas.microsoft.com/office/powerpoint/2010/main" val="1933464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Spiritual Dimensions and Voting </a:t>
            </a:r>
            <a:r>
              <a:rPr lang="en-US" altLang="ja-JP" dirty="0" err="1" smtClean="0"/>
              <a:t>Behaviour</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GB" altLang="ja-JP" dirty="0"/>
              <a:t>The other issue is the role of religious and spiritual dimensions in people's voting behaviour. The government’s honouring of the dead affected the people in </a:t>
            </a:r>
            <a:r>
              <a:rPr lang="en-GB" altLang="ja-JP" dirty="0" err="1"/>
              <a:t>Padhola</a:t>
            </a:r>
            <a:r>
              <a:rPr lang="en-GB" altLang="ja-JP" dirty="0"/>
              <a:t> in a positive way. </a:t>
            </a:r>
            <a:endParaRPr lang="en-GB" altLang="ja-JP" dirty="0" smtClean="0"/>
          </a:p>
          <a:p>
            <a:r>
              <a:rPr lang="en-GB" altLang="ja-JP" dirty="0" smtClean="0"/>
              <a:t>It </a:t>
            </a:r>
            <a:r>
              <a:rPr lang="en-GB" altLang="ja-JP" dirty="0"/>
              <a:t>can be said that the dead showed the agency to the living</a:t>
            </a:r>
            <a:r>
              <a:rPr lang="en-GB" altLang="ja-JP" dirty="0" smtClean="0"/>
              <a:t>. Or the dead intervened the living’s action. </a:t>
            </a:r>
          </a:p>
          <a:p>
            <a:r>
              <a:rPr lang="en-GB" altLang="ja-JP" dirty="0" smtClean="0"/>
              <a:t>In </a:t>
            </a:r>
            <a:r>
              <a:rPr lang="en-GB" altLang="ja-JP" dirty="0"/>
              <a:t>a sense, they, </a:t>
            </a:r>
            <a:r>
              <a:rPr lang="en-GB" altLang="ja-JP" dirty="0" smtClean="0"/>
              <a:t>ontologically the </a:t>
            </a:r>
            <a:r>
              <a:rPr lang="en-GB" altLang="ja-JP" dirty="0"/>
              <a:t>dead shared the social space with the living as the </a:t>
            </a:r>
            <a:r>
              <a:rPr lang="en-GB" altLang="ja-JP" dirty="0" smtClean="0"/>
              <a:t>personhood.</a:t>
            </a:r>
          </a:p>
          <a:p>
            <a:r>
              <a:rPr lang="en-GB" altLang="ja-JP" dirty="0"/>
              <a:t>T</a:t>
            </a:r>
            <a:r>
              <a:rPr lang="en-GB" altLang="ja-JP" dirty="0" smtClean="0"/>
              <a:t>he personhood of people </a:t>
            </a:r>
            <a:r>
              <a:rPr lang="en-GB" altLang="ja-JP" dirty="0"/>
              <a:t>in </a:t>
            </a:r>
            <a:r>
              <a:rPr lang="en-GB" altLang="ja-JP" dirty="0" err="1"/>
              <a:t>Padhola</a:t>
            </a:r>
            <a:r>
              <a:rPr lang="en-GB" altLang="ja-JP" dirty="0"/>
              <a:t> inevitably includes those who have already died. </a:t>
            </a:r>
            <a:r>
              <a:rPr lang="en-GB" altLang="ja-JP" dirty="0" smtClean="0"/>
              <a:t>Consideration of the will of the dead can influence much on their </a:t>
            </a:r>
            <a:r>
              <a:rPr lang="en-GB" altLang="ja-JP" smtClean="0"/>
              <a:t>voting behaviour.  </a:t>
            </a:r>
            <a:endParaRPr lang="en-GB" altLang="ja-JP" dirty="0" smtClean="0"/>
          </a:p>
          <a:p>
            <a:r>
              <a:rPr lang="en-GB" altLang="ja-JP" dirty="0" smtClean="0"/>
              <a:t>It reminds us the fact that transporting </a:t>
            </a:r>
            <a:r>
              <a:rPr lang="en-GB" altLang="ja-JP" dirty="0" err="1" smtClean="0"/>
              <a:t>Mutesa</a:t>
            </a:r>
            <a:r>
              <a:rPr lang="en-GB" altLang="ja-JP" dirty="0" smtClean="0"/>
              <a:t> II’s body had great significance to promise the popularity of Amin among </a:t>
            </a:r>
            <a:r>
              <a:rPr lang="en-GB" altLang="ja-JP" dirty="0" err="1" smtClean="0"/>
              <a:t>Baganda</a:t>
            </a:r>
            <a:r>
              <a:rPr lang="en-GB" altLang="ja-JP" dirty="0" smtClean="0"/>
              <a:t> in 1970s, even if he was the very one who made the cause for </a:t>
            </a:r>
            <a:r>
              <a:rPr lang="en-GB" altLang="ja-JP" dirty="0" err="1" smtClean="0"/>
              <a:t>Mutesa</a:t>
            </a:r>
            <a:r>
              <a:rPr lang="en-GB" altLang="ja-JP" dirty="0" smtClean="0"/>
              <a:t> II to have gone exile by attacking the palace in 1966 as Army Commander by the order of </a:t>
            </a:r>
            <a:r>
              <a:rPr lang="en-GB" altLang="ja-JP" dirty="0" err="1" smtClean="0"/>
              <a:t>Apolo</a:t>
            </a:r>
            <a:r>
              <a:rPr lang="en-GB" altLang="ja-JP" dirty="0" smtClean="0"/>
              <a:t> Milton </a:t>
            </a:r>
            <a:r>
              <a:rPr lang="en-GB" altLang="ja-JP" dirty="0" err="1" smtClean="0"/>
              <a:t>Obote</a:t>
            </a:r>
            <a:r>
              <a:rPr lang="en-GB" altLang="ja-JP" dirty="0" smtClean="0"/>
              <a:t>.</a:t>
            </a:r>
            <a:endParaRPr kumimoji="1" lang="ja-JP" altLang="en-US" dirty="0"/>
          </a:p>
        </p:txBody>
      </p:sp>
    </p:spTree>
    <p:extLst>
      <p:ext uri="{BB962C8B-B14F-4D97-AF65-F5344CB8AC3E}">
        <p14:creationId xmlns:p14="http://schemas.microsoft.com/office/powerpoint/2010/main" val="670130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Strategic Election Campaign</a:t>
            </a:r>
            <a:endParaRPr kumimoji="1" lang="ja-JP" altLang="en-US" dirty="0"/>
          </a:p>
        </p:txBody>
      </p:sp>
      <p:sp>
        <p:nvSpPr>
          <p:cNvPr id="3" name="コンテンツ プレースホルダー 2"/>
          <p:cNvSpPr>
            <a:spLocks noGrp="1"/>
          </p:cNvSpPr>
          <p:nvPr>
            <p:ph idx="1"/>
          </p:nvPr>
        </p:nvSpPr>
        <p:spPr/>
        <p:txBody>
          <a:bodyPr>
            <a:normAutofit/>
          </a:bodyPr>
          <a:lstStyle/>
          <a:p>
            <a:r>
              <a:rPr lang="en-GB" altLang="ja-JP" dirty="0"/>
              <a:t>Furthermore, </a:t>
            </a:r>
            <a:r>
              <a:rPr lang="en-GB" altLang="ja-JP" dirty="0" smtClean="0"/>
              <a:t>in the case of 2016, throughout the commemorative ceremonies, by </a:t>
            </a:r>
            <a:r>
              <a:rPr lang="en-GB" altLang="ja-JP" dirty="0"/>
              <a:t>criticizing the tyrant </a:t>
            </a:r>
            <a:r>
              <a:rPr lang="en-GB" altLang="ja-JP" dirty="0" smtClean="0"/>
              <a:t>Idi Amin </a:t>
            </a:r>
            <a:r>
              <a:rPr lang="en-GB" altLang="ja-JP" dirty="0"/>
              <a:t>as a symbol, the president may successfully and effectively highlight his position as the opposite</a:t>
            </a:r>
            <a:r>
              <a:rPr lang="en-GB" altLang="ja-JP" dirty="0" smtClean="0"/>
              <a:t>.</a:t>
            </a:r>
          </a:p>
          <a:p>
            <a:r>
              <a:rPr lang="en-GB" altLang="ja-JP" dirty="0" smtClean="0"/>
              <a:t>The logic of ‘The enemy’s enemy is a friend’ can be seen in the series of propaganda.</a:t>
            </a:r>
          </a:p>
          <a:p>
            <a:r>
              <a:rPr lang="en-GB" altLang="ja-JP" dirty="0" smtClean="0"/>
              <a:t>To </a:t>
            </a:r>
            <a:r>
              <a:rPr lang="en-GB" altLang="ja-JP" dirty="0"/>
              <a:t>be sure, I do not really on the position to know the details, if a presidential campaign in a modern nation state like Uganda consciously took these actions as an election strategy, this would be considered as very significant</a:t>
            </a:r>
            <a:r>
              <a:rPr lang="en-GB" altLang="ja-JP" dirty="0" smtClean="0"/>
              <a:t>.</a:t>
            </a:r>
            <a:endParaRPr lang="ja-JP" altLang="ja-JP" dirty="0"/>
          </a:p>
        </p:txBody>
      </p:sp>
    </p:spTree>
    <p:extLst>
      <p:ext uri="{BB962C8B-B14F-4D97-AF65-F5344CB8AC3E}">
        <p14:creationId xmlns:p14="http://schemas.microsoft.com/office/powerpoint/2010/main" val="4071076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Modernity and Autochthony</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GB" altLang="ja-JP" dirty="0"/>
              <a:t>If nationality and citizenship of a modern nation state have been thought to have been formally cut off from ethnicity, especially since the introduction of the National ID, this was </a:t>
            </a:r>
            <a:r>
              <a:rPr lang="en-GB" altLang="ja-JP" dirty="0" smtClean="0"/>
              <a:t>wrong,</a:t>
            </a:r>
            <a:r>
              <a:rPr lang="ja-JP" altLang="en-US" dirty="0" smtClean="0"/>
              <a:t> </a:t>
            </a:r>
            <a:r>
              <a:rPr lang="en-US" altLang="ja-JP" dirty="0" smtClean="0"/>
              <a:t>or too simple-minded</a:t>
            </a:r>
            <a:r>
              <a:rPr lang="en-GB" altLang="ja-JP" dirty="0" smtClean="0"/>
              <a:t>. </a:t>
            </a:r>
          </a:p>
          <a:p>
            <a:r>
              <a:rPr lang="en-GB" altLang="ja-JP" dirty="0" smtClean="0"/>
              <a:t>Citizenship</a:t>
            </a:r>
            <a:r>
              <a:rPr lang="en-GB" altLang="ja-JP" dirty="0"/>
              <a:t>, of course, is conceived as a part of the modern contemplation, aiming at universality to some extent. </a:t>
            </a:r>
            <a:endParaRPr lang="en-GB" altLang="ja-JP" dirty="0" smtClean="0"/>
          </a:p>
          <a:p>
            <a:r>
              <a:rPr lang="en-GB" altLang="ja-JP" dirty="0" smtClean="0"/>
              <a:t>However</a:t>
            </a:r>
            <a:r>
              <a:rPr lang="en-GB" altLang="ja-JP" dirty="0"/>
              <a:t>, this case shows, quoting the suggestive title of the book by Bruno </a:t>
            </a:r>
            <a:r>
              <a:rPr lang="en-GB" altLang="ja-JP" dirty="0" err="1"/>
              <a:t>Latour</a:t>
            </a:r>
            <a:r>
              <a:rPr lang="en-GB" altLang="ja-JP" dirty="0"/>
              <a:t>, ‘We have never been modern’. </a:t>
            </a:r>
            <a:r>
              <a:rPr lang="en-GB" altLang="ja-JP" dirty="0" smtClean="0"/>
              <a:t>I </a:t>
            </a:r>
            <a:r>
              <a:rPr lang="en-GB" altLang="ja-JP" dirty="0"/>
              <a:t>think that the situation is exactly the same in the Europe where the modern originates. </a:t>
            </a:r>
            <a:endParaRPr lang="en-GB" altLang="ja-JP" dirty="0" smtClean="0"/>
          </a:p>
          <a:p>
            <a:r>
              <a:rPr lang="en-GB" altLang="ja-JP" dirty="0" smtClean="0"/>
              <a:t>However </a:t>
            </a:r>
            <a:r>
              <a:rPr lang="en-GB" altLang="ja-JP" dirty="0"/>
              <a:t>much modern concepts aim at universality, they are always interwoven with the autochthonous and indigenous concepts on the spot – that is the universal situation</a:t>
            </a:r>
            <a:r>
              <a:rPr lang="en-GB" altLang="ja-JP" dirty="0" smtClean="0"/>
              <a:t>.</a:t>
            </a:r>
            <a:endParaRPr lang="ja-JP" altLang="en-US" dirty="0"/>
          </a:p>
          <a:p>
            <a:endParaRPr kumimoji="1" lang="ja-JP" altLang="en-US" dirty="0"/>
          </a:p>
        </p:txBody>
      </p:sp>
    </p:spTree>
    <p:extLst>
      <p:ext uri="{BB962C8B-B14F-4D97-AF65-F5344CB8AC3E}">
        <p14:creationId xmlns:p14="http://schemas.microsoft.com/office/powerpoint/2010/main" val="3103354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65125"/>
            <a:ext cx="10962503" cy="1325563"/>
          </a:xfrm>
        </p:spPr>
        <p:txBody>
          <a:bodyPr/>
          <a:lstStyle/>
          <a:p>
            <a:r>
              <a:rPr kumimoji="1" lang="en-US" altLang="ja-JP" dirty="0" smtClean="0"/>
              <a:t>Rational Alternatives and Sentimental Action </a:t>
            </a:r>
            <a:endParaRPr kumimoji="1" lang="ja-JP" altLang="en-US" dirty="0"/>
          </a:p>
        </p:txBody>
      </p:sp>
      <p:sp>
        <p:nvSpPr>
          <p:cNvPr id="3" name="コンテンツ プレースホルダー 2"/>
          <p:cNvSpPr>
            <a:spLocks noGrp="1"/>
          </p:cNvSpPr>
          <p:nvPr>
            <p:ph idx="1"/>
          </p:nvPr>
        </p:nvSpPr>
        <p:spPr/>
        <p:txBody>
          <a:bodyPr>
            <a:normAutofit/>
          </a:bodyPr>
          <a:lstStyle/>
          <a:p>
            <a:r>
              <a:rPr lang="en-GB" altLang="ja-JP" dirty="0"/>
              <a:t>I have recently discussed that citizenship is also affected by the dead. After death, there are things where you decide and cancel migration thinking about where you want to be </a:t>
            </a:r>
            <a:r>
              <a:rPr lang="en-GB" altLang="ja-JP" dirty="0" smtClean="0"/>
              <a:t>buried(</a:t>
            </a:r>
            <a:r>
              <a:rPr lang="en-GB" altLang="ja-JP" dirty="0" err="1" smtClean="0"/>
              <a:t>Umeya</a:t>
            </a:r>
            <a:r>
              <a:rPr lang="en-GB" altLang="ja-JP" dirty="0" smtClean="0"/>
              <a:t> 2017). </a:t>
            </a:r>
          </a:p>
          <a:p>
            <a:r>
              <a:rPr lang="en-GB" altLang="ja-JP" dirty="0" smtClean="0"/>
              <a:t>In the discussion on migration in Africa, Francis </a:t>
            </a:r>
            <a:r>
              <a:rPr lang="en-GB" altLang="ja-JP" dirty="0" err="1"/>
              <a:t>Nyamnjoh</a:t>
            </a:r>
            <a:r>
              <a:rPr lang="en-GB" altLang="ja-JP" dirty="0"/>
              <a:t> </a:t>
            </a:r>
            <a:r>
              <a:rPr lang="en-GB" altLang="ja-JP" dirty="0" smtClean="0"/>
              <a:t>(2001: 30)criticizing thinkers like </a:t>
            </a:r>
            <a:r>
              <a:rPr lang="en-GB" altLang="ja-JP" dirty="0" err="1" smtClean="0"/>
              <a:t>Werbner</a:t>
            </a:r>
            <a:r>
              <a:rPr lang="en-GB" altLang="ja-JP" dirty="0" smtClean="0"/>
              <a:t>(1999) by asserting that humans </a:t>
            </a:r>
            <a:r>
              <a:rPr lang="en-GB" altLang="ja-JP" dirty="0"/>
              <a:t>are not ‘creative manipulators or jugglers of identity</a:t>
            </a:r>
            <a:r>
              <a:rPr lang="en-GB" altLang="ja-JP" dirty="0" smtClean="0"/>
              <a:t>’(</a:t>
            </a:r>
            <a:r>
              <a:rPr lang="en-GB" altLang="ja-JP" dirty="0" err="1" smtClean="0"/>
              <a:t>op.cit</a:t>
            </a:r>
            <a:r>
              <a:rPr lang="en-GB" altLang="ja-JP" dirty="0" smtClean="0"/>
              <a:t>.), who </a:t>
            </a:r>
            <a:r>
              <a:rPr lang="en-GB" altLang="ja-JP" dirty="0"/>
              <a:t>is the subject enjoying the freedom and rational </a:t>
            </a:r>
            <a:r>
              <a:rPr lang="en-GB" altLang="ja-JP" dirty="0" smtClean="0"/>
              <a:t>alternatives. </a:t>
            </a:r>
            <a:endParaRPr kumimoji="1" lang="ja-JP" altLang="en-US" dirty="0"/>
          </a:p>
        </p:txBody>
      </p:sp>
    </p:spTree>
    <p:extLst>
      <p:ext uri="{BB962C8B-B14F-4D97-AF65-F5344CB8AC3E}">
        <p14:creationId xmlns:p14="http://schemas.microsoft.com/office/powerpoint/2010/main" val="65722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Communal Social Structures Reconsidered</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They are ‘also at variance with the tendency in the western export to minimize the power of society, social structures, communal and </a:t>
            </a:r>
            <a:r>
              <a:rPr kumimoji="1" lang="en-US" altLang="ja-JP" dirty="0" err="1" smtClean="0"/>
              <a:t>solidalities</a:t>
            </a:r>
            <a:r>
              <a:rPr kumimoji="1" lang="en-US" altLang="ja-JP" dirty="0" smtClean="0"/>
              <a:t> by “trumpeting instead the uncompromising autonomy of the individual, right-bearing, physically discrete, </a:t>
            </a:r>
            <a:r>
              <a:rPr kumimoji="1" lang="en-US" altLang="ja-JP" dirty="0" err="1" smtClean="0"/>
              <a:t>monied</a:t>
            </a:r>
            <a:r>
              <a:rPr kumimoji="1" lang="en-US" altLang="ja-JP" dirty="0" smtClean="0"/>
              <a:t>, market-driven, materially </a:t>
            </a:r>
            <a:r>
              <a:rPr kumimoji="1" lang="en-US" altLang="ja-JP" dirty="0" err="1" smtClean="0"/>
              <a:t>inviorate</a:t>
            </a:r>
            <a:r>
              <a:rPr kumimoji="1" lang="en-US" altLang="ja-JP" dirty="0" smtClean="0"/>
              <a:t> human subject.”(</a:t>
            </a:r>
            <a:r>
              <a:rPr kumimoji="1" lang="en-US" altLang="ja-JP" dirty="0" err="1" smtClean="0"/>
              <a:t>Comaroff</a:t>
            </a:r>
            <a:r>
              <a:rPr kumimoji="1" lang="en-US" altLang="ja-JP" dirty="0" smtClean="0"/>
              <a:t> and </a:t>
            </a:r>
            <a:r>
              <a:rPr kumimoji="1" lang="en-US" altLang="ja-JP" dirty="0" err="1" smtClean="0"/>
              <a:t>Comaroff</a:t>
            </a:r>
            <a:r>
              <a:rPr kumimoji="1" lang="en-US" altLang="ja-JP" dirty="0" smtClean="0"/>
              <a:t> 1999:3</a:t>
            </a:r>
            <a:r>
              <a:rPr lang="en-US" altLang="ja-JP" dirty="0"/>
              <a:t>)’ (</a:t>
            </a:r>
            <a:r>
              <a:rPr lang="en-US" altLang="ja-JP" dirty="0" err="1"/>
              <a:t>Nyamnjoh</a:t>
            </a:r>
            <a:r>
              <a:rPr lang="en-US" altLang="ja-JP" dirty="0"/>
              <a:t> 2001: 30) </a:t>
            </a:r>
            <a:endParaRPr kumimoji="1"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Motivation for Action and Citizenship</a:t>
            </a:r>
            <a:endParaRPr kumimoji="1" lang="ja-JP" altLang="en-US" dirty="0"/>
          </a:p>
        </p:txBody>
      </p:sp>
      <p:sp>
        <p:nvSpPr>
          <p:cNvPr id="3" name="コンテンツ プレースホルダー 2"/>
          <p:cNvSpPr>
            <a:spLocks noGrp="1"/>
          </p:cNvSpPr>
          <p:nvPr>
            <p:ph idx="1"/>
          </p:nvPr>
        </p:nvSpPr>
        <p:spPr/>
        <p:txBody>
          <a:bodyPr/>
          <a:lstStyle/>
          <a:p>
            <a:r>
              <a:rPr lang="en-GB" altLang="ja-JP" dirty="0"/>
              <a:t>I intended to add a discussion from another perspective to what motivation for the action of citizen </a:t>
            </a:r>
            <a:r>
              <a:rPr lang="en-GB" altLang="ja-JP" dirty="0" smtClean="0"/>
              <a:t>here </a:t>
            </a:r>
            <a:r>
              <a:rPr lang="en-GB" altLang="ja-JP" dirty="0"/>
              <a:t>was not simply economic rationality but sentiment.</a:t>
            </a:r>
          </a:p>
          <a:p>
            <a:r>
              <a:rPr lang="en-GB" altLang="ja-JP" dirty="0"/>
              <a:t>In other words, here it is also possible to think that voting behaviour is based on sentiments considering the dead.</a:t>
            </a:r>
            <a:endParaRPr lang="ja-JP" altLang="ja-JP" dirty="0"/>
          </a:p>
          <a:p>
            <a:endParaRPr kumimoji="1" lang="ja-JP" altLang="en-US" dirty="0"/>
          </a:p>
        </p:txBody>
      </p:sp>
    </p:spTree>
    <p:extLst>
      <p:ext uri="{BB962C8B-B14F-4D97-AF65-F5344CB8AC3E}">
        <p14:creationId xmlns:p14="http://schemas.microsoft.com/office/powerpoint/2010/main" val="881999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smtClean="0"/>
              <a:t>Re</a:t>
            </a:r>
            <a:r>
              <a:rPr lang="en-US" altLang="ja-JP" dirty="0" smtClean="0"/>
              <a:t>-</a:t>
            </a:r>
            <a:r>
              <a:rPr lang="en-GB" altLang="ja-JP" dirty="0" smtClean="0"/>
              <a:t>burial </a:t>
            </a:r>
            <a:r>
              <a:rPr lang="en-GB" altLang="ja-JP" dirty="0"/>
              <a:t>of </a:t>
            </a:r>
            <a:r>
              <a:rPr lang="en-GB" altLang="ja-JP" dirty="0" err="1" smtClean="0"/>
              <a:t>Oryema</a:t>
            </a:r>
            <a:r>
              <a:rPr lang="en-GB" altLang="ja-JP" dirty="0" smtClean="0"/>
              <a:t> and </a:t>
            </a:r>
            <a:r>
              <a:rPr lang="en-GB" altLang="ja-JP" dirty="0" err="1" smtClean="0"/>
              <a:t>Luwum’s</a:t>
            </a:r>
            <a:r>
              <a:rPr lang="en-GB" altLang="ja-JP" dirty="0" smtClean="0"/>
              <a:t> Day</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GB" altLang="ja-JP" dirty="0" smtClean="0"/>
              <a:t>On September 18, 2014 a reburial ceremony for </a:t>
            </a:r>
            <a:r>
              <a:rPr lang="en-GB" altLang="ja-JP" dirty="0" err="1" smtClean="0"/>
              <a:t>Erinayo</a:t>
            </a:r>
            <a:r>
              <a:rPr lang="en-GB" altLang="ja-JP" dirty="0" smtClean="0"/>
              <a:t> Wilson </a:t>
            </a:r>
            <a:r>
              <a:rPr lang="en-GB" altLang="ja-JP" dirty="0" err="1" smtClean="0"/>
              <a:t>Oryema</a:t>
            </a:r>
            <a:r>
              <a:rPr lang="en-GB" altLang="ja-JP" dirty="0" smtClean="0"/>
              <a:t> (1917–1977) was held in </a:t>
            </a:r>
            <a:r>
              <a:rPr lang="en-GB" altLang="ja-JP" dirty="0" err="1" smtClean="0"/>
              <a:t>Nyowa</a:t>
            </a:r>
            <a:r>
              <a:rPr lang="en-GB" altLang="ja-JP" dirty="0" smtClean="0"/>
              <a:t> District. </a:t>
            </a:r>
          </a:p>
          <a:p>
            <a:r>
              <a:rPr lang="en-US" altLang="ja-JP" dirty="0" smtClean="0"/>
              <a:t>He was Uganda's first African Inspector General of Police (1964-1971), In Amin’s regime, he was appointed Minister of Land, Mineral, and Water Resources (1971-1974) and Minister of Land, Housing and Physical Planning (1974-1977).</a:t>
            </a:r>
          </a:p>
          <a:p>
            <a:r>
              <a:rPr lang="en-US" altLang="ja-JP" dirty="0" smtClean="0"/>
              <a:t>He was superior authority in KAR to Amin, in 1940s and best man at Amin’ s wedding to Kay </a:t>
            </a:r>
            <a:r>
              <a:rPr lang="en-US" altLang="ja-JP" dirty="0" err="1" smtClean="0"/>
              <a:t>Adoroa</a:t>
            </a:r>
            <a:r>
              <a:rPr lang="en-US" altLang="ja-JP" dirty="0" smtClean="0"/>
              <a:t>, who was later killed. In a sense, he was accepted to be Amin’s the most trusted OB in the world. </a:t>
            </a:r>
          </a:p>
          <a:p>
            <a:r>
              <a:rPr lang="en-US" altLang="ja-JP" dirty="0" smtClean="0"/>
              <a:t> In February 1977, </a:t>
            </a:r>
            <a:r>
              <a:rPr lang="en-US" altLang="ja-JP" dirty="0" err="1" smtClean="0"/>
              <a:t>Oryema</a:t>
            </a:r>
            <a:r>
              <a:rPr lang="en-US" altLang="ja-JP" dirty="0" smtClean="0"/>
              <a:t>, together with Archbishop Janani </a:t>
            </a:r>
            <a:r>
              <a:rPr lang="en-US" altLang="ja-JP" dirty="0" err="1" smtClean="0"/>
              <a:t>Luwum</a:t>
            </a:r>
            <a:r>
              <a:rPr lang="en-US" altLang="ja-JP" dirty="0" smtClean="0"/>
              <a:t> and Interior Minister Charles </a:t>
            </a:r>
            <a:r>
              <a:rPr lang="en-US" altLang="ja-JP" dirty="0" err="1" smtClean="0"/>
              <a:t>Oboth-Ofumbi</a:t>
            </a:r>
            <a:r>
              <a:rPr lang="en-US" altLang="ja-JP" dirty="0" smtClean="0"/>
              <a:t>, is generally considered as having been murdered by the SRB of President Idi Amin.</a:t>
            </a:r>
            <a:endParaRPr lang="en-GB" altLang="ja-JP" dirty="0" smtClean="0"/>
          </a:p>
          <a:p>
            <a:pPr marL="0" indent="0">
              <a:buNone/>
            </a:pPr>
            <a:endParaRPr kumimoji="1" lang="ja-JP" altLang="en-US" dirty="0"/>
          </a:p>
        </p:txBody>
      </p:sp>
    </p:spTree>
    <p:extLst>
      <p:ext uri="{BB962C8B-B14F-4D97-AF65-F5344CB8AC3E}">
        <p14:creationId xmlns:p14="http://schemas.microsoft.com/office/powerpoint/2010/main" val="13428429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3486" y="365125"/>
            <a:ext cx="10515600" cy="1325563"/>
          </a:xfrm>
        </p:spPr>
        <p:txBody>
          <a:bodyPr>
            <a:normAutofit fontScale="90000"/>
          </a:bodyPr>
          <a:lstStyle/>
          <a:p>
            <a:r>
              <a:rPr lang="en-GB" altLang="ja-JP" dirty="0" smtClean="0"/>
              <a:t/>
            </a:r>
            <a:br>
              <a:rPr lang="en-GB" altLang="ja-JP" dirty="0" smtClean="0"/>
            </a:br>
            <a:r>
              <a:rPr lang="en-GB" altLang="ja-JP" sz="4900" dirty="0" smtClean="0"/>
              <a:t>Conclusion</a:t>
            </a:r>
            <a:r>
              <a:rPr lang="ja-JP" altLang="ja-JP" sz="4900" dirty="0"/>
              <a:t/>
            </a:r>
            <a:br>
              <a:rPr lang="ja-JP" altLang="ja-JP" sz="4900" dirty="0"/>
            </a:br>
            <a:endParaRPr kumimoji="1" lang="ja-JP" altLang="en-US" sz="4900" dirty="0"/>
          </a:p>
        </p:txBody>
      </p:sp>
      <p:sp>
        <p:nvSpPr>
          <p:cNvPr id="3" name="コンテンツ プレースホルダー 2"/>
          <p:cNvSpPr>
            <a:spLocks noGrp="1"/>
          </p:cNvSpPr>
          <p:nvPr>
            <p:ph idx="1"/>
          </p:nvPr>
        </p:nvSpPr>
        <p:spPr/>
        <p:txBody>
          <a:bodyPr/>
          <a:lstStyle/>
          <a:p>
            <a:r>
              <a:rPr lang="en-GB" altLang="ja-JP" dirty="0"/>
              <a:t>One cannot ignore the emotional aspects of citizenship, nor can one conclude that each citizen autonomously pursues their own interests, as is generally thought; when seriously considering voting behaviour, it is also important to consider the role of the dead. </a:t>
            </a:r>
            <a:endParaRPr lang="en-GB" altLang="ja-JP" dirty="0" smtClean="0"/>
          </a:p>
          <a:p>
            <a:r>
              <a:rPr lang="en-GB" altLang="ja-JP" dirty="0" smtClean="0"/>
              <a:t>Throughout </a:t>
            </a:r>
            <a:r>
              <a:rPr lang="en-GB" altLang="ja-JP" dirty="0"/>
              <a:t>the discussion, I propose the intricate interwoven relationship of the concepts of personhood that incorporate a shared social space with the dead and formal definitions of citizenship imported from the West.</a:t>
            </a:r>
            <a:endParaRPr lang="ja-JP" altLang="ja-JP" dirty="0"/>
          </a:p>
          <a:p>
            <a:endParaRPr kumimoji="1" lang="ja-JP" altLang="en-US" dirty="0"/>
          </a:p>
        </p:txBody>
      </p:sp>
    </p:spTree>
    <p:extLst>
      <p:ext uri="{BB962C8B-B14F-4D97-AF65-F5344CB8AC3E}">
        <p14:creationId xmlns:p14="http://schemas.microsoft.com/office/powerpoint/2010/main" val="3164742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Conclusion</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GB" altLang="ja-JP" dirty="0"/>
              <a:t>Like other modern concepts, that of citizenship is entangled with indigenous concepts. </a:t>
            </a:r>
            <a:endParaRPr lang="en-GB" altLang="ja-JP" dirty="0" smtClean="0"/>
          </a:p>
          <a:p>
            <a:r>
              <a:rPr lang="en-GB" altLang="ja-JP" dirty="0" smtClean="0"/>
              <a:t>Sentiments </a:t>
            </a:r>
            <a:r>
              <a:rPr lang="en-GB" altLang="ja-JP" dirty="0"/>
              <a:t>are involved, and ethnicity – even if the membership is never fixed - is also affected by the agency of the dead. </a:t>
            </a:r>
            <a:endParaRPr lang="en-GB" altLang="ja-JP" dirty="0" smtClean="0"/>
          </a:p>
          <a:p>
            <a:r>
              <a:rPr lang="en-GB" altLang="ja-JP" dirty="0" smtClean="0"/>
              <a:t>What </a:t>
            </a:r>
            <a:r>
              <a:rPr lang="en-GB" altLang="ja-JP" dirty="0"/>
              <a:t>I wanted to think about here is that it is a modern invention aiming at the universality, such as citizenship, but it is one of the possible variations shown at the point where it was imported</a:t>
            </a:r>
            <a:r>
              <a:rPr lang="en-GB" altLang="ja-JP" dirty="0" smtClean="0"/>
              <a:t>.</a:t>
            </a:r>
          </a:p>
          <a:p>
            <a:r>
              <a:rPr lang="en-GB" altLang="ja-JP" dirty="0" smtClean="0"/>
              <a:t>That </a:t>
            </a:r>
            <a:r>
              <a:rPr lang="en-GB" altLang="ja-JP" dirty="0"/>
              <a:t>suggests that humans are not individuals who never have complete freedom. The new possibility to the negotiation with autochthonous concept and the Western imported concept brutally aiming at the universality will be moderately vision after considering the situation.</a:t>
            </a:r>
            <a:endParaRPr lang="ja-JP" altLang="ja-JP" dirty="0"/>
          </a:p>
          <a:p>
            <a:endParaRPr kumimoji="1" lang="ja-JP" altLang="en-US" dirty="0"/>
          </a:p>
        </p:txBody>
      </p:sp>
    </p:spTree>
    <p:extLst>
      <p:ext uri="{BB962C8B-B14F-4D97-AF65-F5344CB8AC3E}">
        <p14:creationId xmlns:p14="http://schemas.microsoft.com/office/powerpoint/2010/main" val="40453371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en-US" altLang="ja-JP" i="1" dirty="0" err="1" smtClean="0">
                <a:ea typeface="ＭＳ ゴシック" pitchFamily="49" charset="-128"/>
              </a:rPr>
              <a:t>Waluwa</a:t>
            </a:r>
            <a:r>
              <a:rPr kumimoji="1" lang="en-US" altLang="ja-JP" i="1" dirty="0" smtClean="0">
                <a:ea typeface="ＭＳ ゴシック" pitchFamily="49" charset="-128"/>
              </a:rPr>
              <a:t> </a:t>
            </a:r>
            <a:r>
              <a:rPr kumimoji="1" lang="en-US" altLang="ja-JP" i="1" dirty="0" err="1" smtClean="0">
                <a:ea typeface="ＭＳ ゴシック" pitchFamily="49" charset="-128"/>
              </a:rPr>
              <a:t>wini</a:t>
            </a:r>
            <a:r>
              <a:rPr kumimoji="1" lang="en-US" altLang="ja-JP" i="1" dirty="0" smtClean="0">
                <a:ea typeface="ＭＳ ゴシック" pitchFamily="49" charset="-128"/>
              </a:rPr>
              <a:t> </a:t>
            </a:r>
            <a:r>
              <a:rPr kumimoji="1" lang="en-US" altLang="ja-JP" i="1" dirty="0" err="1" smtClean="0">
                <a:ea typeface="ＭＳ ゴシック" pitchFamily="49" charset="-128"/>
              </a:rPr>
              <a:t>teki</a:t>
            </a:r>
            <a:r>
              <a:rPr kumimoji="1" lang="en-US" altLang="ja-JP" i="1" dirty="0" smtClean="0">
                <a:ea typeface="ＭＳ ゴシック" pitchFamily="49" charset="-128"/>
              </a:rPr>
              <a:t> </a:t>
            </a:r>
            <a:r>
              <a:rPr kumimoji="1" lang="en-US" altLang="ja-JP" i="1" dirty="0" err="1" smtClean="0">
                <a:ea typeface="ＭＳ ゴシック" pitchFamily="49" charset="-128"/>
              </a:rPr>
              <a:t>teki</a:t>
            </a:r>
            <a:endParaRPr kumimoji="1" lang="ja-JP" altLang="en-US" i="1" dirty="0">
              <a:ea typeface="ＭＳ ゴシック" pitchFamily="49" charset="-128"/>
            </a:endParaRPr>
          </a:p>
        </p:txBody>
      </p:sp>
      <p:pic>
        <p:nvPicPr>
          <p:cNvPr id="3074" name="Picture 2" descr="D:\photo\FH04003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09568" y="1556792"/>
            <a:ext cx="7006281"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703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References</a:t>
            </a:r>
            <a:endParaRPr kumimoji="1" lang="ja-JP" altLang="en-US" dirty="0"/>
          </a:p>
        </p:txBody>
      </p:sp>
      <p:sp>
        <p:nvSpPr>
          <p:cNvPr id="3" name="コンテンツ プレースホルダ 2"/>
          <p:cNvSpPr>
            <a:spLocks noGrp="1"/>
          </p:cNvSpPr>
          <p:nvPr>
            <p:ph idx="1"/>
          </p:nvPr>
        </p:nvSpPr>
        <p:spPr>
          <a:xfrm>
            <a:off x="961768" y="1334530"/>
            <a:ext cx="10515600" cy="5325762"/>
          </a:xfrm>
        </p:spPr>
        <p:txBody>
          <a:bodyPr>
            <a:normAutofit fontScale="62500" lnSpcReduction="20000"/>
          </a:bodyPr>
          <a:lstStyle/>
          <a:p>
            <a:r>
              <a:rPr kumimoji="1" lang="en-US" altLang="ja-JP" dirty="0" err="1" smtClean="0"/>
              <a:t>Ashforth</a:t>
            </a:r>
            <a:r>
              <a:rPr kumimoji="1" lang="en-US" altLang="ja-JP" dirty="0" smtClean="0"/>
              <a:t>, Adam (2005)</a:t>
            </a:r>
          </a:p>
          <a:p>
            <a:pPr marL="0" indent="0">
              <a:buNone/>
            </a:pPr>
            <a:r>
              <a:rPr lang="en-US" altLang="ja-JP" i="1" dirty="0"/>
              <a:t>Witchcraft, Violence, and Democracy in South </a:t>
            </a:r>
            <a:r>
              <a:rPr lang="en-US" altLang="ja-JP" i="1" dirty="0" smtClean="0"/>
              <a:t>Africa</a:t>
            </a:r>
            <a:r>
              <a:rPr lang="en-US" altLang="ja-JP" dirty="0" smtClean="0"/>
              <a:t>.</a:t>
            </a:r>
            <a:r>
              <a:rPr lang="en-US" altLang="ja-JP" dirty="0"/>
              <a:t> Chicago: University of Chicago </a:t>
            </a:r>
            <a:r>
              <a:rPr lang="en-US" altLang="ja-JP" dirty="0" smtClean="0"/>
              <a:t>Press.</a:t>
            </a:r>
            <a:endParaRPr lang="en-US" altLang="ja-JP" dirty="0"/>
          </a:p>
          <a:p>
            <a:r>
              <a:rPr kumimoji="1" lang="en-US" altLang="ja-JP" dirty="0" err="1" smtClean="0"/>
              <a:t>Comaroff</a:t>
            </a:r>
            <a:r>
              <a:rPr kumimoji="1" lang="en-US" altLang="ja-JP" dirty="0" smtClean="0"/>
              <a:t>, J  and J. L. </a:t>
            </a:r>
            <a:r>
              <a:rPr kumimoji="1" lang="en-US" altLang="ja-JP" dirty="0" err="1" smtClean="0"/>
              <a:t>Comaroff</a:t>
            </a:r>
            <a:r>
              <a:rPr kumimoji="1" lang="en-US" altLang="ja-JP" dirty="0" smtClean="0"/>
              <a:t> (1999)</a:t>
            </a:r>
          </a:p>
          <a:p>
            <a:pPr marL="0" indent="0">
              <a:buNone/>
            </a:pPr>
            <a:r>
              <a:rPr kumimoji="1" lang="en-US" altLang="ja-JP" i="1" dirty="0" smtClean="0"/>
              <a:t>Civil Society and the Political Imagination in Africa</a:t>
            </a:r>
            <a:r>
              <a:rPr kumimoji="1" lang="en-US" altLang="ja-JP" dirty="0" smtClean="0"/>
              <a:t>, Chicago: University of Chicago Press. </a:t>
            </a:r>
            <a:endParaRPr lang="en-US" altLang="ja-JP" dirty="0" smtClean="0"/>
          </a:p>
          <a:p>
            <a:r>
              <a:rPr kumimoji="1" lang="en-US" altLang="ja-JP" dirty="0" err="1" smtClean="0"/>
              <a:t>Nyamnjoh</a:t>
            </a:r>
            <a:r>
              <a:rPr kumimoji="1" lang="en-US" altLang="ja-JP" dirty="0" smtClean="0"/>
              <a:t>, F. B. (</a:t>
            </a:r>
            <a:r>
              <a:rPr lang="en-US" altLang="ja-JP" dirty="0"/>
              <a:t>2001) </a:t>
            </a:r>
            <a:endParaRPr lang="en-US" altLang="ja-JP" dirty="0" smtClean="0"/>
          </a:p>
          <a:p>
            <a:pPr marL="0" indent="0">
              <a:buNone/>
            </a:pPr>
            <a:r>
              <a:rPr lang="en-US" altLang="ja-JP" dirty="0" smtClean="0"/>
              <a:t>‘ Delusions </a:t>
            </a:r>
            <a:r>
              <a:rPr lang="en-US" altLang="ja-JP" dirty="0"/>
              <a:t>of Development and the Enrichment of Witchcraft Discourses in Cameroon</a:t>
            </a:r>
            <a:r>
              <a:rPr lang="en-US" altLang="ja-JP" dirty="0" smtClean="0"/>
              <a:t>.’ In Henrietta </a:t>
            </a:r>
            <a:r>
              <a:rPr lang="en-US" altLang="ja-JP" dirty="0"/>
              <a:t>L. Moore and Todd Sanders (eds.)</a:t>
            </a:r>
            <a:r>
              <a:rPr lang="en-US" altLang="ja-JP" i="1" dirty="0"/>
              <a:t>Magical Interpretations, Material Realities: Modernity, Witchcraft and the Occult in Postcolonial Africa</a:t>
            </a:r>
            <a:r>
              <a:rPr lang="en-US" altLang="ja-JP" dirty="0"/>
              <a:t>. London &amp; N. Y.: Routledge. </a:t>
            </a:r>
            <a:endParaRPr kumimoji="1" lang="en-US" altLang="ja-JP" dirty="0" smtClean="0"/>
          </a:p>
          <a:p>
            <a:r>
              <a:rPr lang="en-US" altLang="ja-JP" dirty="0" err="1" smtClean="0"/>
              <a:t>Nyamnjoh</a:t>
            </a:r>
            <a:r>
              <a:rPr lang="en-US" altLang="ja-JP" dirty="0" smtClean="0"/>
              <a:t>, F.B. (2017)</a:t>
            </a:r>
          </a:p>
          <a:p>
            <a:pPr marL="0" indent="0">
              <a:buNone/>
            </a:pPr>
            <a:r>
              <a:rPr lang="en-US" altLang="ja-JP" dirty="0" smtClean="0"/>
              <a:t>‘ Rethinking </a:t>
            </a:r>
            <a:r>
              <a:rPr lang="en-US" altLang="ja-JP" dirty="0"/>
              <a:t>Citizenship in 21th Century Africa: Some Conceptual </a:t>
            </a:r>
            <a:r>
              <a:rPr lang="en-US" altLang="ja-JP" dirty="0" err="1" smtClean="0"/>
              <a:t>Consideration.’The</a:t>
            </a:r>
            <a:r>
              <a:rPr lang="en-US" altLang="ja-JP" dirty="0" smtClean="0"/>
              <a:t> </a:t>
            </a:r>
            <a:r>
              <a:rPr lang="en-US" altLang="ja-JP" dirty="0"/>
              <a:t>paper read at the meeting taken place on 26, July, 2017, Abeno </a:t>
            </a:r>
            <a:r>
              <a:rPr lang="en-US" altLang="ja-JP" dirty="0" err="1"/>
              <a:t>Harukas</a:t>
            </a:r>
            <a:r>
              <a:rPr lang="en-US" altLang="ja-JP" dirty="0"/>
              <a:t> Campus, </a:t>
            </a:r>
            <a:r>
              <a:rPr lang="en-US" altLang="ja-JP" dirty="0" err="1"/>
              <a:t>Shitennnoji</a:t>
            </a:r>
            <a:r>
              <a:rPr lang="en-US" altLang="ja-JP" dirty="0"/>
              <a:t> University.   </a:t>
            </a:r>
          </a:p>
          <a:p>
            <a:r>
              <a:rPr lang="en-US" altLang="ja-JP" dirty="0" err="1" smtClean="0"/>
              <a:t>Umeya</a:t>
            </a:r>
            <a:r>
              <a:rPr lang="en-US" altLang="ja-JP" dirty="0" smtClean="0"/>
              <a:t>, Kiyoshi (2017)</a:t>
            </a:r>
          </a:p>
          <a:p>
            <a:pPr marL="0" indent="0">
              <a:buNone/>
            </a:pPr>
            <a:r>
              <a:rPr lang="en-US" altLang="ja-JP" dirty="0" smtClean="0"/>
              <a:t>‘ Citizenship Including the Dead</a:t>
            </a:r>
            <a:r>
              <a:rPr lang="en-US" altLang="ja-JP" dirty="0"/>
              <a:t>, </a:t>
            </a:r>
            <a:r>
              <a:rPr lang="en-US" altLang="ja-JP" dirty="0" smtClean="0"/>
              <a:t>Ancestors </a:t>
            </a:r>
            <a:r>
              <a:rPr lang="en-US" altLang="ja-JP" dirty="0"/>
              <a:t>and </a:t>
            </a:r>
            <a:r>
              <a:rPr lang="en-US" altLang="ja-JP" dirty="0" smtClean="0"/>
              <a:t>Gods: </a:t>
            </a:r>
            <a:r>
              <a:rPr lang="en-US" altLang="ja-JP" dirty="0"/>
              <a:t>Some Clues of Discussion from Northern </a:t>
            </a:r>
            <a:r>
              <a:rPr lang="en-US" altLang="ja-JP" dirty="0" smtClean="0"/>
              <a:t>Villages on </a:t>
            </a:r>
            <a:r>
              <a:rPr lang="en-US" altLang="ja-JP" dirty="0" err="1"/>
              <a:t>Sado</a:t>
            </a:r>
            <a:r>
              <a:rPr lang="en-US" altLang="ja-JP" dirty="0"/>
              <a:t> Island</a:t>
            </a:r>
            <a:r>
              <a:rPr lang="en-US" altLang="ja-JP" dirty="0" smtClean="0"/>
              <a:t>, Niigata </a:t>
            </a:r>
            <a:r>
              <a:rPr lang="en-US" altLang="ja-JP" dirty="0"/>
              <a:t>Prefecture, </a:t>
            </a:r>
            <a:r>
              <a:rPr lang="en-US" altLang="ja-JP" dirty="0" smtClean="0"/>
              <a:t>Japan.’ The </a:t>
            </a:r>
            <a:r>
              <a:rPr lang="en-US" altLang="ja-JP" dirty="0"/>
              <a:t>paper read at the meeting taken place on 26, July, 2017, Abeno </a:t>
            </a:r>
            <a:r>
              <a:rPr lang="en-US" altLang="ja-JP" dirty="0" err="1"/>
              <a:t>Harukas</a:t>
            </a:r>
            <a:r>
              <a:rPr lang="en-US" altLang="ja-JP" dirty="0"/>
              <a:t> Campus, </a:t>
            </a:r>
            <a:r>
              <a:rPr lang="en-US" altLang="ja-JP" dirty="0" err="1"/>
              <a:t>Shitennnoji</a:t>
            </a:r>
            <a:r>
              <a:rPr lang="en-US" altLang="ja-JP" dirty="0"/>
              <a:t> University.   </a:t>
            </a:r>
          </a:p>
          <a:p>
            <a:r>
              <a:rPr kumimoji="1" lang="en-US" altLang="ja-JP" dirty="0" err="1" smtClean="0"/>
              <a:t>Werbner</a:t>
            </a:r>
            <a:r>
              <a:rPr kumimoji="1" lang="en-US" altLang="ja-JP" dirty="0" smtClean="0"/>
              <a:t>, R. (1999</a:t>
            </a:r>
            <a:r>
              <a:rPr lang="en-US" altLang="ja-JP" dirty="0" smtClean="0"/>
              <a:t>)</a:t>
            </a:r>
            <a:endParaRPr kumimoji="1" lang="en-US" altLang="ja-JP" dirty="0" smtClean="0"/>
          </a:p>
          <a:p>
            <a:pPr marL="0" indent="0">
              <a:buNone/>
            </a:pPr>
            <a:r>
              <a:rPr lang="en-US" altLang="ja-JP" dirty="0" smtClean="0"/>
              <a:t>‘ </a:t>
            </a:r>
            <a:r>
              <a:rPr kumimoji="1" lang="en-US" altLang="ja-JP" dirty="0" smtClean="0"/>
              <a:t>Introduction: Multiple Identities, Plural Arenas. ’ In Richard </a:t>
            </a:r>
            <a:r>
              <a:rPr kumimoji="1" lang="en-US" altLang="ja-JP" dirty="0" err="1" smtClean="0"/>
              <a:t>Werbner</a:t>
            </a:r>
            <a:r>
              <a:rPr kumimoji="1" lang="en-US" altLang="ja-JP" dirty="0" smtClean="0"/>
              <a:t> &amp; T. Ranger (eds.) </a:t>
            </a:r>
            <a:r>
              <a:rPr kumimoji="1" lang="en-US" altLang="ja-JP" i="1" dirty="0" smtClean="0"/>
              <a:t>Postcolonial Identities in Africa</a:t>
            </a:r>
            <a:r>
              <a:rPr kumimoji="1" lang="en-US" altLang="ja-JP" dirty="0" smtClean="0"/>
              <a:t>. London: Zed Books. </a:t>
            </a:r>
            <a:endParaRPr kumimoji="1" lang="ja-JP"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References</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First Ugandan Police Inspector General </a:t>
            </a:r>
            <a:r>
              <a:rPr lang="en-US" altLang="ja-JP" dirty="0" err="1"/>
              <a:t>Erinayo</a:t>
            </a:r>
            <a:r>
              <a:rPr lang="en-US" altLang="ja-JP" dirty="0"/>
              <a:t> </a:t>
            </a:r>
            <a:r>
              <a:rPr lang="en-US" altLang="ja-JP" dirty="0" err="1"/>
              <a:t>Oryema</a:t>
            </a:r>
            <a:r>
              <a:rPr lang="en-US" altLang="ja-JP" dirty="0"/>
              <a:t> </a:t>
            </a:r>
            <a:r>
              <a:rPr lang="en-US" altLang="ja-JP" dirty="0" smtClean="0"/>
              <a:t>re-buried</a:t>
            </a:r>
          </a:p>
          <a:p>
            <a:pPr marL="0" indent="0">
              <a:buNone/>
            </a:pPr>
            <a:r>
              <a:rPr lang="ja-JP" altLang="en-US" dirty="0" smtClean="0"/>
              <a:t>（</a:t>
            </a:r>
            <a:r>
              <a:rPr lang="en-US" altLang="ja-JP" dirty="0" smtClean="0"/>
              <a:t>NTV Uganda</a:t>
            </a:r>
            <a:r>
              <a:rPr lang="ja-JP" altLang="en-US" dirty="0" smtClean="0"/>
              <a:t>）</a:t>
            </a:r>
            <a:endParaRPr lang="ja-JP" altLang="ja-JP" dirty="0"/>
          </a:p>
          <a:p>
            <a:pPr marL="0" indent="0">
              <a:buNone/>
            </a:pPr>
            <a:r>
              <a:rPr lang="en-US" altLang="ja-JP" u="sng" dirty="0">
                <a:hlinkClick r:id="rId2"/>
              </a:rPr>
              <a:t>https://www.youtube.com/watch?v=UOAy3Ytl9pI</a:t>
            </a:r>
            <a:endParaRPr lang="ja-JP" altLang="ja-JP" dirty="0"/>
          </a:p>
          <a:p>
            <a:r>
              <a:rPr lang="en-US" altLang="ja-JP" dirty="0"/>
              <a:t>First National Janani </a:t>
            </a:r>
            <a:r>
              <a:rPr lang="en-US" altLang="ja-JP" dirty="0" err="1"/>
              <a:t>Luwum</a:t>
            </a:r>
            <a:r>
              <a:rPr lang="en-US" altLang="ja-JP" dirty="0"/>
              <a:t> Commemoration State House Uganda</a:t>
            </a:r>
            <a:endParaRPr lang="ja-JP" altLang="ja-JP" dirty="0"/>
          </a:p>
          <a:p>
            <a:pPr marL="0" indent="0">
              <a:buNone/>
            </a:pPr>
            <a:r>
              <a:rPr lang="en-US" altLang="ja-JP" u="sng" dirty="0">
                <a:hlinkClick r:id="rId3"/>
              </a:rPr>
              <a:t>https://</a:t>
            </a:r>
            <a:r>
              <a:rPr lang="en-US" altLang="ja-JP" u="sng" dirty="0" smtClean="0">
                <a:hlinkClick r:id="rId3"/>
              </a:rPr>
              <a:t>www.youtube.com/watch?v=qonGdw3dSyk</a:t>
            </a:r>
            <a:r>
              <a:rPr lang="en-US" altLang="ja-JP" dirty="0"/>
              <a:t> </a:t>
            </a:r>
            <a:endParaRPr lang="ja-JP" altLang="ja-JP" dirty="0"/>
          </a:p>
          <a:p>
            <a:r>
              <a:rPr lang="en-US" altLang="ja-JP" dirty="0"/>
              <a:t>President Museveni at Late Charles K </a:t>
            </a:r>
            <a:r>
              <a:rPr lang="en-US" altLang="ja-JP" dirty="0" err="1"/>
              <a:t>Ofumbi</a:t>
            </a:r>
            <a:r>
              <a:rPr lang="en-US" altLang="ja-JP" dirty="0"/>
              <a:t> Memorial</a:t>
            </a:r>
            <a:endParaRPr lang="ja-JP" altLang="ja-JP" dirty="0"/>
          </a:p>
          <a:p>
            <a:pPr marL="0" indent="0">
              <a:buNone/>
            </a:pPr>
            <a:r>
              <a:rPr lang="ja-JP" altLang="en-US" dirty="0" smtClean="0"/>
              <a:t>（</a:t>
            </a:r>
            <a:r>
              <a:rPr lang="en-US" altLang="ja-JP" dirty="0" smtClean="0"/>
              <a:t>NBS </a:t>
            </a:r>
            <a:r>
              <a:rPr lang="en-US" altLang="ja-JP" dirty="0"/>
              <a:t>TV </a:t>
            </a:r>
            <a:r>
              <a:rPr lang="en-US" altLang="ja-JP" dirty="0" smtClean="0"/>
              <a:t>Uganda</a:t>
            </a:r>
            <a:r>
              <a:rPr lang="ja-JP" altLang="en-US" dirty="0" smtClean="0"/>
              <a:t>）</a:t>
            </a:r>
            <a:endParaRPr lang="ja-JP" altLang="ja-JP" dirty="0"/>
          </a:p>
          <a:p>
            <a:pPr marL="0" indent="0">
              <a:buNone/>
            </a:pPr>
            <a:r>
              <a:rPr lang="en-US" altLang="ja-JP" dirty="0"/>
              <a:t>https://www.youtube.com/watch?v=1ZkqMpMnXNs</a:t>
            </a:r>
            <a:endParaRPr lang="ja-JP" altLang="ja-JP" dirty="0"/>
          </a:p>
          <a:p>
            <a:endParaRPr kumimoji="1" lang="ja-JP" altLang="en-US" dirty="0"/>
          </a:p>
        </p:txBody>
      </p:sp>
    </p:spTree>
    <p:extLst>
      <p:ext uri="{BB962C8B-B14F-4D97-AF65-F5344CB8AC3E}">
        <p14:creationId xmlns:p14="http://schemas.microsoft.com/office/powerpoint/2010/main" val="2610921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smtClean="0"/>
              <a:t>Re</a:t>
            </a:r>
            <a:r>
              <a:rPr lang="en-US" altLang="ja-JP" dirty="0" smtClean="0"/>
              <a:t>-</a:t>
            </a:r>
            <a:r>
              <a:rPr lang="en-GB" altLang="ja-JP" dirty="0" smtClean="0"/>
              <a:t>burial </a:t>
            </a:r>
            <a:r>
              <a:rPr lang="en-GB" altLang="ja-JP" dirty="0"/>
              <a:t>of </a:t>
            </a:r>
            <a:r>
              <a:rPr lang="en-GB" altLang="ja-JP" dirty="0" err="1"/>
              <a:t>Erinayo</a:t>
            </a:r>
            <a:r>
              <a:rPr lang="en-GB" altLang="ja-JP" dirty="0"/>
              <a:t> </a:t>
            </a:r>
            <a:r>
              <a:rPr lang="en-GB" altLang="ja-JP" dirty="0" err="1"/>
              <a:t>Oryema</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GB" altLang="ja-JP" dirty="0"/>
              <a:t>For </a:t>
            </a:r>
            <a:r>
              <a:rPr lang="en-GB" altLang="ja-JP" dirty="0" err="1"/>
              <a:t>Oryema's</a:t>
            </a:r>
            <a:r>
              <a:rPr lang="en-GB" altLang="ja-JP" dirty="0"/>
              <a:t> re-burial, </a:t>
            </a:r>
            <a:r>
              <a:rPr lang="en-GB" altLang="ja-JP" dirty="0" smtClean="0"/>
              <a:t>the </a:t>
            </a:r>
            <a:r>
              <a:rPr lang="en-GB" altLang="ja-JP" dirty="0"/>
              <a:t>son of the late Charles </a:t>
            </a:r>
            <a:r>
              <a:rPr lang="en-GB" altLang="ja-JP" dirty="0" err="1"/>
              <a:t>Oboth-Ofumbi</a:t>
            </a:r>
            <a:r>
              <a:rPr lang="en-GB" altLang="ja-JP" dirty="0"/>
              <a:t>, another of the three victims, and who attended on behalf of their family, told me, </a:t>
            </a:r>
            <a:endParaRPr lang="en-GB" altLang="ja-JP" dirty="0" smtClean="0"/>
          </a:p>
          <a:p>
            <a:r>
              <a:rPr lang="en-GB" altLang="ja-JP" dirty="0" smtClean="0"/>
              <a:t> ‘…There </a:t>
            </a:r>
            <a:r>
              <a:rPr lang="en-GB" altLang="ja-JP" dirty="0"/>
              <a:t>was no other house around, there were only a few grave tombs near the place like a national park where you can encounter wild animals, the </a:t>
            </a:r>
            <a:r>
              <a:rPr lang="en-GB" altLang="ja-JP" dirty="0" err="1"/>
              <a:t>Oryema’s</a:t>
            </a:r>
            <a:r>
              <a:rPr lang="en-GB" altLang="ja-JP" dirty="0"/>
              <a:t> family no longer lives around, it was desolate place. </a:t>
            </a:r>
            <a:endParaRPr lang="en-GB" altLang="ja-JP" dirty="0" smtClean="0"/>
          </a:p>
          <a:p>
            <a:r>
              <a:rPr lang="en-GB" altLang="ja-JP" dirty="0" smtClean="0"/>
              <a:t>Since </a:t>
            </a:r>
            <a:r>
              <a:rPr lang="en-GB" altLang="ja-JP" dirty="0"/>
              <a:t>tomb room was not made of concrete at the time of burial, the coffin had not kept the form. I can see cloth seems to have wrapped the body, such as the vinyl tent, and part of the skull, and a few bones to be confirmed as his remains</a:t>
            </a:r>
            <a:r>
              <a:rPr lang="en-GB" altLang="ja-JP" dirty="0" smtClean="0"/>
              <a:t>.</a:t>
            </a:r>
          </a:p>
          <a:p>
            <a:r>
              <a:rPr lang="en-GB" altLang="ja-JP" dirty="0" smtClean="0"/>
              <a:t> </a:t>
            </a:r>
            <a:r>
              <a:rPr lang="en-GB" altLang="ja-JP" dirty="0"/>
              <a:t>Ordinary military uniform not attached with a medal etc. was seemingly put on, but what surprised me is that it is stained with blood. Even after 38 years in the earth, I did not expect that blood stain can stand as recognizable for such a long </a:t>
            </a:r>
            <a:r>
              <a:rPr lang="en-GB" altLang="ja-JP" dirty="0" smtClean="0"/>
              <a:t>time…’</a:t>
            </a:r>
            <a:endParaRPr kumimoji="1" lang="ja-JP" altLang="en-US" dirty="0"/>
          </a:p>
        </p:txBody>
      </p:sp>
    </p:spTree>
    <p:extLst>
      <p:ext uri="{BB962C8B-B14F-4D97-AF65-F5344CB8AC3E}">
        <p14:creationId xmlns:p14="http://schemas.microsoft.com/office/powerpoint/2010/main" val="245848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Oryema’s</a:t>
            </a:r>
            <a:r>
              <a:rPr kumimoji="1" lang="en-US" altLang="ja-JP" dirty="0" smtClean="0"/>
              <a:t> body was buried in the </a:t>
            </a:r>
            <a:br>
              <a:rPr kumimoji="1" lang="en-US" altLang="ja-JP" dirty="0" smtClean="0"/>
            </a:br>
            <a:r>
              <a:rPr kumimoji="1" lang="en-US" altLang="ja-JP" dirty="0" smtClean="0"/>
              <a:t>de</a:t>
            </a:r>
            <a:r>
              <a:rPr lang="en-US" altLang="ja-JP" dirty="0" smtClean="0"/>
              <a:t>solate place</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9054" y="1578490"/>
            <a:ext cx="6816000"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78797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Oryema’s</a:t>
            </a:r>
            <a:r>
              <a:rPr lang="en-US" altLang="ja-JP" dirty="0"/>
              <a:t> body was buried in the </a:t>
            </a:r>
            <a:br>
              <a:rPr lang="en-US" altLang="ja-JP" dirty="0"/>
            </a:br>
            <a:r>
              <a:rPr lang="en-US" altLang="ja-JP" dirty="0"/>
              <a:t>desolate place</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0265" y="1578490"/>
            <a:ext cx="6816000"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4151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Re-burial of </a:t>
            </a:r>
            <a:r>
              <a:rPr lang="en-US" altLang="ja-JP" dirty="0" err="1" smtClean="0"/>
              <a:t>Oryema</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486" y="1430209"/>
            <a:ext cx="6816000"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6639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Re-burial of </a:t>
            </a:r>
            <a:r>
              <a:rPr lang="en-US" altLang="ja-JP" dirty="0" err="1"/>
              <a:t>Oryema</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486" y="1393138"/>
            <a:ext cx="6816000" cy="511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2849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5222</TotalTime>
  <Words>2572</Words>
  <Application>Microsoft Office PowerPoint</Application>
  <PresentationFormat>ワイド画面</PresentationFormat>
  <Paragraphs>130</Paragraphs>
  <Slides>44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44</vt:i4>
      </vt:variant>
    </vt:vector>
  </HeadingPairs>
  <TitlesOfParts>
    <vt:vector size="52" baseType="lpstr">
      <vt:lpstr>ＭＳ ゴシック</vt:lpstr>
      <vt:lpstr>メイリオ</vt:lpstr>
      <vt:lpstr>游ゴシック</vt:lpstr>
      <vt:lpstr>游ゴシック Light</vt:lpstr>
      <vt:lpstr>Arial</vt:lpstr>
      <vt:lpstr>Garamond</vt:lpstr>
      <vt:lpstr>Segoe UI</vt:lpstr>
      <vt:lpstr>Office テーマ</vt:lpstr>
      <vt:lpstr>Re-burial of Prominent Luo People and the 2016 Ugandan General Election</vt:lpstr>
      <vt:lpstr>Introduction</vt:lpstr>
      <vt:lpstr>Introduction</vt:lpstr>
      <vt:lpstr>Re-burial of Oryema and Luwum’s Day</vt:lpstr>
      <vt:lpstr>Re-burial of Erinayo Oryema</vt:lpstr>
      <vt:lpstr>Oryema’s body was buried in the  desolate place</vt:lpstr>
      <vt:lpstr>Oryema’s body was buried in the  desolate place</vt:lpstr>
      <vt:lpstr>Re-burial of Oryema</vt:lpstr>
      <vt:lpstr>Re-burial of Oryema</vt:lpstr>
      <vt:lpstr>Re-burial of Oryema</vt:lpstr>
      <vt:lpstr>Re-burial of Oryema</vt:lpstr>
      <vt:lpstr>Re-burial of Oryema</vt:lpstr>
      <vt:lpstr>Re-burial of Oryema</vt:lpstr>
      <vt:lpstr>Re-burial of Oryema</vt:lpstr>
      <vt:lpstr>Janani Luwum Day</vt:lpstr>
      <vt:lpstr>Commemorative Ceremony in Tororo</vt:lpstr>
      <vt:lpstr>Commemorative Ceremony in Tororo</vt:lpstr>
      <vt:lpstr>Commemorative Ceremony in Tororo</vt:lpstr>
      <vt:lpstr>Commemorative Ceremony in Tororo</vt:lpstr>
      <vt:lpstr>Oboth-Ofumbi’s Commemorative Ceremony   </vt:lpstr>
      <vt:lpstr>Oboth-Ofumbi’s Commemorative Ceremony </vt:lpstr>
      <vt:lpstr>Oboth-Ofumbi’s Commemorative Ceremony </vt:lpstr>
      <vt:lpstr>Oboth-Ofumbi’s Commemorial Ceremony </vt:lpstr>
      <vt:lpstr>Oboth-Ofumbi’s Commemorial Ceremony </vt:lpstr>
      <vt:lpstr>Oboth-Ofumbi’s Commemorial Ceremony </vt:lpstr>
      <vt:lpstr>Oboth-Ofumbi’s Commemorative Ceremony </vt:lpstr>
      <vt:lpstr>Oboth-Ofumbi’s Commemorative Ceremony </vt:lpstr>
      <vt:lpstr>Ceremonies Reported on Newspapers</vt:lpstr>
      <vt:lpstr>Ceremonies Reported on Newspapers</vt:lpstr>
      <vt:lpstr>Ceremonies and Election Campaign</vt:lpstr>
      <vt:lpstr>The power of spirit of the dead</vt:lpstr>
      <vt:lpstr>Universality of Citizenship to be Questioned</vt:lpstr>
      <vt:lpstr>Citizenship and Ethnicity</vt:lpstr>
      <vt:lpstr>Spiritual Dimensions and Voting Behaviour</vt:lpstr>
      <vt:lpstr>Strategic Election Campaign</vt:lpstr>
      <vt:lpstr>Modernity and Autochthony</vt:lpstr>
      <vt:lpstr>Rational Alternatives and Sentimental Action </vt:lpstr>
      <vt:lpstr>Communal Social Structures Reconsidered</vt:lpstr>
      <vt:lpstr>Motivation for Action and Citizenship</vt:lpstr>
      <vt:lpstr> Conclusion </vt:lpstr>
      <vt:lpstr>Conclusion</vt:lpstr>
      <vt:lpstr>Waluwa wini teki teki</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Citizenship including the dead</dc:title>
  <dc:creator>匿名査読者</dc:creator>
  <cp:lastModifiedBy>匿名査読者</cp:lastModifiedBy>
  <cp:revision>96</cp:revision>
  <dcterms:created xsi:type="dcterms:W3CDTF">2017-07-04T00:33:32Z</dcterms:created>
  <dcterms:modified xsi:type="dcterms:W3CDTF">2017-09-13T01:30:39Z</dcterms:modified>
</cp:coreProperties>
</file>