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jpeg" ContentType="image/jpeg"/>
  <Override PartName="/ppt/media/image4.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media1.mov" ContentType="video/unknown"/>
  <Override PartName="/ppt/media/media2.mov" ContentType="video/unknown"/>
  <Override PartName="/ppt/notesSlides/notesSlide16.xml" ContentType="application/vnd.openxmlformats-officedocument.presentationml.notesSlide+xml"/>
  <Override PartName="/ppt/media/image5.jpeg" ContentType="image/jpeg"/>
  <Override PartName="/ppt/media/media3.mov" ContentType="video/unknown"/>
  <Override PartName="/ppt/media/media4.mov" ContentType="video/unknown"/>
  <Override PartName="/ppt/media/media5.mov" ContentType="video/unknown"/>
  <Override PartName="/ppt/media/media6.mov" ContentType="video/unknown"/>
  <Override PartName="/ppt/media/media7.mov" ContentType="video/unknown"/>
  <Override PartName="/ppt/media/media8.mov" ContentType="video/unknown"/>
  <Override PartName="/ppt/media/media9.mov" ContentType="video/unknown"/>
  <Override PartName="/ppt/media/media10.mov" ContentType="video/unknown"/>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media11.mov" ContentType="video/unknown"/>
  <Override PartName="/ppt/media/media12.mov" ContentType="video/unknown"/>
  <Override PartName="/ppt/media/media13.mov" ContentType="video/unknown"/>
  <Override PartName="/ppt/media/media14.mov" ContentType="video/unknown"/>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13004800" cy="9753600"/>
  <p:notesSz cx="6858000" cy="9144000"/>
  <p:defaultTextStyle>
    <a:lvl1pPr algn="ctr" defTabSz="584200">
      <a:defRPr sz="3600">
        <a:latin typeface="+mn-lt"/>
        <a:ea typeface="+mn-ea"/>
        <a:cs typeface="+mn-cs"/>
        <a:sym typeface="ヒラギノ角ゴ ProN W3"/>
      </a:defRPr>
    </a:lvl1pPr>
    <a:lvl2pPr indent="228600" algn="ctr" defTabSz="584200">
      <a:defRPr sz="3600">
        <a:latin typeface="+mn-lt"/>
        <a:ea typeface="+mn-ea"/>
        <a:cs typeface="+mn-cs"/>
        <a:sym typeface="ヒラギノ角ゴ ProN W3"/>
      </a:defRPr>
    </a:lvl2pPr>
    <a:lvl3pPr indent="457200" algn="ctr" defTabSz="584200">
      <a:defRPr sz="3600">
        <a:latin typeface="+mn-lt"/>
        <a:ea typeface="+mn-ea"/>
        <a:cs typeface="+mn-cs"/>
        <a:sym typeface="ヒラギノ角ゴ ProN W3"/>
      </a:defRPr>
    </a:lvl3pPr>
    <a:lvl4pPr indent="685800" algn="ctr" defTabSz="584200">
      <a:defRPr sz="3600">
        <a:latin typeface="+mn-lt"/>
        <a:ea typeface="+mn-ea"/>
        <a:cs typeface="+mn-cs"/>
        <a:sym typeface="ヒラギノ角ゴ ProN W3"/>
      </a:defRPr>
    </a:lvl4pPr>
    <a:lvl5pPr indent="914400" algn="ctr" defTabSz="584200">
      <a:defRPr sz="3600">
        <a:latin typeface="+mn-lt"/>
        <a:ea typeface="+mn-ea"/>
        <a:cs typeface="+mn-cs"/>
        <a:sym typeface="ヒラギノ角ゴ ProN W3"/>
      </a:defRPr>
    </a:lvl5pPr>
    <a:lvl6pPr indent="1143000" algn="ctr" defTabSz="584200">
      <a:defRPr sz="3600">
        <a:latin typeface="+mn-lt"/>
        <a:ea typeface="+mn-ea"/>
        <a:cs typeface="+mn-cs"/>
        <a:sym typeface="ヒラギノ角ゴ ProN W3"/>
      </a:defRPr>
    </a:lvl6pPr>
    <a:lvl7pPr indent="1371600" algn="ctr" defTabSz="584200">
      <a:defRPr sz="3600">
        <a:latin typeface="+mn-lt"/>
        <a:ea typeface="+mn-ea"/>
        <a:cs typeface="+mn-cs"/>
        <a:sym typeface="ヒラギノ角ゴ ProN W3"/>
      </a:defRPr>
    </a:lvl7pPr>
    <a:lvl8pPr indent="1600200" algn="ctr" defTabSz="584200">
      <a:defRPr sz="3600">
        <a:latin typeface="+mn-lt"/>
        <a:ea typeface="+mn-ea"/>
        <a:cs typeface="+mn-cs"/>
        <a:sym typeface="ヒラギノ角ゴ ProN W3"/>
      </a:defRPr>
    </a:lvl8pPr>
    <a:lvl9pPr indent="1828800" algn="ctr" defTabSz="584200">
      <a:defRPr sz="3600">
        <a:latin typeface="+mn-lt"/>
        <a:ea typeface="+mn-ea"/>
        <a:cs typeface="+mn-cs"/>
        <a:sym typeface="ヒラギノ角ゴ ProN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ph type="sldImg"/>
          </p:nvPr>
        </p:nvSpPr>
        <p:spPr>
          <a:xfrm>
            <a:off x="1143000" y="685800"/>
            <a:ext cx="4572000" cy="3429000"/>
          </a:xfrm>
          <a:prstGeom prst="rect">
            <a:avLst/>
          </a:prstGeom>
        </p:spPr>
        <p:txBody>
          <a:bodyPr/>
          <a:lstStyle/>
          <a:p>
            <a:pPr lvl="0"/>
          </a:p>
        </p:txBody>
      </p:sp>
      <p:sp>
        <p:nvSpPr>
          <p:cNvPr id="32" name="Shape 3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 name="Shape 37"/>
          <p:cNvSpPr/>
          <p:nvPr>
            <p:ph type="sldImg"/>
          </p:nvPr>
        </p:nvSpPr>
        <p:spPr>
          <a:prstGeom prst="rect">
            <a:avLst/>
          </a:prstGeom>
        </p:spPr>
        <p:txBody>
          <a:bodyPr/>
          <a:lstStyle/>
          <a:p>
            <a:pPr lvl="0"/>
          </a:p>
        </p:txBody>
      </p:sp>
      <p:sp>
        <p:nvSpPr>
          <p:cNvPr id="38" name="Shape 38"/>
          <p:cNvSpPr/>
          <p:nvPr>
            <p:ph type="body" sz="quarter" idx="1"/>
          </p:nvPr>
        </p:nvSpPr>
        <p:spPr>
          <a:prstGeom prst="rect">
            <a:avLst/>
          </a:prstGeom>
        </p:spPr>
        <p:txBody>
          <a:bodyPr/>
          <a:lstStyle/>
          <a:p>
            <a:pPr lvl="0">
              <a:defRPr sz="1800"/>
            </a:pPr>
            <a:r>
              <a:rPr sz="2400"/>
              <a:t>We graduated the same high school in Kagoshima. Difference of age is 10, so there is no overlap, but we have spent 6 years there, grown up sharing the same scenery. I think Sakurajima is a kind of symbol of Kagoshima has a big influence to the character of the people there.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lvl="0"/>
          </a:p>
        </p:txBody>
      </p:sp>
      <p:sp>
        <p:nvSpPr>
          <p:cNvPr id="210" name="Shape 210"/>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いそぐ</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lvl="0"/>
          </a:p>
        </p:txBody>
      </p:sp>
      <p:sp>
        <p:nvSpPr>
          <p:cNvPr id="255" name="Shape 255"/>
          <p:cNvSpPr/>
          <p:nvPr>
            <p:ph type="body" sz="quarter" idx="1"/>
          </p:nvPr>
        </p:nvSpPr>
        <p:spPr>
          <a:prstGeom prst="rect">
            <a:avLst/>
          </a:prstGeom>
        </p:spPr>
        <p:txBody>
          <a:bodyPr/>
          <a:lstStyle/>
          <a:p>
            <a:pPr lvl="0">
              <a:defRPr sz="1800"/>
            </a:pPr>
            <a:r>
              <a:rPr sz="2400"/>
              <a:t>いそげ</a:t>
            </a:r>
            <a:endParaRPr sz="2400"/>
          </a:p>
          <a:p>
            <a:pPr lvl="0">
              <a:defRPr sz="1800"/>
            </a:pPr>
            <a:r>
              <a:rPr sz="2400"/>
              <a:t>isoperimetric = arclength is preserved</a:t>
            </a:r>
            <a:endParaRPr sz="2400"/>
          </a:p>
          <a:p>
            <a:pPr lvl="0">
              <a:defRPr sz="1800"/>
            </a:pPr>
            <a:r>
              <a:rPr sz="2400"/>
              <a:t>gamma dot prims is PERPENDICULAR to 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lvl="0"/>
          </a:p>
        </p:txBody>
      </p:sp>
      <p:sp>
        <p:nvSpPr>
          <p:cNvPr id="364" name="Shape 364"/>
          <p:cNvSpPr/>
          <p:nvPr>
            <p:ph type="body" sz="quarter" idx="1"/>
          </p:nvPr>
        </p:nvSpPr>
        <p:spPr>
          <a:prstGeom prst="rect">
            <a:avLst/>
          </a:prstGeom>
        </p:spPr>
        <p:txBody>
          <a:bodyPr/>
          <a:lstStyle/>
          <a:p>
            <a:pPr lvl="0">
              <a:defRPr sz="1800"/>
            </a:pPr>
            <a:r>
              <a:rPr sz="2400"/>
              <a:t>What we want to do is to discretize those consistent with the theory of discrete integrable systems.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lvl="0"/>
          </a:p>
        </p:txBody>
      </p:sp>
      <p:sp>
        <p:nvSpPr>
          <p:cNvPr id="388" name="Shape 388"/>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Let us consider to simulate the equation by the finite difference method.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lvl="0"/>
          </a:p>
        </p:txBody>
      </p:sp>
      <p:sp>
        <p:nvSpPr>
          <p:cNvPr id="590" name="Shape 590"/>
          <p:cNvSpPr/>
          <p:nvPr>
            <p:ph type="body" sz="quarter" idx="1"/>
          </p:nvPr>
        </p:nvSpPr>
        <p:spPr>
          <a:prstGeom prst="rect">
            <a:avLst/>
          </a:prstGeom>
        </p:spPr>
        <p:txBody>
          <a:bodyPr/>
          <a:lstStyle/>
          <a:p>
            <a:pPr lvl="0">
              <a:defRPr sz="1800"/>
            </a:pPr>
            <a:r>
              <a:rPr sz="2400"/>
              <a:t>We require the compatibility of the frame for the deformation.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Shape 677"/>
          <p:cNvSpPr/>
          <p:nvPr>
            <p:ph type="sldImg"/>
          </p:nvPr>
        </p:nvSpPr>
        <p:spPr>
          <a:prstGeom prst="rect">
            <a:avLst/>
          </a:prstGeom>
        </p:spPr>
        <p:txBody>
          <a:bodyPr/>
          <a:lstStyle/>
          <a:p>
            <a:pPr lvl="0"/>
          </a:p>
        </p:txBody>
      </p:sp>
      <p:sp>
        <p:nvSpPr>
          <p:cNvPr id="678" name="Shape 678"/>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γのCとしての表記間違い．1/2をトル</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lvl="0"/>
          </a:p>
        </p:txBody>
      </p:sp>
      <p:sp>
        <p:nvSpPr>
          <p:cNvPr id="761" name="Shape 761"/>
          <p:cNvSpPr/>
          <p:nvPr>
            <p:ph type="body" sz="quarter" idx="1"/>
          </p:nvPr>
        </p:nvSpPr>
        <p:spPr>
          <a:prstGeom prst="rect">
            <a:avLst/>
          </a:prstGeom>
        </p:spPr>
        <p:txBody>
          <a:bodyPr/>
          <a:lstStyle/>
          <a:p>
            <a:pPr lvl="0" defTabSz="584200">
              <a:lnSpc>
                <a:spcPct val="100000"/>
              </a:lnSpc>
              <a:defRPr sz="1800"/>
            </a:pPr>
            <a:r>
              <a:rPr sz="2200">
                <a:latin typeface="Lucida Grande"/>
                <a:ea typeface="Lucida Grande"/>
                <a:cs typeface="Lucida Grande"/>
                <a:sym typeface="Lucida Grande"/>
              </a:rPr>
              <a:t>linear conformal group = orthogonal group + scale change (zooming)</a:t>
            </a:r>
            <a:endParaRPr sz="2200">
              <a:latin typeface="Lucida Grande"/>
              <a:ea typeface="Lucida Grande"/>
              <a:cs typeface="Lucida Grande"/>
              <a:sym typeface="Lucida Grande"/>
            </a:endParaRPr>
          </a:p>
          <a:p>
            <a:pPr lvl="0" defTabSz="584200">
              <a:lnSpc>
                <a:spcPct val="100000"/>
              </a:lnSpc>
              <a:defRPr sz="1800"/>
            </a:pP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Recently this framework was found to be convenient for some problems in Computer aided design. Also unexpected by-product is coming out on dynamics of fluid in the porus media, such as water infiltration model in the soil.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1" name="Shape 1061"/>
          <p:cNvSpPr/>
          <p:nvPr>
            <p:ph type="sldImg"/>
          </p:nvPr>
        </p:nvSpPr>
        <p:spPr>
          <a:prstGeom prst="rect">
            <a:avLst/>
          </a:prstGeom>
        </p:spPr>
        <p:txBody>
          <a:bodyPr/>
          <a:lstStyle/>
          <a:p>
            <a:pPr lvl="0"/>
          </a:p>
        </p:txBody>
      </p:sp>
      <p:sp>
        <p:nvSpPr>
          <p:cNvPr id="1062" name="Shape 1062"/>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basic technique is to introduce a frame which is an orthonormal basis of R^3attached to each point of curve, and describe the deformation w.r.t. the frame.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4" name="Shape 1124"/>
          <p:cNvSpPr/>
          <p:nvPr>
            <p:ph type="sldImg"/>
          </p:nvPr>
        </p:nvSpPr>
        <p:spPr>
          <a:prstGeom prst="rect">
            <a:avLst/>
          </a:prstGeom>
        </p:spPr>
        <p:txBody>
          <a:bodyPr/>
          <a:lstStyle/>
          <a:p>
            <a:pPr lvl="0"/>
          </a:p>
        </p:txBody>
      </p:sp>
      <p:sp>
        <p:nvSpPr>
          <p:cNvPr id="1125" name="Shape 1125"/>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tangent vector is a unit vector in the direction of the segment.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2" name="Shape 1252"/>
          <p:cNvSpPr/>
          <p:nvPr>
            <p:ph type="sldImg"/>
          </p:nvPr>
        </p:nvSpPr>
        <p:spPr>
          <a:prstGeom prst="rect">
            <a:avLst/>
          </a:prstGeom>
        </p:spPr>
        <p:txBody>
          <a:bodyPr/>
          <a:lstStyle/>
          <a:p>
            <a:pPr lvl="0"/>
          </a:p>
        </p:txBody>
      </p:sp>
      <p:sp>
        <p:nvSpPr>
          <p:cNvPr id="1253" name="Shape 1253"/>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We consider to adjust the red frame to the black one. Note that Bn-1, Bn, Nn are on the same plane since they are perpendicular to Tn-1. First rotate wrt the third axis….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sldImg"/>
          </p:nvPr>
        </p:nvSpPr>
        <p:spPr>
          <a:prstGeom prst="rect">
            <a:avLst/>
          </a:prstGeom>
        </p:spPr>
        <p:txBody>
          <a:bodyPr/>
          <a:lstStyle/>
          <a:p>
            <a:pPr lvl="0"/>
          </a:p>
        </p:txBody>
      </p:sp>
      <p:sp>
        <p:nvSpPr>
          <p:cNvPr id="43" name="Shape 43"/>
          <p:cNvSpPr/>
          <p:nvPr>
            <p:ph type="body" sz="quarter" idx="1"/>
          </p:nvPr>
        </p:nvSpPr>
        <p:spPr>
          <a:prstGeom prst="rect">
            <a:avLst/>
          </a:prstGeom>
        </p:spPr>
        <p:txBody>
          <a:bodyPr/>
          <a:lstStyle/>
          <a:p>
            <a:pPr lvl="0">
              <a:defRPr sz="1800"/>
            </a:pPr>
            <a:r>
              <a:rPr sz="2400"/>
              <a:t>Sometimes Sakurajima emits enormous energy by eruption like Noumi san. Please be always active like Sakurajima.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lvl="0"/>
          </a:p>
        </p:txBody>
      </p:sp>
      <p:sp>
        <p:nvSpPr>
          <p:cNvPr id="1308" name="Shape 1308"/>
          <p:cNvSpPr/>
          <p:nvPr>
            <p:ph type="body" sz="quarter" idx="1"/>
          </p:nvPr>
        </p:nvSpPr>
        <p:spPr>
          <a:prstGeom prst="rect">
            <a:avLst/>
          </a:prstGeom>
        </p:spPr>
        <p:txBody>
          <a:bodyPr/>
          <a:lstStyle/>
          <a:p>
            <a:pPr lvl="0" defTabSz="584200">
              <a:lnSpc>
                <a:spcPct val="100000"/>
              </a:lnSpc>
              <a:defRPr sz="1800"/>
            </a:pPr>
            <a:r>
              <a:rPr sz="2200">
                <a:latin typeface="Lucida Grande"/>
                <a:ea typeface="Lucida Grande"/>
                <a:cs typeface="Lucida Grande"/>
                <a:sym typeface="Lucida Grande"/>
              </a:rPr>
              <a:t>形式的には平面曲線の場合と全く同じ！</a:t>
            </a: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wを定める式は人為的に見えるが，実はL,Mの両立条件から定まってしまうものである．</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5" name="Shape 1425"/>
          <p:cNvSpPr/>
          <p:nvPr>
            <p:ph type="sldImg"/>
          </p:nvPr>
        </p:nvSpPr>
        <p:spPr>
          <a:prstGeom prst="rect">
            <a:avLst/>
          </a:prstGeom>
        </p:spPr>
        <p:txBody>
          <a:bodyPr/>
          <a:lstStyle/>
          <a:p>
            <a:pPr lvl="0"/>
          </a:p>
        </p:txBody>
      </p:sp>
      <p:sp>
        <p:nvSpPr>
          <p:cNvPr id="1426" name="Shape 1426"/>
          <p:cNvSpPr/>
          <p:nvPr>
            <p:ph type="body" sz="quarter" idx="1"/>
          </p:nvPr>
        </p:nvSpPr>
        <p:spPr>
          <a:prstGeom prst="rect">
            <a:avLst/>
          </a:prstGeom>
        </p:spPr>
        <p:txBody>
          <a:bodyPr/>
          <a:lstStyle/>
          <a:p>
            <a:pPr lvl="0" defTabSz="584200">
              <a:lnSpc>
                <a:spcPct val="100000"/>
              </a:lnSpc>
              <a:defRPr sz="1800"/>
            </a:pPr>
            <a:r>
              <a:rPr sz="2200">
                <a:latin typeface="Lucida Grande"/>
                <a:ea typeface="Lucida Grande"/>
                <a:cs typeface="Lucida Grande"/>
                <a:sym typeface="Lucida Grande"/>
              </a:rPr>
              <a:t>mKdV: Lagrange description 曲線上での描像</a:t>
            </a:r>
            <a:endParaRPr sz="2200">
              <a:latin typeface="Lucida Grande"/>
              <a:ea typeface="Lucida Grande"/>
              <a:cs typeface="Lucida Grande"/>
              <a:sym typeface="Lucida Grande"/>
            </a:endParaRPr>
          </a:p>
          <a:p>
            <a:pPr lvl="0" defTabSz="584200">
              <a:lnSpc>
                <a:spcPct val="100000"/>
              </a:lnSpc>
              <a:defRPr sz="1800"/>
            </a:pPr>
            <a:r>
              <a:rPr sz="2200">
                <a:latin typeface="Lucida Grande"/>
                <a:ea typeface="Lucida Grande"/>
                <a:cs typeface="Lucida Grande"/>
                <a:sym typeface="Lucida Grande"/>
              </a:rPr>
              <a:t>WKI: Euler description　固定座標での描像</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5" name="Shape 1465"/>
          <p:cNvSpPr/>
          <p:nvPr>
            <p:ph type="sldImg"/>
          </p:nvPr>
        </p:nvSpPr>
        <p:spPr>
          <a:prstGeom prst="rect">
            <a:avLst/>
          </a:prstGeom>
        </p:spPr>
        <p:txBody>
          <a:bodyPr/>
          <a:lstStyle/>
          <a:p>
            <a:pPr lvl="0"/>
          </a:p>
        </p:txBody>
      </p:sp>
      <p:sp>
        <p:nvSpPr>
          <p:cNvPr id="1466" name="Shape 1466"/>
          <p:cNvSpPr/>
          <p:nvPr>
            <p:ph type="body" sz="quarter" idx="1"/>
          </p:nvPr>
        </p:nvSpPr>
        <p:spPr>
          <a:prstGeom prst="rect">
            <a:avLst/>
          </a:prstGeom>
        </p:spPr>
        <p:txBody>
          <a:bodyPr/>
          <a:lstStyle/>
          <a:p>
            <a:pPr lvl="0">
              <a:defRPr sz="1800"/>
            </a:pPr>
            <a:r>
              <a:rPr sz="2400"/>
              <a:t>In the context of discrete surfaces, we encounter with various equations which were not paid much attention from the point of solitons (nonlinear waves).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5" name="Shape 1515"/>
          <p:cNvSpPr/>
          <p:nvPr>
            <p:ph type="sldImg"/>
          </p:nvPr>
        </p:nvSpPr>
        <p:spPr>
          <a:prstGeom prst="rect">
            <a:avLst/>
          </a:prstGeom>
        </p:spPr>
        <p:txBody>
          <a:bodyPr/>
          <a:lstStyle/>
          <a:p>
            <a:pPr lvl="0"/>
          </a:p>
        </p:txBody>
      </p:sp>
      <p:sp>
        <p:nvSpPr>
          <p:cNvPr id="1516" name="Shape 1516"/>
          <p:cNvSpPr/>
          <p:nvPr>
            <p:ph type="body" sz="quarter" idx="1"/>
          </p:nvPr>
        </p:nvSpPr>
        <p:spPr>
          <a:prstGeom prst="rect">
            <a:avLst/>
          </a:prstGeom>
        </p:spPr>
        <p:txBody>
          <a:bodyPr/>
          <a:lstStyle/>
          <a:p>
            <a:pPr lvl="0">
              <a:defRPr sz="1800"/>
            </a:pPr>
            <a:r>
              <a:rPr sz="2400"/>
              <a:t>discretization of this equation was not paid attention because of lack of motivation from physical (nonlinear waves) point of view, but mathematically important. In this way, geometry gives a good motivation to re-investigate the soliton equations.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sldImg"/>
          </p:nvPr>
        </p:nvSpPr>
        <p:spPr>
          <a:prstGeom prst="rect">
            <a:avLst/>
          </a:prstGeom>
        </p:spPr>
        <p:txBody>
          <a:bodyPr/>
          <a:lstStyle/>
          <a:p>
            <a:pPr lvl="0"/>
          </a:p>
        </p:txBody>
      </p:sp>
      <p:sp>
        <p:nvSpPr>
          <p:cNvPr id="51" name="Shape 51"/>
          <p:cNvSpPr/>
          <p:nvPr>
            <p:ph type="body" sz="quarter" idx="1"/>
          </p:nvPr>
        </p:nvSpPr>
        <p:spPr>
          <a:prstGeom prst="rect">
            <a:avLst/>
          </a:prstGeom>
        </p:spPr>
        <p:txBody>
          <a:bodyPr/>
          <a:lstStyle/>
          <a:p>
            <a:pPr lvl="0">
              <a:defRPr sz="1800"/>
            </a:pPr>
            <a:r>
              <a:rPr sz="2400"/>
              <a:t>We have been working hard to finish before this meeting, but unfortunately we could not.</a:t>
            </a:r>
            <a:endParaRPr sz="2400"/>
          </a:p>
          <a:p>
            <a:pPr lvl="0">
              <a:defRPr sz="1800"/>
            </a:pPr>
            <a:r>
              <a:rPr sz="2400"/>
              <a:t>Some ingredients in Sakai’s theory was difficult to reach or customize, and some were undocumented. We tried to explain those practically useful ingredients as much as possible. </a:t>
            </a:r>
            <a:endParaRPr sz="2400"/>
          </a:p>
          <a:p>
            <a:pPr lvl="0">
              <a:defRPr sz="1800"/>
            </a:pPr>
            <a:endParaRPr sz="2400"/>
          </a:p>
          <a:p>
            <a:pPr lvl="0">
              <a:defRPr sz="1800"/>
            </a:pPr>
            <a:r>
              <a:rPr sz="2400"/>
              <a:t>First we explain how to find the point configuration by regularization of the equation and how to identify the root systems. After learning the root systems, we explain how to use it for Painleve eqs, construction, hypergeometric solutions and so on. Then we provide with lots of concrete data useful to study and use the Painleve equations.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sldImg"/>
          </p:nvPr>
        </p:nvSpPr>
        <p:spPr>
          <a:prstGeom prst="rect">
            <a:avLst/>
          </a:prstGeom>
        </p:spPr>
        <p:txBody>
          <a:bodyPr/>
          <a:lstStyle/>
          <a:p>
            <a:pPr lvl="0"/>
          </a:p>
        </p:txBody>
      </p:sp>
      <p:sp>
        <p:nvSpPr>
          <p:cNvPr id="61" name="Shape 61"/>
          <p:cNvSpPr/>
          <p:nvPr>
            <p:ph type="body" sz="quarter" idx="1"/>
          </p:nvPr>
        </p:nvSpPr>
        <p:spPr>
          <a:prstGeom prst="rect">
            <a:avLst/>
          </a:prstGeom>
        </p:spPr>
        <p:txBody>
          <a:bodyPr/>
          <a:lstStyle/>
          <a:p>
            <a:pPr lvl="0">
              <a:defRPr sz="1800"/>
            </a:pPr>
            <a:r>
              <a:rPr sz="2400"/>
              <a:t>I would like to talk about some recent works on applications of integrable systems, focused on the classical relationship with geometry, , expecting some industrial application in future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lvl="0"/>
          </a:p>
        </p:txBody>
      </p:sp>
      <p:sp>
        <p:nvSpPr>
          <p:cNvPr id="87" name="Shape 87"/>
          <p:cNvSpPr/>
          <p:nvPr>
            <p:ph type="body" sz="quarter" idx="1"/>
          </p:nvPr>
        </p:nvSpPr>
        <p:spPr>
          <a:prstGeom prst="rect">
            <a:avLst/>
          </a:prstGeom>
        </p:spPr>
        <p:txBody>
          <a:bodyPr/>
          <a:lstStyle/>
          <a:p>
            <a:pPr lvl="0">
              <a:defRPr sz="1800"/>
            </a:pPr>
            <a:r>
              <a:rPr sz="2400"/>
              <a:t>いそげ</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lvl="0"/>
          </a:p>
        </p:txBody>
      </p:sp>
      <p:sp>
        <p:nvSpPr>
          <p:cNvPr id="115" name="Shape 115"/>
          <p:cNvSpPr/>
          <p:nvPr>
            <p:ph type="body" sz="quarter" idx="1"/>
          </p:nvPr>
        </p:nvSpPr>
        <p:spPr>
          <a:prstGeom prst="rect">
            <a:avLst/>
          </a:prstGeom>
        </p:spPr>
        <p:txBody>
          <a:bodyPr/>
          <a:lstStyle/>
          <a:p>
            <a:pPr lvl="0">
              <a:defRPr sz="1800"/>
            </a:pPr>
            <a:r>
              <a:rPr sz="2400"/>
              <a:t>いそげ詳しくいわない</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lvl="0"/>
          </a:p>
        </p:txBody>
      </p:sp>
      <p:sp>
        <p:nvSpPr>
          <p:cNvPr id="119" name="Shape 119"/>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まく</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lvl="0"/>
          </a:p>
        </p:txBody>
      </p:sp>
      <p:sp>
        <p:nvSpPr>
          <p:cNvPr id="123" name="Shape 123"/>
          <p:cNvSpPr/>
          <p:nvPr>
            <p:ph type="body" sz="quarter" idx="1"/>
          </p:nvPr>
        </p:nvSpPr>
        <p:spPr>
          <a:prstGeom prst="rect">
            <a:avLst/>
          </a:prstGeom>
        </p:spPr>
        <p:txBody>
          <a:bodyPr/>
          <a:lstStyle/>
          <a:p>
            <a:pPr lvl="0">
              <a:defRPr sz="1800"/>
            </a:pPr>
            <a:r>
              <a:rPr sz="2400"/>
              <a:t>In this way, integrable systems have been found in the context of classical differential geometry.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lvl="0"/>
          </a:p>
        </p:txBody>
      </p:sp>
      <p:sp>
        <p:nvSpPr>
          <p:cNvPr id="165" name="Shape 165"/>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pPr lvl="0">
              <a:defRPr sz="1800"/>
            </a:pPr>
            <a:r>
              <a:rPr sz="2200"/>
              <a:t>いそげ</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タイトル &amp; サブタイトル">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引用">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写真">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タイトル（中央）">
    <p:spTree>
      <p:nvGrpSpPr>
        <p:cNvPr id="1" name=""/>
        <p:cNvGrpSpPr/>
        <p:nvPr/>
      </p:nvGrpSpPr>
      <p:grpSpPr>
        <a:xfrm>
          <a:off x="0" y="0"/>
          <a:ext cx="0" cy="0"/>
          <a:chOff x="0" y="0"/>
          <a:chExt cx="0" cy="0"/>
        </a:xfrm>
      </p:grpSpPr>
      <p:sp>
        <p:nvSpPr>
          <p:cNvPr id="30" name="Shape 30"/>
          <p:cNvSpPr/>
          <p:nvPr>
            <p:ph type="title"/>
          </p:nvPr>
        </p:nvSpPr>
        <p:spPr>
          <a:xfrm>
            <a:off x="1270000" y="2971800"/>
            <a:ext cx="10464800" cy="3810000"/>
          </a:xfrm>
          <a:prstGeom prst="rect">
            <a:avLst/>
          </a:prstGeom>
        </p:spPr>
        <p:txBody>
          <a:bodyPr>
            <a:noAutofit/>
          </a:bodyPr>
          <a:lstStyle>
            <a:lvl1pPr>
              <a:defRPr sz="8400">
                <a:latin typeface="Gill Sans"/>
                <a:ea typeface="Gill Sans"/>
                <a:cs typeface="Gill Sans"/>
                <a:sym typeface="Gill Sans"/>
              </a:defRPr>
            </a:lvl1pPr>
          </a:lstStyle>
          <a:p>
            <a:pPr lvl="0">
              <a:defRPr sz="1800"/>
            </a:pPr>
            <a:r>
              <a:rPr sz="8400"/>
              <a:t>Title Text</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画像（横長）">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nchor="b"/>
          <a:lstStyle/>
          <a:p>
            <a:pPr lvl="0">
              <a:defRPr sz="1800"/>
            </a:pPr>
            <a:r>
              <a:rPr sz="8000"/>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タイトル（中央）">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画像（縦長）">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pPr>
            <a:r>
              <a:rPr sz="6000"/>
              <a:t>Title Text</a:t>
            </a:r>
          </a:p>
        </p:txBody>
      </p:sp>
      <p:sp>
        <p:nvSpPr>
          <p:cNvPr id="14" name="Shape 14"/>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タイトル（上）">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タイトル&amp;箇条書き">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pPr>
            <a:r>
              <a:rPr sz="8000"/>
              <a:t>Title Text</a:t>
            </a:r>
          </a:p>
        </p:txBody>
      </p:sp>
      <p:sp>
        <p:nvSpPr>
          <p:cNvPr id="19" name="Shape 19"/>
          <p:cNvSpPr/>
          <p:nvPr>
            <p:ph type="body" idx="1"/>
          </p:nvPr>
        </p:nvSpPr>
        <p:spPr>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タイトル、箇条書き、画像">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pPr>
            <a:r>
              <a:rPr sz="8000"/>
              <a:t>Title Text</a:t>
            </a:r>
          </a:p>
        </p:txBody>
      </p:sp>
      <p:sp>
        <p:nvSpPr>
          <p:cNvPr id="22" name="Shape 22"/>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箇条書き">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画像（3点）">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8000"/>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advClick="1"/>
  <p:txStyles>
    <p:titleStyle>
      <a:lvl1pPr algn="ctr" defTabSz="584200">
        <a:defRPr sz="8000">
          <a:latin typeface="+mn-lt"/>
          <a:ea typeface="+mn-ea"/>
          <a:cs typeface="+mn-cs"/>
          <a:sym typeface="ヒラギノ角ゴ ProN W3"/>
        </a:defRPr>
      </a:lvl1pPr>
      <a:lvl2pPr indent="228600" algn="ctr" defTabSz="584200">
        <a:defRPr sz="8000">
          <a:latin typeface="+mn-lt"/>
          <a:ea typeface="+mn-ea"/>
          <a:cs typeface="+mn-cs"/>
          <a:sym typeface="ヒラギノ角ゴ ProN W3"/>
        </a:defRPr>
      </a:lvl2pPr>
      <a:lvl3pPr indent="457200" algn="ctr" defTabSz="584200">
        <a:defRPr sz="8000">
          <a:latin typeface="+mn-lt"/>
          <a:ea typeface="+mn-ea"/>
          <a:cs typeface="+mn-cs"/>
          <a:sym typeface="ヒラギノ角ゴ ProN W3"/>
        </a:defRPr>
      </a:lvl3pPr>
      <a:lvl4pPr indent="685800" algn="ctr" defTabSz="584200">
        <a:defRPr sz="8000">
          <a:latin typeface="+mn-lt"/>
          <a:ea typeface="+mn-ea"/>
          <a:cs typeface="+mn-cs"/>
          <a:sym typeface="ヒラギノ角ゴ ProN W3"/>
        </a:defRPr>
      </a:lvl4pPr>
      <a:lvl5pPr indent="914400" algn="ctr" defTabSz="584200">
        <a:defRPr sz="8000">
          <a:latin typeface="+mn-lt"/>
          <a:ea typeface="+mn-ea"/>
          <a:cs typeface="+mn-cs"/>
          <a:sym typeface="ヒラギノ角ゴ ProN W3"/>
        </a:defRPr>
      </a:lvl5pPr>
      <a:lvl6pPr indent="1143000" algn="ctr" defTabSz="584200">
        <a:defRPr sz="8000">
          <a:latin typeface="+mn-lt"/>
          <a:ea typeface="+mn-ea"/>
          <a:cs typeface="+mn-cs"/>
          <a:sym typeface="ヒラギノ角ゴ ProN W3"/>
        </a:defRPr>
      </a:lvl6pPr>
      <a:lvl7pPr indent="1371600" algn="ctr" defTabSz="584200">
        <a:defRPr sz="8000">
          <a:latin typeface="+mn-lt"/>
          <a:ea typeface="+mn-ea"/>
          <a:cs typeface="+mn-cs"/>
          <a:sym typeface="ヒラギノ角ゴ ProN W3"/>
        </a:defRPr>
      </a:lvl7pPr>
      <a:lvl8pPr indent="1600200" algn="ctr" defTabSz="584200">
        <a:defRPr sz="8000">
          <a:latin typeface="+mn-lt"/>
          <a:ea typeface="+mn-ea"/>
          <a:cs typeface="+mn-cs"/>
          <a:sym typeface="ヒラギノ角ゴ ProN W3"/>
        </a:defRPr>
      </a:lvl8pPr>
      <a:lvl9pPr indent="1828800" algn="ctr" defTabSz="584200">
        <a:defRPr sz="8000">
          <a:latin typeface="+mn-lt"/>
          <a:ea typeface="+mn-ea"/>
          <a:cs typeface="+mn-cs"/>
          <a:sym typeface="ヒラギノ角ゴ ProN W3"/>
        </a:defRPr>
      </a:lvl9pPr>
    </p:titleStyle>
    <p:bodyStyle>
      <a:lvl1pPr marL="444500" indent="-444500" defTabSz="584200">
        <a:spcBef>
          <a:spcPts val="4200"/>
        </a:spcBef>
        <a:buSzPct val="75000"/>
        <a:buChar char="•"/>
        <a:defRPr sz="3600">
          <a:latin typeface="+mn-lt"/>
          <a:ea typeface="+mn-ea"/>
          <a:cs typeface="+mn-cs"/>
          <a:sym typeface="ヒラギノ角ゴ ProN W3"/>
        </a:defRPr>
      </a:lvl1pPr>
      <a:lvl2pPr marL="889000" indent="-444500" defTabSz="584200">
        <a:spcBef>
          <a:spcPts val="4200"/>
        </a:spcBef>
        <a:buSzPct val="75000"/>
        <a:buChar char="•"/>
        <a:defRPr sz="3600">
          <a:latin typeface="+mn-lt"/>
          <a:ea typeface="+mn-ea"/>
          <a:cs typeface="+mn-cs"/>
          <a:sym typeface="ヒラギノ角ゴ ProN W3"/>
        </a:defRPr>
      </a:lvl2pPr>
      <a:lvl3pPr marL="1333500" indent="-444500" defTabSz="584200">
        <a:spcBef>
          <a:spcPts val="4200"/>
        </a:spcBef>
        <a:buSzPct val="75000"/>
        <a:buChar char="•"/>
        <a:defRPr sz="3600">
          <a:latin typeface="+mn-lt"/>
          <a:ea typeface="+mn-ea"/>
          <a:cs typeface="+mn-cs"/>
          <a:sym typeface="ヒラギノ角ゴ ProN W3"/>
        </a:defRPr>
      </a:lvl3pPr>
      <a:lvl4pPr marL="1778000" indent="-444500" defTabSz="584200">
        <a:spcBef>
          <a:spcPts val="4200"/>
        </a:spcBef>
        <a:buSzPct val="75000"/>
        <a:buChar char="•"/>
        <a:defRPr sz="3600">
          <a:latin typeface="+mn-lt"/>
          <a:ea typeface="+mn-ea"/>
          <a:cs typeface="+mn-cs"/>
          <a:sym typeface="ヒラギノ角ゴ ProN W3"/>
        </a:defRPr>
      </a:lvl4pPr>
      <a:lvl5pPr marL="2222500" indent="-444500" defTabSz="584200">
        <a:spcBef>
          <a:spcPts val="4200"/>
        </a:spcBef>
        <a:buSzPct val="75000"/>
        <a:buChar char="•"/>
        <a:defRPr sz="3600">
          <a:latin typeface="+mn-lt"/>
          <a:ea typeface="+mn-ea"/>
          <a:cs typeface="+mn-cs"/>
          <a:sym typeface="ヒラギノ角ゴ ProN W3"/>
        </a:defRPr>
      </a:lvl5pPr>
      <a:lvl6pPr marL="2667000" indent="-444500" defTabSz="584200">
        <a:spcBef>
          <a:spcPts val="4200"/>
        </a:spcBef>
        <a:buSzPct val="75000"/>
        <a:buChar char="•"/>
        <a:defRPr sz="3600">
          <a:latin typeface="+mn-lt"/>
          <a:ea typeface="+mn-ea"/>
          <a:cs typeface="+mn-cs"/>
          <a:sym typeface="ヒラギノ角ゴ ProN W3"/>
        </a:defRPr>
      </a:lvl6pPr>
      <a:lvl7pPr marL="3111500" indent="-444500" defTabSz="584200">
        <a:spcBef>
          <a:spcPts val="4200"/>
        </a:spcBef>
        <a:buSzPct val="75000"/>
        <a:buChar char="•"/>
        <a:defRPr sz="3600">
          <a:latin typeface="+mn-lt"/>
          <a:ea typeface="+mn-ea"/>
          <a:cs typeface="+mn-cs"/>
          <a:sym typeface="ヒラギノ角ゴ ProN W3"/>
        </a:defRPr>
      </a:lvl7pPr>
      <a:lvl8pPr marL="3556000" indent="-444500" defTabSz="584200">
        <a:spcBef>
          <a:spcPts val="4200"/>
        </a:spcBef>
        <a:buSzPct val="75000"/>
        <a:buChar char="•"/>
        <a:defRPr sz="3600">
          <a:latin typeface="+mn-lt"/>
          <a:ea typeface="+mn-ea"/>
          <a:cs typeface="+mn-cs"/>
          <a:sym typeface="ヒラギノ角ゴ ProN W3"/>
        </a:defRPr>
      </a:lvl8pPr>
      <a:lvl9pPr marL="4000500" indent="-444500" defTabSz="584200">
        <a:spcBef>
          <a:spcPts val="4200"/>
        </a:spcBef>
        <a:buSzPct val="75000"/>
        <a:buChar char="•"/>
        <a:defRPr sz="3600">
          <a:latin typeface="+mn-lt"/>
          <a:ea typeface="+mn-ea"/>
          <a:cs typeface="+mn-cs"/>
          <a:sym typeface="ヒラギノ角ゴ ProN W3"/>
        </a:defRPr>
      </a:lvl9pPr>
    </p:bodyStyle>
    <p:otherStyle>
      <a:lvl1pPr algn="ctr" defTabSz="584200">
        <a:defRPr>
          <a:solidFill>
            <a:schemeClr val="tx1"/>
          </a:solidFill>
          <a:latin typeface="+mn-lt"/>
          <a:ea typeface="+mn-ea"/>
          <a:cs typeface="+mn-cs"/>
          <a:sym typeface="ヒラギノ角ゴ ProN W3"/>
        </a:defRPr>
      </a:lvl1pPr>
      <a:lvl2pPr indent="228600" algn="ctr" defTabSz="584200">
        <a:defRPr>
          <a:solidFill>
            <a:schemeClr val="tx1"/>
          </a:solidFill>
          <a:latin typeface="+mn-lt"/>
          <a:ea typeface="+mn-ea"/>
          <a:cs typeface="+mn-cs"/>
          <a:sym typeface="ヒラギノ角ゴ ProN W3"/>
        </a:defRPr>
      </a:lvl2pPr>
      <a:lvl3pPr indent="457200" algn="ctr" defTabSz="584200">
        <a:defRPr>
          <a:solidFill>
            <a:schemeClr val="tx1"/>
          </a:solidFill>
          <a:latin typeface="+mn-lt"/>
          <a:ea typeface="+mn-ea"/>
          <a:cs typeface="+mn-cs"/>
          <a:sym typeface="ヒラギノ角ゴ ProN W3"/>
        </a:defRPr>
      </a:lvl3pPr>
      <a:lvl4pPr indent="685800" algn="ctr" defTabSz="584200">
        <a:defRPr>
          <a:solidFill>
            <a:schemeClr val="tx1"/>
          </a:solidFill>
          <a:latin typeface="+mn-lt"/>
          <a:ea typeface="+mn-ea"/>
          <a:cs typeface="+mn-cs"/>
          <a:sym typeface="ヒラギノ角ゴ ProN W3"/>
        </a:defRPr>
      </a:lvl4pPr>
      <a:lvl5pPr indent="914400" algn="ctr" defTabSz="584200">
        <a:defRPr>
          <a:solidFill>
            <a:schemeClr val="tx1"/>
          </a:solidFill>
          <a:latin typeface="+mn-lt"/>
          <a:ea typeface="+mn-ea"/>
          <a:cs typeface="+mn-cs"/>
          <a:sym typeface="ヒラギノ角ゴ ProN W3"/>
        </a:defRPr>
      </a:lvl5pPr>
      <a:lvl6pPr indent="1143000" algn="ctr" defTabSz="584200">
        <a:defRPr>
          <a:solidFill>
            <a:schemeClr val="tx1"/>
          </a:solidFill>
          <a:latin typeface="+mn-lt"/>
          <a:ea typeface="+mn-ea"/>
          <a:cs typeface="+mn-cs"/>
          <a:sym typeface="ヒラギノ角ゴ ProN W3"/>
        </a:defRPr>
      </a:lvl6pPr>
      <a:lvl7pPr indent="1371600" algn="ctr" defTabSz="584200">
        <a:defRPr>
          <a:solidFill>
            <a:schemeClr val="tx1"/>
          </a:solidFill>
          <a:latin typeface="+mn-lt"/>
          <a:ea typeface="+mn-ea"/>
          <a:cs typeface="+mn-cs"/>
          <a:sym typeface="ヒラギノ角ゴ ProN W3"/>
        </a:defRPr>
      </a:lvl7pPr>
      <a:lvl8pPr indent="1600200" algn="ctr" defTabSz="584200">
        <a:defRPr>
          <a:solidFill>
            <a:schemeClr val="tx1"/>
          </a:solidFill>
          <a:latin typeface="+mn-lt"/>
          <a:ea typeface="+mn-ea"/>
          <a:cs typeface="+mn-cs"/>
          <a:sym typeface="ヒラギノ角ゴ ProN W3"/>
        </a:defRPr>
      </a:lvl8pPr>
      <a:lvl9pPr indent="1828800" algn="ctr" defTabSz="584200">
        <a:defRPr>
          <a:solidFill>
            <a:schemeClr val="tx1"/>
          </a:solidFill>
          <a:latin typeface="+mn-lt"/>
          <a:ea typeface="+mn-ea"/>
          <a:cs typeface="+mn-cs"/>
          <a:sym typeface="ヒラギノ角ゴ ProN W3"/>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jpe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2.png"/><Relationship Id="rId7" Type="http://schemas.openxmlformats.org/officeDocument/2006/relationships/image" Target="../media/image36.png"/><Relationship Id="rId8" Type="http://schemas.openxmlformats.org/officeDocument/2006/relationships/image" Target="../media/image3.png"/><Relationship Id="rId9" Type="http://schemas.openxmlformats.org/officeDocument/2006/relationships/image" Target="../media/image3.jpe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20" Type="http://schemas.openxmlformats.org/officeDocument/2006/relationships/image" Target="../media/image47.png"/><Relationship Id="rId21" Type="http://schemas.openxmlformats.org/officeDocument/2006/relationships/image" Target="../media/image4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jpe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image" Target="../media/image22.png"/><Relationship Id="rId7" Type="http://schemas.openxmlformats.org/officeDocument/2006/relationships/image" Target="../media/image36.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image" Target="../media/image54.png"/><Relationship Id="rId15" Type="http://schemas.openxmlformats.org/officeDocument/2006/relationships/image" Target="../media/image1.png"/><Relationship Id="rId16" Type="http://schemas.openxmlformats.org/officeDocument/2006/relationships/image" Target="../media/image55.png"/><Relationship Id="rId17" Type="http://schemas.openxmlformats.org/officeDocument/2006/relationships/image" Target="../media/image56.png"/><Relationship Id="rId18" Type="http://schemas.openxmlformats.org/officeDocument/2006/relationships/image" Target="../media/image5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50.png"/><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1.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image" Target="../media/image7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jpe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3.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image" Target="../media/image83.png"/><Relationship Id="rId14" Type="http://schemas.openxmlformats.org/officeDocument/2006/relationships/image" Target="../media/image84.png"/><Relationship Id="rId15" Type="http://schemas.openxmlformats.org/officeDocument/2006/relationships/image" Target="../media/image8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3.jpeg"/><Relationship Id="rId8" Type="http://schemas.openxmlformats.org/officeDocument/2006/relationships/image" Target="../media/image3.png"/><Relationship Id="rId9" Type="http://schemas.openxmlformats.org/officeDocument/2006/relationships/image" Target="../media/image90.png"/><Relationship Id="rId10" Type="http://schemas.openxmlformats.org/officeDocument/2006/relationships/image" Target="../media/image91.png"/><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4" Type="http://schemas.openxmlformats.org/officeDocument/2006/relationships/image" Target="../media/image9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7" Type="http://schemas.openxmlformats.org/officeDocument/2006/relationships/image" Target="../media/image110.png"/><Relationship Id="rId8" Type="http://schemas.openxmlformats.org/officeDocument/2006/relationships/image" Target="../media/image111.png"/><Relationship Id="rId9" Type="http://schemas.openxmlformats.org/officeDocument/2006/relationships/image" Target="../media/image112.png"/><Relationship Id="rId10" Type="http://schemas.openxmlformats.org/officeDocument/2006/relationships/image" Target="../media/image113.png"/><Relationship Id="rId11" Type="http://schemas.openxmlformats.org/officeDocument/2006/relationships/image" Target="../media/image114.png"/><Relationship Id="rId12" Type="http://schemas.openxmlformats.org/officeDocument/2006/relationships/image" Target="../media/image115.png"/><Relationship Id="rId13" Type="http://schemas.openxmlformats.org/officeDocument/2006/relationships/image" Target="../media/image11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2" Type="http://schemas.openxmlformats.org/officeDocument/2006/relationships/image" Target="../media/image125.png"/><Relationship Id="rId13" Type="http://schemas.openxmlformats.org/officeDocument/2006/relationships/image" Target="../media/image126.png"/><Relationship Id="rId14" Type="http://schemas.openxmlformats.org/officeDocument/2006/relationships/image" Target="../media/image127.png"/><Relationship Id="rId15" Type="http://schemas.openxmlformats.org/officeDocument/2006/relationships/image" Target="../media/image12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129.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3.jpeg"/><Relationship Id="rId7" Type="http://schemas.openxmlformats.org/officeDocument/2006/relationships/image" Target="../media/image133.png"/><Relationship Id="rId8" Type="http://schemas.openxmlformats.org/officeDocument/2006/relationships/image" Target="../media/image134.png"/><Relationship Id="rId9" Type="http://schemas.openxmlformats.org/officeDocument/2006/relationships/image" Target="../media/image135.png"/><Relationship Id="rId10" Type="http://schemas.openxmlformats.org/officeDocument/2006/relationships/image" Target="../media/image136.png"/><Relationship Id="rId11" Type="http://schemas.openxmlformats.org/officeDocument/2006/relationships/image" Target="../media/image137.png"/><Relationship Id="rId12" Type="http://schemas.openxmlformats.org/officeDocument/2006/relationships/image" Target="../media/image138.png"/><Relationship Id="rId13" Type="http://schemas.openxmlformats.org/officeDocument/2006/relationships/image" Target="../media/image139.png"/><Relationship Id="rId14" Type="http://schemas.openxmlformats.org/officeDocument/2006/relationships/image" Target="../media/image140.png"/><Relationship Id="rId15" Type="http://schemas.openxmlformats.org/officeDocument/2006/relationships/image" Target="../media/image3.png"/><Relationship Id="rId16" Type="http://schemas.openxmlformats.org/officeDocument/2006/relationships/image" Target="../media/image141.png"/><Relationship Id="rId17" Type="http://schemas.openxmlformats.org/officeDocument/2006/relationships/image" Target="../media/image142.png"/><Relationship Id="rId18" Type="http://schemas.openxmlformats.org/officeDocument/2006/relationships/image" Target="../media/image143.png"/><Relationship Id="rId19" Type="http://schemas.openxmlformats.org/officeDocument/2006/relationships/image" Target="../media/image144.png"/><Relationship Id="rId20" Type="http://schemas.openxmlformats.org/officeDocument/2006/relationships/image" Target="../media/image145.png"/><Relationship Id="rId21" Type="http://schemas.openxmlformats.org/officeDocument/2006/relationships/image" Target="../media/image146.png"/><Relationship Id="rId22" Type="http://schemas.openxmlformats.org/officeDocument/2006/relationships/image" Target="../media/image147.png"/><Relationship Id="rId23" Type="http://schemas.openxmlformats.org/officeDocument/2006/relationships/image" Target="../media/image148.png"/><Relationship Id="rId24" Type="http://schemas.openxmlformats.org/officeDocument/2006/relationships/image" Target="../media/image149.png"/><Relationship Id="rId25" Type="http://schemas.openxmlformats.org/officeDocument/2006/relationships/image" Target="../media/image1.png"/><Relationship Id="rId26" Type="http://schemas.openxmlformats.org/officeDocument/2006/relationships/image" Target="../media/image150.png"/><Relationship Id="rId27" Type="http://schemas.openxmlformats.org/officeDocument/2006/relationships/image" Target="../media/image151.png"/><Relationship Id="rId28" Type="http://schemas.openxmlformats.org/officeDocument/2006/relationships/image" Target="../media/image152.png"/><Relationship Id="rId29" Type="http://schemas.openxmlformats.org/officeDocument/2006/relationships/image" Target="../media/image153.png"/><Relationship Id="rId30" Type="http://schemas.openxmlformats.org/officeDocument/2006/relationships/image" Target="../media/image15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6" Type="http://schemas.openxmlformats.org/officeDocument/2006/relationships/image" Target="../media/image3.png"/><Relationship Id="rId7" Type="http://schemas.openxmlformats.org/officeDocument/2006/relationships/image" Target="../media/image155.png"/><Relationship Id="rId8" Type="http://schemas.openxmlformats.org/officeDocument/2006/relationships/image" Target="../media/image147.png"/><Relationship Id="rId9" Type="http://schemas.openxmlformats.org/officeDocument/2006/relationships/image" Target="../media/image156.png"/><Relationship Id="rId10" Type="http://schemas.openxmlformats.org/officeDocument/2006/relationships/image" Target="../media/image157.png"/><Relationship Id="rId11" Type="http://schemas.openxmlformats.org/officeDocument/2006/relationships/image" Target="../media/image158.png"/><Relationship Id="rId12" Type="http://schemas.openxmlformats.org/officeDocument/2006/relationships/image" Target="../media/image138.png"/><Relationship Id="rId13" Type="http://schemas.openxmlformats.org/officeDocument/2006/relationships/image" Target="../media/image139.png"/><Relationship Id="rId14" Type="http://schemas.openxmlformats.org/officeDocument/2006/relationships/image" Target="../media/image148.png"/><Relationship Id="rId15" Type="http://schemas.openxmlformats.org/officeDocument/2006/relationships/image" Target="../media/image149.png"/><Relationship Id="rId16" Type="http://schemas.openxmlformats.org/officeDocument/2006/relationships/image" Target="../media/image159.png"/><Relationship Id="rId17" Type="http://schemas.openxmlformats.org/officeDocument/2006/relationships/image" Target="../media/image160.png"/><Relationship Id="rId18" Type="http://schemas.openxmlformats.org/officeDocument/2006/relationships/image" Target="../media/image161.png"/><Relationship Id="rId19" Type="http://schemas.openxmlformats.org/officeDocument/2006/relationships/image" Target="../media/image162.png"/><Relationship Id="rId20" Type="http://schemas.openxmlformats.org/officeDocument/2006/relationships/image" Target="../media/image163.png"/><Relationship Id="rId21" Type="http://schemas.openxmlformats.org/officeDocument/2006/relationships/image" Target="../media/image164.png"/><Relationship Id="rId22" Type="http://schemas.openxmlformats.org/officeDocument/2006/relationships/image" Target="../media/image1.png"/><Relationship Id="rId23" Type="http://schemas.openxmlformats.org/officeDocument/2006/relationships/image" Target="../media/image16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jpe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 Id="rId9" Type="http://schemas.openxmlformats.org/officeDocument/2006/relationships/image" Target="../media/image1.png"/><Relationship Id="rId10" Type="http://schemas.openxmlformats.org/officeDocument/2006/relationships/image" Target="../media/image171.png"/><Relationship Id="rId11" Type="http://schemas.openxmlformats.org/officeDocument/2006/relationships/image" Target="../media/image172.png"/><Relationship Id="rId12" Type="http://schemas.openxmlformats.org/officeDocument/2006/relationships/image" Target="../media/image3.png"/><Relationship Id="rId13" Type="http://schemas.openxmlformats.org/officeDocument/2006/relationships/image" Target="../media/image173.png"/><Relationship Id="rId14" Type="http://schemas.openxmlformats.org/officeDocument/2006/relationships/image" Target="../media/image17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173.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4.png"/><Relationship Id="rId8" Type="http://schemas.openxmlformats.org/officeDocument/2006/relationships/image" Target="../media/image177.png"/><Relationship Id="rId9" Type="http://schemas.openxmlformats.org/officeDocument/2006/relationships/image" Target="../media/image178.png"/><Relationship Id="rId10" Type="http://schemas.openxmlformats.org/officeDocument/2006/relationships/image" Target="../media/image179.png"/><Relationship Id="rId11" Type="http://schemas.openxmlformats.org/officeDocument/2006/relationships/image" Target="../media/image180.png"/><Relationship Id="rId12" Type="http://schemas.openxmlformats.org/officeDocument/2006/relationships/image" Target="../media/image181.png"/><Relationship Id="rId13" Type="http://schemas.openxmlformats.org/officeDocument/2006/relationships/image" Target="../media/image182.png"/><Relationship Id="rId14" Type="http://schemas.openxmlformats.org/officeDocument/2006/relationships/image" Target="../media/image183.png"/><Relationship Id="rId15" Type="http://schemas.openxmlformats.org/officeDocument/2006/relationships/image" Target="../media/image18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85.png"/><Relationship Id="rId5" Type="http://schemas.openxmlformats.org/officeDocument/2006/relationships/image" Target="../media/image3.jpeg"/><Relationship Id="rId6" Type="http://schemas.openxmlformats.org/officeDocument/2006/relationships/video" Target="../media/media2.mov"/><Relationship Id="rId7" Type="http://schemas.microsoft.com/office/2007/relationships/media" Target="../media/media2.mov"/><Relationship Id="rId8" Type="http://schemas.openxmlformats.org/officeDocument/2006/relationships/image" Target="../media/image18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6" Type="http://schemas.openxmlformats.org/officeDocument/2006/relationships/image" Target="../media/image190.png"/><Relationship Id="rId7" Type="http://schemas.openxmlformats.org/officeDocument/2006/relationships/image" Target="../media/image191.png"/><Relationship Id="rId8" Type="http://schemas.openxmlformats.org/officeDocument/2006/relationships/image" Target="../media/image192.png"/><Relationship Id="rId9" Type="http://schemas.openxmlformats.org/officeDocument/2006/relationships/image" Target="../media/image19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jpeg"/><Relationship Id="rId4" Type="http://schemas.openxmlformats.org/officeDocument/2006/relationships/image" Target="../media/image3.png"/><Relationship Id="rId5" Type="http://schemas.openxmlformats.org/officeDocument/2006/relationships/image" Target="../media/image194.png"/><Relationship Id="rId6" Type="http://schemas.openxmlformats.org/officeDocument/2006/relationships/image" Target="../media/image195.png"/><Relationship Id="rId7" Type="http://schemas.openxmlformats.org/officeDocument/2006/relationships/image" Target="../media/image196.png"/><Relationship Id="rId8" Type="http://schemas.openxmlformats.org/officeDocument/2006/relationships/image" Target="../media/image197.png"/><Relationship Id="rId9" Type="http://schemas.openxmlformats.org/officeDocument/2006/relationships/image" Target="../media/image198.png"/><Relationship Id="rId10" Type="http://schemas.openxmlformats.org/officeDocument/2006/relationships/image" Target="../media/image1.png"/><Relationship Id="rId11" Type="http://schemas.openxmlformats.org/officeDocument/2006/relationships/image" Target="../media/image199.png"/><Relationship Id="rId12" Type="http://schemas.openxmlformats.org/officeDocument/2006/relationships/image" Target="../media/image200.png"/><Relationship Id="rId13" Type="http://schemas.openxmlformats.org/officeDocument/2006/relationships/image" Target="../media/image201.png"/><Relationship Id="rId14" Type="http://schemas.openxmlformats.org/officeDocument/2006/relationships/image" Target="../media/image20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199.png"/><Relationship Id="rId5" Type="http://schemas.openxmlformats.org/officeDocument/2006/relationships/image" Target="../media/image203.png"/><Relationship Id="rId6" Type="http://schemas.openxmlformats.org/officeDocument/2006/relationships/image" Target="../media/image3.png"/><Relationship Id="rId7" Type="http://schemas.openxmlformats.org/officeDocument/2006/relationships/image" Target="../media/image204.png"/><Relationship Id="rId8" Type="http://schemas.openxmlformats.org/officeDocument/2006/relationships/image" Target="../media/image205.png"/><Relationship Id="rId9" Type="http://schemas.openxmlformats.org/officeDocument/2006/relationships/image" Target="../media/image206.png"/><Relationship Id="rId10" Type="http://schemas.openxmlformats.org/officeDocument/2006/relationships/image" Target="../media/image207.png"/><Relationship Id="rId11" Type="http://schemas.openxmlformats.org/officeDocument/2006/relationships/image" Target="../media/image208.png"/><Relationship Id="rId12" Type="http://schemas.openxmlformats.org/officeDocument/2006/relationships/image" Target="../media/image20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image" Target="../media/image212.png"/><Relationship Id="rId7" Type="http://schemas.openxmlformats.org/officeDocument/2006/relationships/image" Target="../media/image213.png"/><Relationship Id="rId8" Type="http://schemas.openxmlformats.org/officeDocument/2006/relationships/image" Target="../media/image214.png"/><Relationship Id="rId9" Type="http://schemas.openxmlformats.org/officeDocument/2006/relationships/image" Target="../media/image215.png"/><Relationship Id="rId10" Type="http://schemas.openxmlformats.org/officeDocument/2006/relationships/image" Target="../media/image216.png"/><Relationship Id="rId11" Type="http://schemas.openxmlformats.org/officeDocument/2006/relationships/image" Target="../media/image217.png"/><Relationship Id="rId12" Type="http://schemas.openxmlformats.org/officeDocument/2006/relationships/image" Target="../media/image218.png"/><Relationship Id="rId13" Type="http://schemas.openxmlformats.org/officeDocument/2006/relationships/image" Target="../media/image219.png"/><Relationship Id="rId14" Type="http://schemas.openxmlformats.org/officeDocument/2006/relationships/image" Target="../media/image220.png"/><Relationship Id="rId15" Type="http://schemas.openxmlformats.org/officeDocument/2006/relationships/image" Target="../media/image1.png"/><Relationship Id="rId16" Type="http://schemas.openxmlformats.org/officeDocument/2006/relationships/image" Target="../media/image221.png"/><Relationship Id="rId17" Type="http://schemas.openxmlformats.org/officeDocument/2006/relationships/image" Target="../media/image22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1.png"/><Relationship Id="rId4" Type="http://schemas.openxmlformats.org/officeDocument/2006/relationships/image" Target="../media/image199.png"/><Relationship Id="rId5" Type="http://schemas.openxmlformats.org/officeDocument/2006/relationships/image" Target="../media/image223.png"/><Relationship Id="rId6" Type="http://schemas.openxmlformats.org/officeDocument/2006/relationships/image" Target="../media/image221.png"/><Relationship Id="rId7" Type="http://schemas.openxmlformats.org/officeDocument/2006/relationships/image" Target="../media/image3.png"/><Relationship Id="rId8" Type="http://schemas.openxmlformats.org/officeDocument/2006/relationships/image" Target="../media/image224.png"/><Relationship Id="rId9" Type="http://schemas.openxmlformats.org/officeDocument/2006/relationships/image" Target="../media/image225.png"/><Relationship Id="rId10" Type="http://schemas.openxmlformats.org/officeDocument/2006/relationships/image" Target="../media/image226.png"/><Relationship Id="rId11" Type="http://schemas.openxmlformats.org/officeDocument/2006/relationships/image" Target="../media/image227.png"/><Relationship Id="rId12" Type="http://schemas.openxmlformats.org/officeDocument/2006/relationships/image" Target="../media/image5.jpeg"/><Relationship Id="rId13" Type="http://schemas.openxmlformats.org/officeDocument/2006/relationships/image" Target="../media/image228.png"/><Relationship Id="rId14" Type="http://schemas.openxmlformats.org/officeDocument/2006/relationships/image" Target="../media/image229.png"/><Relationship Id="rId15" Type="http://schemas.openxmlformats.org/officeDocument/2006/relationships/image" Target="../media/image23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3.mov"/><Relationship Id="rId3" Type="http://schemas.microsoft.com/office/2007/relationships/media" Target="../media/media3.mov"/><Relationship Id="rId4" Type="http://schemas.openxmlformats.org/officeDocument/2006/relationships/image" Target="../media/image231.png"/><Relationship Id="rId5" Type="http://schemas.openxmlformats.org/officeDocument/2006/relationships/video" Target="../media/media4.mov"/><Relationship Id="rId6" Type="http://schemas.microsoft.com/office/2007/relationships/media" Target="../media/media4.mov"/><Relationship Id="rId7" Type="http://schemas.openxmlformats.org/officeDocument/2006/relationships/image" Target="../media/image23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5.mov"/><Relationship Id="rId3" Type="http://schemas.microsoft.com/office/2007/relationships/media" Target="../media/media5.mov"/><Relationship Id="rId4" Type="http://schemas.openxmlformats.org/officeDocument/2006/relationships/image" Target="../media/image233.png"/><Relationship Id="rId5" Type="http://schemas.openxmlformats.org/officeDocument/2006/relationships/video" Target="../media/media6.mov"/><Relationship Id="rId6" Type="http://schemas.microsoft.com/office/2007/relationships/media" Target="../media/media6.mov"/><Relationship Id="rId7" Type="http://schemas.openxmlformats.org/officeDocument/2006/relationships/image" Target="../media/image23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235.png"/><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3.png"/><Relationship Id="rId7" Type="http://schemas.openxmlformats.org/officeDocument/2006/relationships/image" Target="../media/image238.png"/><Relationship Id="rId8" Type="http://schemas.openxmlformats.org/officeDocument/2006/relationships/image" Target="../media/image239.png"/><Relationship Id="rId9" Type="http://schemas.openxmlformats.org/officeDocument/2006/relationships/image" Target="../media/image1.png"/><Relationship Id="rId10" Type="http://schemas.openxmlformats.org/officeDocument/2006/relationships/image" Target="../media/image240.png"/><Relationship Id="rId11" Type="http://schemas.openxmlformats.org/officeDocument/2006/relationships/image" Target="../media/image241.png"/><Relationship Id="rId12" Type="http://schemas.openxmlformats.org/officeDocument/2006/relationships/image" Target="../media/image242.png"/><Relationship Id="rId13" Type="http://schemas.openxmlformats.org/officeDocument/2006/relationships/image" Target="../media/image243.png"/><Relationship Id="rId14" Type="http://schemas.openxmlformats.org/officeDocument/2006/relationships/image" Target="../media/image145.png"/><Relationship Id="rId15" Type="http://schemas.openxmlformats.org/officeDocument/2006/relationships/image" Target="../media/image144.png"/><Relationship Id="rId16" Type="http://schemas.openxmlformats.org/officeDocument/2006/relationships/image" Target="../media/image146.png"/><Relationship Id="rId17" Type="http://schemas.openxmlformats.org/officeDocument/2006/relationships/image" Target="../media/image244.png"/><Relationship Id="rId18" Type="http://schemas.openxmlformats.org/officeDocument/2006/relationships/image" Target="../media/image245.png"/><Relationship Id="rId19" Type="http://schemas.openxmlformats.org/officeDocument/2006/relationships/image" Target="../media/image147.png"/><Relationship Id="rId20" Type="http://schemas.openxmlformats.org/officeDocument/2006/relationships/image" Target="../media/image148.png"/><Relationship Id="rId21" Type="http://schemas.openxmlformats.org/officeDocument/2006/relationships/image" Target="../media/image149.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246.png"/><Relationship Id="rId5" Type="http://schemas.openxmlformats.org/officeDocument/2006/relationships/image" Target="../media/image247.png"/><Relationship Id="rId6" Type="http://schemas.openxmlformats.org/officeDocument/2006/relationships/image" Target="../media/image248.png"/><Relationship Id="rId7" Type="http://schemas.openxmlformats.org/officeDocument/2006/relationships/image" Target="../media/image5.jpeg"/><Relationship Id="rId8" Type="http://schemas.openxmlformats.org/officeDocument/2006/relationships/image" Target="../media/image249.png"/><Relationship Id="rId9" Type="http://schemas.openxmlformats.org/officeDocument/2006/relationships/image" Target="../media/image250.png"/><Relationship Id="rId10" Type="http://schemas.openxmlformats.org/officeDocument/2006/relationships/image" Target="../media/image251.png"/><Relationship Id="rId11" Type="http://schemas.openxmlformats.org/officeDocument/2006/relationships/image" Target="../media/image252.png"/><Relationship Id="rId12" Type="http://schemas.openxmlformats.org/officeDocument/2006/relationships/image" Target="../media/image253.png"/><Relationship Id="rId13" Type="http://schemas.openxmlformats.org/officeDocument/2006/relationships/image" Target="../media/image254.png"/><Relationship Id="rId14" Type="http://schemas.openxmlformats.org/officeDocument/2006/relationships/image" Target="../media/image1.png"/><Relationship Id="rId15" Type="http://schemas.openxmlformats.org/officeDocument/2006/relationships/image" Target="../media/image255.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256.png"/><Relationship Id="rId5" Type="http://schemas.openxmlformats.org/officeDocument/2006/relationships/image" Target="../media/image257.png"/><Relationship Id="rId6" Type="http://schemas.openxmlformats.org/officeDocument/2006/relationships/image" Target="../media/image1.png"/><Relationship Id="rId7" Type="http://schemas.openxmlformats.org/officeDocument/2006/relationships/image" Target="../media/image258.png"/><Relationship Id="rId8" Type="http://schemas.openxmlformats.org/officeDocument/2006/relationships/image" Target="../media/image249.png"/><Relationship Id="rId9" Type="http://schemas.openxmlformats.org/officeDocument/2006/relationships/image" Target="../media/image259.png"/><Relationship Id="rId10" Type="http://schemas.openxmlformats.org/officeDocument/2006/relationships/image" Target="../media/image260.png"/><Relationship Id="rId11" Type="http://schemas.openxmlformats.org/officeDocument/2006/relationships/image" Target="../media/image21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3.png"/><Relationship Id="rId4" Type="http://schemas.openxmlformats.org/officeDocument/2006/relationships/image" Target="../media/image261.png"/><Relationship Id="rId5" Type="http://schemas.openxmlformats.org/officeDocument/2006/relationships/image" Target="../media/image262.png"/><Relationship Id="rId6" Type="http://schemas.openxmlformats.org/officeDocument/2006/relationships/image" Target="../media/image263.png"/><Relationship Id="rId7" Type="http://schemas.openxmlformats.org/officeDocument/2006/relationships/image" Target="../media/image264.png"/><Relationship Id="rId8" Type="http://schemas.openxmlformats.org/officeDocument/2006/relationships/image" Target="../media/image265.png"/><Relationship Id="rId9" Type="http://schemas.openxmlformats.org/officeDocument/2006/relationships/image" Target="../media/image266.png"/><Relationship Id="rId10" Type="http://schemas.openxmlformats.org/officeDocument/2006/relationships/image" Target="../media/image5.jpeg"/><Relationship Id="rId11" Type="http://schemas.openxmlformats.org/officeDocument/2006/relationships/image" Target="../media/image26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7.mov"/><Relationship Id="rId3" Type="http://schemas.microsoft.com/office/2007/relationships/media" Target="../media/media7.mov"/><Relationship Id="rId4" Type="http://schemas.openxmlformats.org/officeDocument/2006/relationships/image" Target="../media/image268.png"/><Relationship Id="rId5" Type="http://schemas.openxmlformats.org/officeDocument/2006/relationships/video" Target="../media/media8.mov"/><Relationship Id="rId6" Type="http://schemas.microsoft.com/office/2007/relationships/media" Target="../media/media8.mov"/><Relationship Id="rId7" Type="http://schemas.openxmlformats.org/officeDocument/2006/relationships/image" Target="../media/image269.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9.mov"/><Relationship Id="rId3" Type="http://schemas.microsoft.com/office/2007/relationships/media" Target="../media/media9.mov"/><Relationship Id="rId4" Type="http://schemas.openxmlformats.org/officeDocument/2006/relationships/image" Target="../media/image270.png"/><Relationship Id="rId5" Type="http://schemas.openxmlformats.org/officeDocument/2006/relationships/video" Target="../media/media10.mov"/><Relationship Id="rId6" Type="http://schemas.microsoft.com/office/2007/relationships/media" Target="../media/media10.mov"/><Relationship Id="rId7" Type="http://schemas.openxmlformats.org/officeDocument/2006/relationships/image" Target="../media/image27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72.png"/><Relationship Id="rId9" Type="http://schemas.openxmlformats.org/officeDocument/2006/relationships/image" Target="../media/image47.png"/><Relationship Id="rId10" Type="http://schemas.openxmlformats.org/officeDocument/2006/relationships/image" Target="../media/image273.png"/><Relationship Id="rId11" Type="http://schemas.openxmlformats.org/officeDocument/2006/relationships/image" Target="../media/image43.png"/><Relationship Id="rId12" Type="http://schemas.openxmlformats.org/officeDocument/2006/relationships/image" Target="../media/image3.jpeg"/><Relationship Id="rId13" Type="http://schemas.openxmlformats.org/officeDocument/2006/relationships/image" Target="../media/image3.png"/><Relationship Id="rId14" Type="http://schemas.openxmlformats.org/officeDocument/2006/relationships/image" Target="../media/image274.png"/><Relationship Id="rId15" Type="http://schemas.openxmlformats.org/officeDocument/2006/relationships/image" Target="../media/image275.png"/><Relationship Id="rId16" Type="http://schemas.openxmlformats.org/officeDocument/2006/relationships/image" Target="../media/image276.png"/><Relationship Id="rId17" Type="http://schemas.openxmlformats.org/officeDocument/2006/relationships/image" Target="../media/image277.png"/><Relationship Id="rId18" Type="http://schemas.openxmlformats.org/officeDocument/2006/relationships/image" Target="../media/image278.png"/><Relationship Id="rId19" Type="http://schemas.openxmlformats.org/officeDocument/2006/relationships/image" Target="../media/image279.png"/><Relationship Id="rId20" Type="http://schemas.openxmlformats.org/officeDocument/2006/relationships/image" Target="../media/image280.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jpeg"/><Relationship Id="rId4" Type="http://schemas.openxmlformats.org/officeDocument/2006/relationships/image" Target="../media/image281.png"/><Relationship Id="rId5" Type="http://schemas.openxmlformats.org/officeDocument/2006/relationships/image" Target="../media/image282.png"/><Relationship Id="rId6" Type="http://schemas.openxmlformats.org/officeDocument/2006/relationships/image" Target="../media/image3.png"/><Relationship Id="rId7" Type="http://schemas.openxmlformats.org/officeDocument/2006/relationships/image" Target="../media/image283.png"/><Relationship Id="rId8" Type="http://schemas.openxmlformats.org/officeDocument/2006/relationships/image" Target="../media/image284.png"/><Relationship Id="rId9" Type="http://schemas.openxmlformats.org/officeDocument/2006/relationships/image" Target="../media/image285.png"/><Relationship Id="rId10" Type="http://schemas.openxmlformats.org/officeDocument/2006/relationships/image" Target="../media/image286.png"/><Relationship Id="rId11" Type="http://schemas.openxmlformats.org/officeDocument/2006/relationships/image" Target="../media/image287.png"/><Relationship Id="rId12" Type="http://schemas.openxmlformats.org/officeDocument/2006/relationships/image" Target="../media/image288.png"/><Relationship Id="rId13" Type="http://schemas.openxmlformats.org/officeDocument/2006/relationships/image" Target="../media/image289.png"/><Relationship Id="rId14" Type="http://schemas.openxmlformats.org/officeDocument/2006/relationships/image" Target="../media/image290.png"/><Relationship Id="rId15" Type="http://schemas.openxmlformats.org/officeDocument/2006/relationships/image" Target="../media/image291.png"/><Relationship Id="rId16" Type="http://schemas.openxmlformats.org/officeDocument/2006/relationships/image" Target="../media/image292.png"/><Relationship Id="rId17" Type="http://schemas.openxmlformats.org/officeDocument/2006/relationships/image" Target="../media/image293.png"/><Relationship Id="rId18" Type="http://schemas.openxmlformats.org/officeDocument/2006/relationships/image" Target="../media/image294.png"/><Relationship Id="rId19" Type="http://schemas.openxmlformats.org/officeDocument/2006/relationships/image" Target="../media/image295.png"/><Relationship Id="rId20" Type="http://schemas.openxmlformats.org/officeDocument/2006/relationships/image" Target="../media/image296.png"/><Relationship Id="rId21" Type="http://schemas.openxmlformats.org/officeDocument/2006/relationships/image" Target="../media/image297.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98.png"/><Relationship Id="rId4" Type="http://schemas.openxmlformats.org/officeDocument/2006/relationships/image" Target="../media/image299.png"/><Relationship Id="rId5" Type="http://schemas.openxmlformats.org/officeDocument/2006/relationships/image" Target="../media/image300.png"/><Relationship Id="rId6" Type="http://schemas.openxmlformats.org/officeDocument/2006/relationships/image" Target="../media/image301.png"/><Relationship Id="rId7" Type="http://schemas.openxmlformats.org/officeDocument/2006/relationships/image" Target="../media/image302.png"/><Relationship Id="rId8" Type="http://schemas.openxmlformats.org/officeDocument/2006/relationships/image" Target="../media/image303.png"/><Relationship Id="rId9" Type="http://schemas.openxmlformats.org/officeDocument/2006/relationships/image" Target="../media/image304.png"/><Relationship Id="rId10" Type="http://schemas.openxmlformats.org/officeDocument/2006/relationships/image" Target="../media/image305.png"/><Relationship Id="rId11" Type="http://schemas.openxmlformats.org/officeDocument/2006/relationships/image" Target="../media/image306.png"/><Relationship Id="rId12" Type="http://schemas.openxmlformats.org/officeDocument/2006/relationships/image" Target="../media/image3.png"/><Relationship Id="rId13" Type="http://schemas.openxmlformats.org/officeDocument/2006/relationships/image" Target="../media/image1.png"/><Relationship Id="rId14" Type="http://schemas.openxmlformats.org/officeDocument/2006/relationships/image" Target="../media/image307.png"/><Relationship Id="rId15" Type="http://schemas.openxmlformats.org/officeDocument/2006/relationships/image" Target="../media/image308.png"/><Relationship Id="rId16" Type="http://schemas.openxmlformats.org/officeDocument/2006/relationships/image" Target="../media/image309.png"/><Relationship Id="rId17" Type="http://schemas.openxmlformats.org/officeDocument/2006/relationships/image" Target="../media/image310.png"/><Relationship Id="rId18" Type="http://schemas.openxmlformats.org/officeDocument/2006/relationships/image" Target="../media/image311.png"/><Relationship Id="rId19" Type="http://schemas.openxmlformats.org/officeDocument/2006/relationships/image" Target="../media/image312.png"/><Relationship Id="rId20" Type="http://schemas.openxmlformats.org/officeDocument/2006/relationships/image" Target="../media/image313.png"/><Relationship Id="rId21" Type="http://schemas.openxmlformats.org/officeDocument/2006/relationships/image" Target="../media/image314.png"/><Relationship Id="rId22" Type="http://schemas.openxmlformats.org/officeDocument/2006/relationships/image" Target="../media/image315.png"/><Relationship Id="rId23" Type="http://schemas.openxmlformats.org/officeDocument/2006/relationships/image" Target="../media/image316.png"/><Relationship Id="rId24" Type="http://schemas.openxmlformats.org/officeDocument/2006/relationships/image" Target="../media/image317.png"/><Relationship Id="rId25" Type="http://schemas.openxmlformats.org/officeDocument/2006/relationships/image" Target="../media/image318.png"/><Relationship Id="rId26" Type="http://schemas.openxmlformats.org/officeDocument/2006/relationships/image" Target="../media/image319.png"/><Relationship Id="rId27" Type="http://schemas.openxmlformats.org/officeDocument/2006/relationships/image" Target="../media/image320.png"/><Relationship Id="rId28" Type="http://schemas.openxmlformats.org/officeDocument/2006/relationships/image" Target="../media/image321.png"/><Relationship Id="rId29" Type="http://schemas.openxmlformats.org/officeDocument/2006/relationships/image" Target="../media/image322.png"/><Relationship Id="rId30" Type="http://schemas.openxmlformats.org/officeDocument/2006/relationships/image" Target="../media/image323.png"/><Relationship Id="rId31" Type="http://schemas.openxmlformats.org/officeDocument/2006/relationships/image" Target="../media/image324.png"/><Relationship Id="rId32" Type="http://schemas.openxmlformats.org/officeDocument/2006/relationships/image" Target="../media/image325.png"/><Relationship Id="rId33" Type="http://schemas.openxmlformats.org/officeDocument/2006/relationships/image" Target="../media/image326.png"/><Relationship Id="rId34" Type="http://schemas.openxmlformats.org/officeDocument/2006/relationships/image" Target="../media/image3.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27.png"/><Relationship Id="rId5" Type="http://schemas.openxmlformats.org/officeDocument/2006/relationships/image" Target="../media/image328.png"/><Relationship Id="rId6" Type="http://schemas.openxmlformats.org/officeDocument/2006/relationships/image" Target="../media/image329.png"/><Relationship Id="rId7" Type="http://schemas.openxmlformats.org/officeDocument/2006/relationships/image" Target="../media/image330.png"/><Relationship Id="rId8" Type="http://schemas.openxmlformats.org/officeDocument/2006/relationships/image" Target="../media/image331.png"/><Relationship Id="rId9" Type="http://schemas.openxmlformats.org/officeDocument/2006/relationships/image" Target="../media/image332.png"/><Relationship Id="rId10" Type="http://schemas.openxmlformats.org/officeDocument/2006/relationships/image" Target="../media/image333.png"/><Relationship Id="rId11" Type="http://schemas.openxmlformats.org/officeDocument/2006/relationships/image" Target="../media/image334.png"/><Relationship Id="rId12" Type="http://schemas.openxmlformats.org/officeDocument/2006/relationships/image" Target="../media/image335.png"/><Relationship Id="rId13" Type="http://schemas.openxmlformats.org/officeDocument/2006/relationships/image" Target="../media/image336.png"/><Relationship Id="rId14" Type="http://schemas.openxmlformats.org/officeDocument/2006/relationships/image" Target="../media/image337.png"/><Relationship Id="rId15" Type="http://schemas.openxmlformats.org/officeDocument/2006/relationships/image" Target="../media/image338.png"/><Relationship Id="rId16" Type="http://schemas.openxmlformats.org/officeDocument/2006/relationships/image" Target="../media/image129.png"/><Relationship Id="rId17" Type="http://schemas.openxmlformats.org/officeDocument/2006/relationships/image" Target="../media/image3.png"/><Relationship Id="rId18" Type="http://schemas.openxmlformats.org/officeDocument/2006/relationships/image" Target="../media/image3.jpeg"/><Relationship Id="rId19" Type="http://schemas.openxmlformats.org/officeDocument/2006/relationships/image" Target="../media/image339.png"/><Relationship Id="rId20" Type="http://schemas.openxmlformats.org/officeDocument/2006/relationships/image" Target="../media/image340.png"/><Relationship Id="rId21" Type="http://schemas.openxmlformats.org/officeDocument/2006/relationships/image" Target="../media/image341.png"/><Relationship Id="rId22" Type="http://schemas.openxmlformats.org/officeDocument/2006/relationships/image" Target="../media/image342.png"/><Relationship Id="rId23" Type="http://schemas.openxmlformats.org/officeDocument/2006/relationships/image" Target="../media/image34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4.png"/><Relationship Id="rId3" Type="http://schemas.openxmlformats.org/officeDocument/2006/relationships/image" Target="../media/image345.png"/><Relationship Id="rId4" Type="http://schemas.openxmlformats.org/officeDocument/2006/relationships/image" Target="../media/image346.png"/><Relationship Id="rId5" Type="http://schemas.openxmlformats.org/officeDocument/2006/relationships/image" Target="../media/image347.png"/><Relationship Id="rId6" Type="http://schemas.openxmlformats.org/officeDocument/2006/relationships/image" Target="../media/image348.png"/><Relationship Id="rId7" Type="http://schemas.openxmlformats.org/officeDocument/2006/relationships/image" Target="../media/image3.jpeg"/><Relationship Id="rId8" Type="http://schemas.openxmlformats.org/officeDocument/2006/relationships/image" Target="../media/image349.png"/><Relationship Id="rId9" Type="http://schemas.openxmlformats.org/officeDocument/2006/relationships/image" Target="../media/image350.png"/><Relationship Id="rId10" Type="http://schemas.openxmlformats.org/officeDocument/2006/relationships/image" Target="../media/image351.png"/><Relationship Id="rId11" Type="http://schemas.openxmlformats.org/officeDocument/2006/relationships/image" Target="../media/image352.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3.png"/><Relationship Id="rId3" Type="http://schemas.openxmlformats.org/officeDocument/2006/relationships/image" Target="../media/image354.png"/><Relationship Id="rId4" Type="http://schemas.openxmlformats.org/officeDocument/2006/relationships/image" Target="../media/image355.png"/><Relationship Id="rId5" Type="http://schemas.openxmlformats.org/officeDocument/2006/relationships/image" Target="../media/image3.png"/><Relationship Id="rId6" Type="http://schemas.openxmlformats.org/officeDocument/2006/relationships/image" Target="../media/image164.png"/><Relationship Id="rId7" Type="http://schemas.openxmlformats.org/officeDocument/2006/relationships/image" Target="../media/image3.jpeg"/><Relationship Id="rId8" Type="http://schemas.openxmlformats.org/officeDocument/2006/relationships/image" Target="../media/image356.png"/><Relationship Id="rId9" Type="http://schemas.openxmlformats.org/officeDocument/2006/relationships/image" Target="../media/image357.png"/><Relationship Id="rId10" Type="http://schemas.openxmlformats.org/officeDocument/2006/relationships/image" Target="../media/image358.png"/><Relationship Id="rId11" Type="http://schemas.openxmlformats.org/officeDocument/2006/relationships/image" Target="../media/image359.png"/><Relationship Id="rId12" Type="http://schemas.openxmlformats.org/officeDocument/2006/relationships/image" Target="../media/image360.png"/><Relationship Id="rId13" Type="http://schemas.openxmlformats.org/officeDocument/2006/relationships/image" Target="../media/image361.png"/><Relationship Id="rId14" Type="http://schemas.openxmlformats.org/officeDocument/2006/relationships/image" Target="../media/image362.png"/><Relationship Id="rId15" Type="http://schemas.openxmlformats.org/officeDocument/2006/relationships/image" Target="../media/image363.png"/><Relationship Id="rId16" Type="http://schemas.openxmlformats.org/officeDocument/2006/relationships/image" Target="../media/image36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media/media11.mov"/><Relationship Id="rId3" Type="http://schemas.microsoft.com/office/2007/relationships/media" Target="../media/media11.mov"/><Relationship Id="rId4" Type="http://schemas.openxmlformats.org/officeDocument/2006/relationships/image" Target="../media/image365.png"/><Relationship Id="rId5" Type="http://schemas.openxmlformats.org/officeDocument/2006/relationships/video" Target="../media/media12.mov"/><Relationship Id="rId6" Type="http://schemas.microsoft.com/office/2007/relationships/media" Target="../media/media12.mov"/><Relationship Id="rId7" Type="http://schemas.openxmlformats.org/officeDocument/2006/relationships/image" Target="../media/image366.png"/><Relationship Id="rId8" Type="http://schemas.openxmlformats.org/officeDocument/2006/relationships/video" Target="../media/media13.mov"/><Relationship Id="rId9" Type="http://schemas.microsoft.com/office/2007/relationships/media" Target="../media/media13.mov"/><Relationship Id="rId10" Type="http://schemas.openxmlformats.org/officeDocument/2006/relationships/image" Target="../media/image367.png"/><Relationship Id="rId11" Type="http://schemas.openxmlformats.org/officeDocument/2006/relationships/video" Target="../media/media14.mov"/><Relationship Id="rId12" Type="http://schemas.microsoft.com/office/2007/relationships/media" Target="../media/media14.mov"/><Relationship Id="rId13" Type="http://schemas.openxmlformats.org/officeDocument/2006/relationships/image" Target="../media/image36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jpeg"/><Relationship Id="rId4" Type="http://schemas.openxmlformats.org/officeDocument/2006/relationships/image" Target="../media/image369.png"/><Relationship Id="rId5" Type="http://schemas.openxmlformats.org/officeDocument/2006/relationships/image" Target="../media/image370.png"/><Relationship Id="rId6" Type="http://schemas.openxmlformats.org/officeDocument/2006/relationships/image" Target="../media/image3.png"/><Relationship Id="rId7" Type="http://schemas.openxmlformats.org/officeDocument/2006/relationships/image" Target="../media/image131.png"/><Relationship Id="rId8" Type="http://schemas.openxmlformats.org/officeDocument/2006/relationships/image" Target="../media/image371.png"/><Relationship Id="rId9" Type="http://schemas.openxmlformats.org/officeDocument/2006/relationships/image" Target="../media/image372.png"/><Relationship Id="rId10" Type="http://schemas.openxmlformats.org/officeDocument/2006/relationships/image" Target="../media/image373.png"/><Relationship Id="rId11" Type="http://schemas.openxmlformats.org/officeDocument/2006/relationships/image" Target="../media/image374.png"/><Relationship Id="rId12" Type="http://schemas.openxmlformats.org/officeDocument/2006/relationships/image" Target="../media/image375.png"/><Relationship Id="rId13" Type="http://schemas.openxmlformats.org/officeDocument/2006/relationships/image" Target="../media/image376.png"/><Relationship Id="rId14" Type="http://schemas.openxmlformats.org/officeDocument/2006/relationships/image" Target="../media/image377.png"/><Relationship Id="rId15" Type="http://schemas.openxmlformats.org/officeDocument/2006/relationships/image" Target="../media/image378.png"/><Relationship Id="rId16" Type="http://schemas.openxmlformats.org/officeDocument/2006/relationships/image" Target="../media/image379.png"/><Relationship Id="rId17" Type="http://schemas.openxmlformats.org/officeDocument/2006/relationships/image" Target="../media/image380.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131.png"/><Relationship Id="rId4" Type="http://schemas.openxmlformats.org/officeDocument/2006/relationships/image" Target="../media/image381.png"/><Relationship Id="rId5" Type="http://schemas.openxmlformats.org/officeDocument/2006/relationships/image" Target="../media/image382.png"/><Relationship Id="rId6" Type="http://schemas.openxmlformats.org/officeDocument/2006/relationships/image" Target="../media/image383.png"/><Relationship Id="rId7" Type="http://schemas.openxmlformats.org/officeDocument/2006/relationships/image" Target="../media/image384.png"/><Relationship Id="rId8" Type="http://schemas.openxmlformats.org/officeDocument/2006/relationships/image" Target="../media/image385.png"/><Relationship Id="rId9" Type="http://schemas.openxmlformats.org/officeDocument/2006/relationships/image" Target="../media/image386.png"/><Relationship Id="rId10" Type="http://schemas.openxmlformats.org/officeDocument/2006/relationships/image" Target="../media/image387.png"/><Relationship Id="rId11"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jpeg"/><Relationship Id="rId4" Type="http://schemas.openxmlformats.org/officeDocument/2006/relationships/image" Target="../media/image129.png"/><Relationship Id="rId5"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4.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88.png"/><Relationship Id="rId4" Type="http://schemas.openxmlformats.org/officeDocument/2006/relationships/image" Target="../media/image389.png"/><Relationship Id="rId5" Type="http://schemas.openxmlformats.org/officeDocument/2006/relationships/image" Target="../media/image3.jpeg"/><Relationship Id="rId6" Type="http://schemas.openxmlformats.org/officeDocument/2006/relationships/image" Target="../media/image390.png"/><Relationship Id="rId7" Type="http://schemas.openxmlformats.org/officeDocument/2006/relationships/image" Target="../media/image391.png"/><Relationship Id="rId8" Type="http://schemas.openxmlformats.org/officeDocument/2006/relationships/image" Target="../media/image392.png"/><Relationship Id="rId9" Type="http://schemas.openxmlformats.org/officeDocument/2006/relationships/image" Target="../media/image393.png"/><Relationship Id="rId10" Type="http://schemas.openxmlformats.org/officeDocument/2006/relationships/image" Target="../media/image394.png"/><Relationship Id="rId11" Type="http://schemas.openxmlformats.org/officeDocument/2006/relationships/image" Target="../media/image395.png"/><Relationship Id="rId12" Type="http://schemas.openxmlformats.org/officeDocument/2006/relationships/image" Target="../media/image396.png"/><Relationship Id="rId13" Type="http://schemas.openxmlformats.org/officeDocument/2006/relationships/image" Target="../media/image397.png"/><Relationship Id="rId14" Type="http://schemas.openxmlformats.org/officeDocument/2006/relationships/image" Target="../media/image398.png"/><Relationship Id="rId15" Type="http://schemas.openxmlformats.org/officeDocument/2006/relationships/image" Target="../media/image399.png"/><Relationship Id="rId16" Type="http://schemas.openxmlformats.org/officeDocument/2006/relationships/image" Target="../media/image400.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 Id="rId3" Type="http://schemas.openxmlformats.org/officeDocument/2006/relationships/image" Target="../media/image401.png"/><Relationship Id="rId4" Type="http://schemas.openxmlformats.org/officeDocument/2006/relationships/image" Target="../media/image402.png"/><Relationship Id="rId5" Type="http://schemas.openxmlformats.org/officeDocument/2006/relationships/image" Target="../media/image403.png"/><Relationship Id="rId6" Type="http://schemas.openxmlformats.org/officeDocument/2006/relationships/image" Target="../media/image264.png"/><Relationship Id="rId7" Type="http://schemas.openxmlformats.org/officeDocument/2006/relationships/image" Target="../media/image265.png"/><Relationship Id="rId8" Type="http://schemas.openxmlformats.org/officeDocument/2006/relationships/image" Target="../media/image1.png"/><Relationship Id="rId9" Type="http://schemas.openxmlformats.org/officeDocument/2006/relationships/image" Target="../media/image404.png"/><Relationship Id="rId10" Type="http://schemas.openxmlformats.org/officeDocument/2006/relationships/image" Target="../media/image40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jpe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jpe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png"/><Relationship Id="rId12" Type="http://schemas.openxmlformats.org/officeDocument/2006/relationships/image" Target="../media/image1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 name="110216kagosima.jpg"/>
          <p:cNvPicPr/>
          <p:nvPr/>
        </p:nvPicPr>
        <p:blipFill>
          <a:blip r:embed="rId3">
            <a:extLst/>
          </a:blip>
          <a:stretch>
            <a:fillRect/>
          </a:stretch>
        </p:blipFill>
        <p:spPr>
          <a:xfrm>
            <a:off x="1660224" y="1167698"/>
            <a:ext cx="9972982" cy="7479735"/>
          </a:xfrm>
          <a:prstGeom prst="rect">
            <a:avLst/>
          </a:prstGeom>
          <a:ln w="12700">
            <a:miter lim="400000"/>
          </a:ln>
        </p:spPr>
      </p:pic>
      <p:sp>
        <p:nvSpPr>
          <p:cNvPr id="35" name="Shape 35"/>
          <p:cNvSpPr/>
          <p:nvPr/>
        </p:nvSpPr>
        <p:spPr>
          <a:xfrm>
            <a:off x="718566" y="387350"/>
            <a:ext cx="113871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Lucida Handwriting Italic"/>
                <a:ea typeface="Lucida Handwriting Italic"/>
                <a:cs typeface="Lucida Handwriting Italic"/>
                <a:sym typeface="Lucida Handwriting Italic"/>
              </a:defRPr>
            </a:lvl1pPr>
          </a:lstStyle>
          <a:p>
            <a:pPr lvl="0">
              <a:defRPr sz="1800"/>
            </a:pPr>
            <a:r>
              <a:rPr sz="3600"/>
              <a:t>Conguraturations, Noumi san!</a:t>
            </a:r>
          </a:p>
        </p:txBody>
      </p:sp>
      <p:sp>
        <p:nvSpPr>
          <p:cNvPr id="36" name="Shape 36"/>
          <p:cNvSpPr/>
          <p:nvPr/>
        </p:nvSpPr>
        <p:spPr>
          <a:xfrm>
            <a:off x="1536624" y="8883650"/>
            <a:ext cx="9597532"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Calibri"/>
                <a:ea typeface="Calibri"/>
                <a:cs typeface="Calibri"/>
                <a:sym typeface="Calibri"/>
              </a:defRPr>
            </a:lvl1pPr>
          </a:lstStyle>
          <a:p>
            <a:pPr lvl="0">
              <a:defRPr sz="1800"/>
            </a:pPr>
            <a:r>
              <a:rPr sz="3600"/>
              <a:t>Sakura-jima （桜島），Kagoshima</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 grpId="1"/>
      <p:bldP build="whole" bldLvl="1" animBg="1" rev="0" advAuto="0" spid="36"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nvSpPr>
        <p:spPr>
          <a:xfrm>
            <a:off x="2095500" y="139700"/>
            <a:ext cx="8813800"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26" name="Shape 126"/>
          <p:cNvSpPr/>
          <p:nvPr/>
        </p:nvSpPr>
        <p:spPr>
          <a:xfrm>
            <a:off x="2262159" y="171450"/>
            <a:ext cx="85344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Plane Curve and Frenet Formula</a:t>
            </a:r>
          </a:p>
        </p:txBody>
      </p:sp>
      <p:sp>
        <p:nvSpPr>
          <p:cNvPr id="127" name="Shape 127"/>
          <p:cNvSpPr/>
          <p:nvPr/>
        </p:nvSpPr>
        <p:spPr>
          <a:xfrm>
            <a:off x="279400" y="1257300"/>
            <a:ext cx="3619500" cy="647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Plane curve:</a:t>
            </a:r>
          </a:p>
        </p:txBody>
      </p:sp>
      <p:grpSp>
        <p:nvGrpSpPr>
          <p:cNvPr id="130" name="Group 130"/>
          <p:cNvGrpSpPr/>
          <p:nvPr/>
        </p:nvGrpSpPr>
        <p:grpSpPr>
          <a:xfrm>
            <a:off x="179536" y="2501900"/>
            <a:ext cx="6272064" cy="736600"/>
            <a:chOff x="-137963" y="0"/>
            <a:chExt cx="6272063" cy="736600"/>
          </a:xfrm>
        </p:grpSpPr>
        <p:sp>
          <p:nvSpPr>
            <p:cNvPr id="128" name="Shape 128"/>
            <p:cNvSpPr/>
            <p:nvPr/>
          </p:nvSpPr>
          <p:spPr>
            <a:xfrm>
              <a:off x="-137964" y="38099"/>
              <a:ext cx="2792265" cy="6568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i="1" sz="3600">
                  <a:solidFill>
                    <a:srgbClr val="005493"/>
                  </a:solidFill>
                  <a:latin typeface="Times Roman"/>
                  <a:ea typeface="Times Roman"/>
                  <a:cs typeface="Times Roman"/>
                  <a:sym typeface="Times Roman"/>
                </a:rPr>
                <a:t>x</a:t>
              </a:r>
              <a:r>
                <a:rPr i="1" sz="3600">
                  <a:solidFill>
                    <a:srgbClr val="005493"/>
                  </a:solidFill>
                  <a:latin typeface="Gill Sans"/>
                  <a:ea typeface="Gill Sans"/>
                  <a:cs typeface="Gill Sans"/>
                  <a:sym typeface="Gill Sans"/>
                </a:rPr>
                <a:t> </a:t>
              </a:r>
              <a:r>
                <a:rPr sz="3600">
                  <a:solidFill>
                    <a:srgbClr val="005493"/>
                  </a:solidFill>
                  <a:latin typeface="Gill Sans"/>
                  <a:ea typeface="Gill Sans"/>
                  <a:cs typeface="Gill Sans"/>
                  <a:sym typeface="Gill Sans"/>
                </a:rPr>
                <a:t>:  </a:t>
              </a:r>
              <a:r>
                <a:rPr sz="3600">
                  <a:solidFill>
                    <a:srgbClr val="005493"/>
                  </a:solidFill>
                  <a:latin typeface="Calibri"/>
                  <a:ea typeface="Calibri"/>
                  <a:cs typeface="Calibri"/>
                  <a:sym typeface="Calibri"/>
                </a:rPr>
                <a:t>arc-length</a:t>
              </a:r>
            </a:p>
          </p:txBody>
        </p:sp>
        <p:pic>
          <p:nvPicPr>
            <p:cNvPr id="129" name="droppedImage.pdf"/>
            <p:cNvPicPr/>
            <p:nvPr/>
          </p:nvPicPr>
          <p:blipFill>
            <a:blip r:embed="rId5">
              <a:extLst/>
            </a:blip>
            <a:stretch>
              <a:fillRect/>
            </a:stretch>
          </p:blipFill>
          <p:spPr>
            <a:xfrm>
              <a:off x="2654300" y="0"/>
              <a:ext cx="3479800" cy="736600"/>
            </a:xfrm>
            <a:prstGeom prst="rect">
              <a:avLst/>
            </a:prstGeom>
            <a:ln w="12700" cap="flat">
              <a:noFill/>
              <a:miter lim="400000"/>
            </a:ln>
            <a:effectLst/>
          </p:spPr>
        </p:pic>
      </p:grpSp>
      <p:grpSp>
        <p:nvGrpSpPr>
          <p:cNvPr id="133" name="Group 133"/>
          <p:cNvGrpSpPr/>
          <p:nvPr/>
        </p:nvGrpSpPr>
        <p:grpSpPr>
          <a:xfrm>
            <a:off x="6731000" y="2231224"/>
            <a:ext cx="5778500" cy="1197776"/>
            <a:chOff x="0" y="0"/>
            <a:chExt cx="5778500" cy="1197775"/>
          </a:xfrm>
        </p:grpSpPr>
        <p:sp>
          <p:nvSpPr>
            <p:cNvPr id="131" name="Shape 131"/>
            <p:cNvSpPr/>
            <p:nvPr/>
          </p:nvSpPr>
          <p:spPr>
            <a:xfrm>
              <a:off x="0" y="664375"/>
              <a:ext cx="1016000" cy="1"/>
            </a:xfrm>
            <a:prstGeom prst="line">
              <a:avLst/>
            </a:prstGeom>
            <a:noFill/>
            <a:ln w="38100" cap="flat">
              <a:solidFill>
                <a:srgbClr val="000000"/>
              </a:solidFill>
              <a:prstDash val="solid"/>
              <a:miter lim="400000"/>
              <a:headEnd type="stealth" w="med" len="med"/>
              <a:tailEnd type="stealth" w="med" len="med"/>
            </a:ln>
            <a:effectLst/>
          </p:spPr>
          <p:txBody>
            <a:bodyPr wrap="square" lIns="0" tIns="0" rIns="0" bIns="0" numCol="1" anchor="t">
              <a:noAutofit/>
            </a:bodyPr>
            <a:lstStyle/>
            <a:p>
              <a:pPr lvl="0" algn="l" defTabSz="457200">
                <a:defRPr sz="1200"/>
              </a:pPr>
            </a:p>
          </p:txBody>
        </p:sp>
        <p:pic>
          <p:nvPicPr>
            <p:cNvPr id="132" name="droppedImage.pdf"/>
            <p:cNvPicPr/>
            <p:nvPr/>
          </p:nvPicPr>
          <p:blipFill>
            <a:blip r:embed="rId6">
              <a:extLst/>
            </a:blip>
            <a:stretch>
              <a:fillRect/>
            </a:stretch>
          </p:blipFill>
          <p:spPr>
            <a:xfrm>
              <a:off x="1320800" y="0"/>
              <a:ext cx="4457700" cy="1197776"/>
            </a:xfrm>
            <a:prstGeom prst="rect">
              <a:avLst/>
            </a:prstGeom>
            <a:ln w="12700" cap="flat">
              <a:noFill/>
              <a:miter lim="400000"/>
            </a:ln>
            <a:effectLst/>
          </p:spPr>
        </p:pic>
      </p:grpSp>
      <p:sp>
        <p:nvSpPr>
          <p:cNvPr id="134" name="Shape 134"/>
          <p:cNvSpPr/>
          <p:nvPr/>
        </p:nvSpPr>
        <p:spPr>
          <a:xfrm>
            <a:off x="11197931" y="6027672"/>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5" name="Shape 135"/>
          <p:cNvSpPr/>
          <p:nvPr/>
        </p:nvSpPr>
        <p:spPr>
          <a:xfrm>
            <a:off x="10325070" y="5488955"/>
            <a:ext cx="926704" cy="597425"/>
          </a:xfrm>
          <a:prstGeom prst="line">
            <a:avLst/>
          </a:prstGeom>
          <a:ln w="63500">
            <a:solidFill/>
            <a:miter lim="400000"/>
            <a:headEnd type="stealth"/>
          </a:ln>
        </p:spPr>
        <p:txBody>
          <a:bodyPr lIns="0" tIns="0" rIns="0" bIns="0" anchor="ctr"/>
          <a:lstStyle/>
          <a:p>
            <a:pPr lvl="0" algn="l" defTabSz="457200">
              <a:defRPr sz="1200"/>
            </a:pPr>
          </a:p>
        </p:txBody>
      </p:sp>
      <p:pic>
        <p:nvPicPr>
          <p:cNvPr id="136" name="droppedImage.pdf"/>
          <p:cNvPicPr/>
          <p:nvPr/>
        </p:nvPicPr>
        <p:blipFill>
          <a:blip r:embed="rId7">
            <a:extLst/>
          </a:blip>
          <a:stretch>
            <a:fillRect/>
          </a:stretch>
        </p:blipFill>
        <p:spPr>
          <a:xfrm>
            <a:off x="11551478" y="5873700"/>
            <a:ext cx="304801" cy="330201"/>
          </a:xfrm>
          <a:prstGeom prst="rect">
            <a:avLst/>
          </a:prstGeom>
          <a:ln w="12700">
            <a:miter lim="400000"/>
          </a:ln>
        </p:spPr>
      </p:pic>
      <p:sp>
        <p:nvSpPr>
          <p:cNvPr id="137" name="Shape 137"/>
          <p:cNvSpPr/>
          <p:nvPr/>
        </p:nvSpPr>
        <p:spPr>
          <a:xfrm>
            <a:off x="8396441" y="3762683"/>
            <a:ext cx="3251201" cy="2038221"/>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19"/>
                </a:moveTo>
                <a:cubicBezTo>
                  <a:pt x="0" y="20819"/>
                  <a:pt x="5738" y="21600"/>
                  <a:pt x="12319" y="17696"/>
                </a:cubicBezTo>
                <a:cubicBezTo>
                  <a:pt x="17399" y="14683"/>
                  <a:pt x="21600" y="0"/>
                  <a:pt x="21600" y="0"/>
                </a:cubicBezTo>
              </a:path>
            </a:pathLst>
          </a:custGeom>
          <a:ln w="38100">
            <a:solidFill/>
            <a:miter lim="400000"/>
          </a:ln>
        </p:spPr>
        <p:txBody>
          <a:bodyPr lIns="0" tIns="0" rIns="0" bIns="0" anchor="ctr"/>
          <a:lstStyle/>
          <a:p>
            <a:pPr lvl="0">
              <a:defRPr sz="4200">
                <a:latin typeface="Gill Sans"/>
                <a:ea typeface="Gill Sans"/>
                <a:cs typeface="Gill Sans"/>
                <a:sym typeface="Gill Sans"/>
              </a:defRPr>
            </a:pPr>
          </a:p>
        </p:txBody>
      </p:sp>
      <p:sp>
        <p:nvSpPr>
          <p:cNvPr id="138" name="Shape 138"/>
          <p:cNvSpPr/>
          <p:nvPr/>
        </p:nvSpPr>
        <p:spPr>
          <a:xfrm>
            <a:off x="186790" y="5917506"/>
            <a:ext cx="3885167"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4"/>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Frenet formula:</a:t>
            </a:r>
          </a:p>
        </p:txBody>
      </p:sp>
      <p:sp>
        <p:nvSpPr>
          <p:cNvPr id="139" name="Shape 139"/>
          <p:cNvSpPr/>
          <p:nvPr/>
        </p:nvSpPr>
        <p:spPr>
          <a:xfrm>
            <a:off x="10189570" y="6890291"/>
            <a:ext cx="25273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i="1" sz="3600">
                <a:solidFill>
                  <a:srgbClr val="004479"/>
                </a:solidFill>
                <a:latin typeface="Times New Roman"/>
                <a:ea typeface="Times New Roman"/>
                <a:cs typeface="Times New Roman"/>
                <a:sym typeface="Times New Roman"/>
              </a:rPr>
              <a:t>κ: </a:t>
            </a:r>
            <a:r>
              <a:rPr sz="3600">
                <a:solidFill>
                  <a:srgbClr val="004479"/>
                </a:solidFill>
                <a:latin typeface="Gill Sans"/>
                <a:ea typeface="Gill Sans"/>
                <a:cs typeface="Gill Sans"/>
                <a:sym typeface="Gill Sans"/>
              </a:rPr>
              <a:t>curvature</a:t>
            </a:r>
          </a:p>
        </p:txBody>
      </p:sp>
      <p:grpSp>
        <p:nvGrpSpPr>
          <p:cNvPr id="142" name="Group 142"/>
          <p:cNvGrpSpPr/>
          <p:nvPr/>
        </p:nvGrpSpPr>
        <p:grpSpPr>
          <a:xfrm>
            <a:off x="225286" y="8129298"/>
            <a:ext cx="5846396" cy="1066801"/>
            <a:chOff x="0" y="0"/>
            <a:chExt cx="5846394" cy="1066800"/>
          </a:xfrm>
        </p:grpSpPr>
        <p:pic>
          <p:nvPicPr>
            <p:cNvPr id="140" name="pasted-image.pdf"/>
            <p:cNvPicPr/>
            <p:nvPr/>
          </p:nvPicPr>
          <p:blipFill>
            <a:blip r:embed="rId8">
              <a:extLst/>
            </a:blip>
            <a:stretch>
              <a:fillRect/>
            </a:stretch>
          </p:blipFill>
          <p:spPr>
            <a:xfrm>
              <a:off x="1299794" y="0"/>
              <a:ext cx="4546601" cy="1066800"/>
            </a:xfrm>
            <a:prstGeom prst="rect">
              <a:avLst/>
            </a:prstGeom>
            <a:ln w="12700" cap="flat">
              <a:noFill/>
              <a:miter lim="400000"/>
            </a:ln>
            <a:effectLst/>
          </p:spPr>
        </p:pic>
        <p:sp>
          <p:nvSpPr>
            <p:cNvPr id="141" name="Shape 141"/>
            <p:cNvSpPr/>
            <p:nvPr/>
          </p:nvSpPr>
          <p:spPr>
            <a:xfrm>
              <a:off x="0" y="537525"/>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pic>
        <p:nvPicPr>
          <p:cNvPr id="143" name="latexit-drag.pdf"/>
          <p:cNvPicPr/>
          <p:nvPr/>
        </p:nvPicPr>
        <p:blipFill>
          <a:blip r:embed="rId9">
            <a:extLst/>
          </a:blip>
          <a:stretch>
            <a:fillRect/>
          </a:stretch>
        </p:blipFill>
        <p:spPr>
          <a:xfrm>
            <a:off x="4075156" y="1199258"/>
            <a:ext cx="3251201" cy="927101"/>
          </a:xfrm>
          <a:prstGeom prst="rect">
            <a:avLst/>
          </a:prstGeom>
          <a:ln w="12700">
            <a:miter lim="400000"/>
          </a:ln>
        </p:spPr>
      </p:pic>
      <p:grpSp>
        <p:nvGrpSpPr>
          <p:cNvPr id="146" name="Group 146"/>
          <p:cNvGrpSpPr/>
          <p:nvPr/>
        </p:nvGrpSpPr>
        <p:grpSpPr>
          <a:xfrm>
            <a:off x="564420" y="4863328"/>
            <a:ext cx="5963182" cy="800101"/>
            <a:chOff x="0" y="0"/>
            <a:chExt cx="5963180" cy="800100"/>
          </a:xfrm>
        </p:grpSpPr>
        <p:pic>
          <p:nvPicPr>
            <p:cNvPr id="144" name="latexit-drag.pdf"/>
            <p:cNvPicPr/>
            <p:nvPr/>
          </p:nvPicPr>
          <p:blipFill>
            <a:blip r:embed="rId10">
              <a:extLst/>
            </a:blip>
            <a:stretch>
              <a:fillRect/>
            </a:stretch>
          </p:blipFill>
          <p:spPr>
            <a:xfrm>
              <a:off x="0" y="153079"/>
              <a:ext cx="2108200" cy="393701"/>
            </a:xfrm>
            <a:prstGeom prst="rect">
              <a:avLst/>
            </a:prstGeom>
            <a:ln w="12700" cap="flat">
              <a:noFill/>
              <a:miter lim="400000"/>
            </a:ln>
            <a:effectLst/>
          </p:spPr>
        </p:pic>
        <p:pic>
          <p:nvPicPr>
            <p:cNvPr id="145" name="latexit-drag.pdf"/>
            <p:cNvPicPr/>
            <p:nvPr/>
          </p:nvPicPr>
          <p:blipFill>
            <a:blip r:embed="rId11">
              <a:extLst/>
            </a:blip>
            <a:stretch>
              <a:fillRect/>
            </a:stretch>
          </p:blipFill>
          <p:spPr>
            <a:xfrm>
              <a:off x="2813580" y="0"/>
              <a:ext cx="3149601" cy="800100"/>
            </a:xfrm>
            <a:prstGeom prst="rect">
              <a:avLst/>
            </a:prstGeom>
            <a:ln w="12700" cap="flat">
              <a:noFill/>
              <a:miter lim="400000"/>
            </a:ln>
            <a:effectLst/>
          </p:spPr>
        </p:pic>
      </p:grpSp>
      <p:pic>
        <p:nvPicPr>
          <p:cNvPr id="147" name="pasted-image.pdf"/>
          <p:cNvPicPr/>
          <p:nvPr/>
        </p:nvPicPr>
        <p:blipFill>
          <a:blip r:embed="rId12">
            <a:extLst/>
          </a:blip>
          <a:stretch>
            <a:fillRect/>
          </a:stretch>
        </p:blipFill>
        <p:spPr>
          <a:xfrm>
            <a:off x="347919" y="6940627"/>
            <a:ext cx="9410701" cy="524765"/>
          </a:xfrm>
          <a:prstGeom prst="rect">
            <a:avLst/>
          </a:prstGeom>
          <a:ln w="12700">
            <a:miter lim="400000"/>
          </a:ln>
        </p:spPr>
      </p:pic>
      <p:grpSp>
        <p:nvGrpSpPr>
          <p:cNvPr id="151" name="Group 151"/>
          <p:cNvGrpSpPr/>
          <p:nvPr/>
        </p:nvGrpSpPr>
        <p:grpSpPr>
          <a:xfrm>
            <a:off x="6493053" y="8029950"/>
            <a:ext cx="5158907" cy="1264882"/>
            <a:chOff x="0" y="0"/>
            <a:chExt cx="5158905" cy="1264880"/>
          </a:xfrm>
        </p:grpSpPr>
        <p:sp>
          <p:nvSpPr>
            <p:cNvPr id="148" name="Shape 148"/>
            <p:cNvSpPr/>
            <p:nvPr/>
          </p:nvSpPr>
          <p:spPr>
            <a:xfrm>
              <a:off x="1183207" y="0"/>
              <a:ext cx="3975699" cy="1264881"/>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49" name="Shape 149"/>
            <p:cNvSpPr/>
            <p:nvPr/>
          </p:nvSpPr>
          <p:spPr>
            <a:xfrm>
              <a:off x="0" y="617195"/>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150" name="pasted-image.pdf"/>
            <p:cNvPicPr/>
            <p:nvPr/>
          </p:nvPicPr>
          <p:blipFill>
            <a:blip r:embed="rId13">
              <a:extLst/>
            </a:blip>
            <a:stretch>
              <a:fillRect/>
            </a:stretch>
          </p:blipFill>
          <p:spPr>
            <a:xfrm>
              <a:off x="1603861" y="135003"/>
              <a:ext cx="3035301" cy="1066801"/>
            </a:xfrm>
            <a:prstGeom prst="rect">
              <a:avLst/>
            </a:prstGeom>
            <a:ln w="12700" cap="flat">
              <a:noFill/>
              <a:miter lim="400000"/>
            </a:ln>
            <a:effectLst/>
          </p:spPr>
        </p:pic>
      </p:grpSp>
      <p:grpSp>
        <p:nvGrpSpPr>
          <p:cNvPr id="161" name="Group 161"/>
          <p:cNvGrpSpPr/>
          <p:nvPr/>
        </p:nvGrpSpPr>
        <p:grpSpPr>
          <a:xfrm>
            <a:off x="152400" y="3811613"/>
            <a:ext cx="12154212" cy="1687325"/>
            <a:chOff x="0" y="0"/>
            <a:chExt cx="12154211" cy="1687323"/>
          </a:xfrm>
        </p:grpSpPr>
        <p:grpSp>
          <p:nvGrpSpPr>
            <p:cNvPr id="158" name="Group 158"/>
            <p:cNvGrpSpPr/>
            <p:nvPr/>
          </p:nvGrpSpPr>
          <p:grpSpPr>
            <a:xfrm>
              <a:off x="0" y="0"/>
              <a:ext cx="11356585" cy="1687324"/>
              <a:chOff x="0" y="0"/>
              <a:chExt cx="11356584" cy="1687323"/>
            </a:xfrm>
          </p:grpSpPr>
          <p:grpSp>
            <p:nvGrpSpPr>
              <p:cNvPr id="156" name="Group 156"/>
              <p:cNvGrpSpPr/>
              <p:nvPr/>
            </p:nvGrpSpPr>
            <p:grpSpPr>
              <a:xfrm>
                <a:off x="0" y="0"/>
                <a:ext cx="11356585" cy="1687324"/>
                <a:chOff x="0" y="0"/>
                <a:chExt cx="11356584" cy="1687323"/>
              </a:xfrm>
            </p:grpSpPr>
            <p:grpSp>
              <p:nvGrpSpPr>
                <p:cNvPr id="154" name="Group 154"/>
                <p:cNvGrpSpPr/>
                <p:nvPr/>
              </p:nvGrpSpPr>
              <p:grpSpPr>
                <a:xfrm>
                  <a:off x="9492732" y="451133"/>
                  <a:ext cx="1863853" cy="1236191"/>
                  <a:chOff x="1085332" y="566"/>
                  <a:chExt cx="1863852" cy="1236190"/>
                </a:xfrm>
              </p:grpSpPr>
              <p:sp>
                <p:nvSpPr>
                  <p:cNvPr id="152" name="Shape 152"/>
                  <p:cNvSpPr/>
                  <p:nvPr/>
                </p:nvSpPr>
                <p:spPr>
                  <a:xfrm>
                    <a:off x="1085332" y="566"/>
                    <a:ext cx="674136" cy="1231334"/>
                  </a:xfrm>
                  <a:prstGeom prst="line">
                    <a:avLst/>
                  </a:prstGeom>
                  <a:noFill/>
                  <a:ln w="38100" cap="flat">
                    <a:solidFill>
                      <a:srgbClr val="407742"/>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53" name="Shape 153"/>
                  <p:cNvSpPr/>
                  <p:nvPr/>
                </p:nvSpPr>
                <p:spPr>
                  <a:xfrm flipH="1">
                    <a:off x="1717284" y="563657"/>
                    <a:ext cx="1231901" cy="673100"/>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grpSp>
            <p:sp>
              <p:nvSpPr>
                <p:cNvPr id="155" name="Shape 155"/>
                <p:cNvSpPr/>
                <p:nvPr/>
              </p:nvSpPr>
              <p:spPr>
                <a:xfrm>
                  <a:off x="0" y="0"/>
                  <a:ext cx="3924300"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4"/>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Frenet frame:</a:t>
                  </a:r>
                </a:p>
              </p:txBody>
            </p:sp>
          </p:grpSp>
          <p:pic>
            <p:nvPicPr>
              <p:cNvPr id="157" name="latexit-drag.pdf"/>
              <p:cNvPicPr/>
              <p:nvPr/>
            </p:nvPicPr>
            <p:blipFill>
              <a:blip r:embed="rId14">
                <a:extLst/>
              </a:blip>
              <a:stretch>
                <a:fillRect/>
              </a:stretch>
            </p:blipFill>
            <p:spPr>
              <a:xfrm>
                <a:off x="3627570" y="214639"/>
                <a:ext cx="3175001" cy="355601"/>
              </a:xfrm>
              <a:prstGeom prst="rect">
                <a:avLst/>
              </a:prstGeom>
              <a:ln w="12700" cap="flat">
                <a:noFill/>
                <a:miter lim="400000"/>
              </a:ln>
              <a:effectLst/>
            </p:spPr>
          </p:pic>
        </p:grpSp>
        <p:pic>
          <p:nvPicPr>
            <p:cNvPr id="159" name="pasted-image.pdf"/>
            <p:cNvPicPr/>
            <p:nvPr/>
          </p:nvPicPr>
          <p:blipFill>
            <a:blip r:embed="rId15">
              <a:extLst/>
            </a:blip>
            <a:stretch>
              <a:fillRect/>
            </a:stretch>
          </p:blipFill>
          <p:spPr>
            <a:xfrm>
              <a:off x="11366811" y="520473"/>
              <a:ext cx="787401" cy="431801"/>
            </a:xfrm>
            <a:prstGeom prst="rect">
              <a:avLst/>
            </a:prstGeom>
            <a:ln w="12700" cap="flat">
              <a:noFill/>
              <a:miter lim="400000"/>
            </a:ln>
            <a:effectLst/>
          </p:spPr>
        </p:pic>
        <p:pic>
          <p:nvPicPr>
            <p:cNvPr id="160" name="pasted-image.pdf"/>
            <p:cNvPicPr/>
            <p:nvPr/>
          </p:nvPicPr>
          <p:blipFill>
            <a:blip r:embed="rId16">
              <a:extLst/>
            </a:blip>
            <a:stretch>
              <a:fillRect/>
            </a:stretch>
          </p:blipFill>
          <p:spPr>
            <a:xfrm>
              <a:off x="8401920" y="296828"/>
              <a:ext cx="838201" cy="431801"/>
            </a:xfrm>
            <a:prstGeom prst="rect">
              <a:avLst/>
            </a:prstGeom>
            <a:ln w="12700" cap="flat">
              <a:noFill/>
              <a:miter lim="400000"/>
            </a:ln>
            <a:effectLst/>
          </p:spPr>
        </p:pic>
      </p:grpSp>
      <p:pic>
        <p:nvPicPr>
          <p:cNvPr id="162" name="pasted-image.pdf"/>
          <p:cNvPicPr/>
          <p:nvPr/>
        </p:nvPicPr>
        <p:blipFill>
          <a:blip r:embed="rId17">
            <a:extLst/>
          </a:blip>
          <a:stretch>
            <a:fillRect/>
          </a:stretch>
        </p:blipFill>
        <p:spPr>
          <a:xfrm>
            <a:off x="9709850" y="5661885"/>
            <a:ext cx="762001" cy="444501"/>
          </a:xfrm>
          <a:prstGeom prst="rect">
            <a:avLst/>
          </a:prstGeom>
          <a:ln w="12700">
            <a:miter lim="400000"/>
          </a:ln>
        </p:spPr>
      </p:pic>
      <p:sp>
        <p:nvSpPr>
          <p:cNvPr id="163" name="Shape 163"/>
          <p:cNvSpPr/>
          <p:nvPr/>
        </p:nvSpPr>
        <p:spPr>
          <a:xfrm>
            <a:off x="10248900" y="5411813"/>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2"/>
      <p:bldP build="whole" bldLvl="1" animBg="1" rev="0" advAuto="0" spid="130" grpId="1"/>
      <p:bldP build="whole" bldLvl="1" animBg="1" rev="0" advAuto="0" spid="139" grpId="7"/>
      <p:bldP build="whole" bldLvl="1" animBg="1" rev="0" advAuto="0" spid="146" grpId="4"/>
      <p:bldP build="whole" bldLvl="1" animBg="1" rev="0" advAuto="0" spid="138" grpId="5"/>
      <p:bldP build="whole" bldLvl="1" animBg="1" rev="0" advAuto="0" spid="147" grpId="6"/>
      <p:bldP build="whole" bldLvl="1" animBg="1" rev="0" advAuto="0" spid="151" grpId="9"/>
      <p:bldP build="whole" bldLvl="1" animBg="1" rev="0" advAuto="0" spid="161" grpId="3"/>
      <p:bldP build="whole" bldLvl="1" animBg="1" rev="0" advAuto="0" spid="142" grpId="8"/>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78" name="Group 178"/>
          <p:cNvGrpSpPr/>
          <p:nvPr/>
        </p:nvGrpSpPr>
        <p:grpSpPr>
          <a:xfrm>
            <a:off x="9419635" y="2162757"/>
            <a:ext cx="3517901" cy="2006601"/>
            <a:chOff x="0" y="0"/>
            <a:chExt cx="3517900" cy="2006600"/>
          </a:xfrm>
        </p:grpSpPr>
        <p:grpSp>
          <p:nvGrpSpPr>
            <p:cNvPr id="169" name="Group 169"/>
            <p:cNvGrpSpPr/>
            <p:nvPr/>
          </p:nvGrpSpPr>
          <p:grpSpPr>
            <a:xfrm>
              <a:off x="1511300" y="1617142"/>
              <a:ext cx="209200" cy="162649"/>
              <a:chOff x="0" y="40551"/>
              <a:chExt cx="209199" cy="162648"/>
            </a:xfrm>
          </p:grpSpPr>
          <p:sp>
            <p:nvSpPr>
              <p:cNvPr id="167" name="Shape 167"/>
              <p:cNvSpPr/>
              <p:nvPr/>
            </p:nvSpPr>
            <p:spPr>
              <a:xfrm flipH="1">
                <a:off x="120375" y="41434"/>
                <a:ext cx="86743" cy="161767"/>
              </a:xfrm>
              <a:prstGeom prst="line">
                <a:avLst/>
              </a:prstGeom>
              <a:noFill/>
              <a:ln w="127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68" name="Shape 168"/>
              <p:cNvSpPr/>
              <p:nvPr/>
            </p:nvSpPr>
            <p:spPr>
              <a:xfrm flipH="1">
                <a:off x="-1" y="40551"/>
                <a:ext cx="209201" cy="61648"/>
              </a:xfrm>
              <a:prstGeom prst="line">
                <a:avLst/>
              </a:prstGeom>
              <a:noFill/>
              <a:ln w="127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grpSp>
        <p:sp>
          <p:nvSpPr>
            <p:cNvPr id="170" name="Shape 170"/>
            <p:cNvSpPr/>
            <p:nvPr/>
          </p:nvSpPr>
          <p:spPr>
            <a:xfrm flipH="1">
              <a:off x="1398758" y="809624"/>
              <a:ext cx="558332" cy="1041229"/>
            </a:xfrm>
            <a:prstGeom prst="line">
              <a:avLst/>
            </a:prstGeom>
            <a:noFill/>
            <a:ln w="38100" cap="flat">
              <a:solidFill>
                <a:srgbClr val="407742"/>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71" name="Shape 171"/>
            <p:cNvSpPr/>
            <p:nvPr/>
          </p:nvSpPr>
          <p:spPr>
            <a:xfrm flipH="1">
              <a:off x="1352375" y="1484348"/>
              <a:ext cx="1346549" cy="396802"/>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pic>
          <p:nvPicPr>
            <p:cNvPr id="172" name="droppedImage.pdf"/>
            <p:cNvPicPr/>
            <p:nvPr/>
          </p:nvPicPr>
          <p:blipFill>
            <a:blip r:embed="rId3">
              <a:extLst/>
            </a:blip>
            <a:stretch>
              <a:fillRect/>
            </a:stretch>
          </p:blipFill>
          <p:spPr>
            <a:xfrm>
              <a:off x="2527300" y="1651000"/>
              <a:ext cx="990600" cy="355600"/>
            </a:xfrm>
            <a:prstGeom prst="rect">
              <a:avLst/>
            </a:prstGeom>
            <a:ln w="12700" cap="flat">
              <a:noFill/>
              <a:miter lim="400000"/>
            </a:ln>
            <a:effectLst/>
          </p:spPr>
        </p:pic>
        <p:pic>
          <p:nvPicPr>
            <p:cNvPr id="173" name="droppedImage.pdf"/>
            <p:cNvPicPr/>
            <p:nvPr/>
          </p:nvPicPr>
          <p:blipFill>
            <a:blip r:embed="rId4">
              <a:extLst/>
            </a:blip>
            <a:stretch>
              <a:fillRect/>
            </a:stretch>
          </p:blipFill>
          <p:spPr>
            <a:xfrm>
              <a:off x="1689100" y="215900"/>
              <a:ext cx="1054100" cy="355600"/>
            </a:xfrm>
            <a:prstGeom prst="rect">
              <a:avLst/>
            </a:prstGeom>
            <a:ln w="12700" cap="flat">
              <a:noFill/>
              <a:miter lim="400000"/>
            </a:ln>
            <a:effectLst/>
          </p:spPr>
        </p:pic>
        <p:sp>
          <p:nvSpPr>
            <p:cNvPr id="174" name="Shape 174"/>
            <p:cNvSpPr/>
            <p:nvPr/>
          </p:nvSpPr>
          <p:spPr>
            <a:xfrm>
              <a:off x="849354" y="578273"/>
              <a:ext cx="562236" cy="1286288"/>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pic>
          <p:nvPicPr>
            <p:cNvPr id="175" name="droppedImage.pdf"/>
            <p:cNvPicPr/>
            <p:nvPr/>
          </p:nvPicPr>
          <p:blipFill>
            <a:blip r:embed="rId5">
              <a:extLst/>
            </a:blip>
            <a:stretch>
              <a:fillRect/>
            </a:stretch>
          </p:blipFill>
          <p:spPr>
            <a:xfrm>
              <a:off x="0" y="0"/>
              <a:ext cx="1003300" cy="355600"/>
            </a:xfrm>
            <a:prstGeom prst="rect">
              <a:avLst/>
            </a:prstGeom>
            <a:ln w="12700" cap="flat">
              <a:noFill/>
              <a:miter lim="400000"/>
            </a:ln>
            <a:effectLst/>
          </p:spPr>
        </p:pic>
        <p:sp>
          <p:nvSpPr>
            <p:cNvPr id="176" name="Shape 176"/>
            <p:cNvSpPr/>
            <p:nvPr/>
          </p:nvSpPr>
          <p:spPr>
            <a:xfrm>
              <a:off x="1313557" y="1571244"/>
              <a:ext cx="30480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73"/>
                  </a:moveTo>
                  <a:lnTo>
                    <a:pt x="15790" y="0"/>
                  </a:lnTo>
                  <a:lnTo>
                    <a:pt x="21600" y="21600"/>
                  </a:lnTo>
                </a:path>
              </a:pathLst>
            </a:custGeom>
            <a:noFill/>
            <a:ln w="12700" cap="flat">
              <a:solidFill>
                <a:srgbClr val="000000"/>
              </a:solidFill>
              <a:prstDash val="solid"/>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sp>
          <p:nvSpPr>
            <p:cNvPr id="177" name="Shape 177"/>
            <p:cNvSpPr/>
            <p:nvPr/>
          </p:nvSpPr>
          <p:spPr>
            <a:xfrm>
              <a:off x="1330308" y="1444773"/>
              <a:ext cx="1651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313" y="0"/>
                  </a:lnTo>
                  <a:lnTo>
                    <a:pt x="21600" y="19871"/>
                  </a:lnTo>
                </a:path>
              </a:pathLst>
            </a:custGeom>
            <a:noFill/>
            <a:ln w="12700" cap="flat">
              <a:solidFill>
                <a:srgbClr val="000000"/>
              </a:solidFill>
              <a:prstDash val="solid"/>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grpSp>
      <p:sp>
        <p:nvSpPr>
          <p:cNvPr id="179" name="Shape 179"/>
          <p:cNvSpPr/>
          <p:nvPr/>
        </p:nvSpPr>
        <p:spPr>
          <a:xfrm>
            <a:off x="9254535" y="2200857"/>
            <a:ext cx="3251201" cy="2038221"/>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19"/>
                </a:moveTo>
                <a:cubicBezTo>
                  <a:pt x="0" y="20819"/>
                  <a:pt x="5738" y="21600"/>
                  <a:pt x="12319" y="17696"/>
                </a:cubicBezTo>
                <a:cubicBezTo>
                  <a:pt x="17399" y="14683"/>
                  <a:pt x="21600" y="0"/>
                  <a:pt x="21600" y="0"/>
                </a:cubicBezTo>
              </a:path>
            </a:pathLst>
          </a:custGeom>
          <a:ln w="38100">
            <a:solidFill/>
            <a:miter lim="400000"/>
          </a:ln>
        </p:spPr>
        <p:txBody>
          <a:bodyPr lIns="0" tIns="0" rIns="0" bIns="0" anchor="ctr"/>
          <a:lstStyle/>
          <a:p>
            <a:pPr lvl="0">
              <a:defRPr sz="4200">
                <a:latin typeface="Gill Sans"/>
                <a:ea typeface="Gill Sans"/>
                <a:cs typeface="Gill Sans"/>
                <a:sym typeface="Gill Sans"/>
              </a:defRPr>
            </a:pPr>
          </a:p>
        </p:txBody>
      </p:sp>
      <p:sp>
        <p:nvSpPr>
          <p:cNvPr id="180" name="Shape 180"/>
          <p:cNvSpPr/>
          <p:nvPr/>
        </p:nvSpPr>
        <p:spPr>
          <a:xfrm flipH="1">
            <a:off x="10702335" y="4085964"/>
            <a:ext cx="127100" cy="1162894"/>
          </a:xfrm>
          <a:prstGeom prst="line">
            <a:avLst/>
          </a:prstGeom>
          <a:ln w="63500">
            <a:solidFill/>
            <a:miter lim="400000"/>
            <a:headEnd type="stealth"/>
          </a:ln>
        </p:spPr>
        <p:txBody>
          <a:bodyPr lIns="0" tIns="0" rIns="0" bIns="0" anchor="ctr"/>
          <a:lstStyle/>
          <a:p>
            <a:pPr lvl="0" algn="l" defTabSz="457200">
              <a:defRPr sz="1200"/>
            </a:pPr>
          </a:p>
        </p:txBody>
      </p:sp>
      <p:sp>
        <p:nvSpPr>
          <p:cNvPr id="181" name="Shape 181"/>
          <p:cNvSpPr/>
          <p:nvPr/>
        </p:nvSpPr>
        <p:spPr>
          <a:xfrm>
            <a:off x="10638835" y="5147257"/>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82" name="droppedImage.pdf"/>
          <p:cNvPicPr/>
          <p:nvPr/>
        </p:nvPicPr>
        <p:blipFill>
          <a:blip r:embed="rId6">
            <a:extLst/>
          </a:blip>
          <a:stretch>
            <a:fillRect/>
          </a:stretch>
        </p:blipFill>
        <p:spPr>
          <a:xfrm>
            <a:off x="10778535" y="5210757"/>
            <a:ext cx="304801" cy="330201"/>
          </a:xfrm>
          <a:prstGeom prst="rect">
            <a:avLst/>
          </a:prstGeom>
          <a:ln w="12700">
            <a:miter lim="400000"/>
          </a:ln>
        </p:spPr>
      </p:pic>
      <p:pic>
        <p:nvPicPr>
          <p:cNvPr id="183" name="droppedImage.pdf"/>
          <p:cNvPicPr/>
          <p:nvPr/>
        </p:nvPicPr>
        <p:blipFill>
          <a:blip r:embed="rId7">
            <a:extLst/>
          </a:blip>
          <a:stretch>
            <a:fillRect/>
          </a:stretch>
        </p:blipFill>
        <p:spPr>
          <a:xfrm>
            <a:off x="9673635" y="4436057"/>
            <a:ext cx="965201" cy="368301"/>
          </a:xfrm>
          <a:prstGeom prst="rect">
            <a:avLst/>
          </a:prstGeom>
          <a:ln w="12700">
            <a:miter lim="400000"/>
          </a:ln>
        </p:spPr>
      </p:pic>
      <p:sp>
        <p:nvSpPr>
          <p:cNvPr id="184" name="Shape 184"/>
          <p:cNvSpPr/>
          <p:nvPr/>
        </p:nvSpPr>
        <p:spPr>
          <a:xfrm>
            <a:off x="10765835" y="3953457"/>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5" name="Shape 185"/>
          <p:cNvSpPr/>
          <p:nvPr/>
        </p:nvSpPr>
        <p:spPr>
          <a:xfrm>
            <a:off x="87230" y="1038362"/>
            <a:ext cx="6299201"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8"/>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arc-length parametrized curve:</a:t>
            </a:r>
          </a:p>
        </p:txBody>
      </p:sp>
      <p:sp>
        <p:nvSpPr>
          <p:cNvPr id="186" name="Shape 186"/>
          <p:cNvSpPr/>
          <p:nvPr/>
        </p:nvSpPr>
        <p:spPr>
          <a:xfrm>
            <a:off x="110739" y="4989574"/>
            <a:ext cx="6324282"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8"/>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Frenet-Serret formula (1847)</a:t>
            </a:r>
          </a:p>
        </p:txBody>
      </p:sp>
      <p:sp>
        <p:nvSpPr>
          <p:cNvPr id="187" name="Shape 187"/>
          <p:cNvSpPr/>
          <p:nvPr/>
        </p:nvSpPr>
        <p:spPr>
          <a:xfrm>
            <a:off x="2095500" y="139700"/>
            <a:ext cx="8813800" cy="698500"/>
          </a:xfrm>
          <a:prstGeom prst="roundRect">
            <a:avLst>
              <a:gd name="adj" fmla="val 27273"/>
            </a:avLst>
          </a:prstGeom>
          <a:blipFill>
            <a:blip r:embed="rId9"/>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8" name="Shape 188"/>
          <p:cNvSpPr/>
          <p:nvPr/>
        </p:nvSpPr>
        <p:spPr>
          <a:xfrm>
            <a:off x="2262159" y="171450"/>
            <a:ext cx="85344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Space Curve and Frenet-Serret Formula</a:t>
            </a:r>
          </a:p>
        </p:txBody>
      </p:sp>
      <p:pic>
        <p:nvPicPr>
          <p:cNvPr id="189" name="pasted-image.pdf"/>
          <p:cNvPicPr/>
          <p:nvPr/>
        </p:nvPicPr>
        <p:blipFill>
          <a:blip r:embed="rId10">
            <a:extLst/>
          </a:blip>
          <a:stretch>
            <a:fillRect/>
          </a:stretch>
        </p:blipFill>
        <p:spPr>
          <a:xfrm>
            <a:off x="6526254" y="1079809"/>
            <a:ext cx="3982721" cy="487681"/>
          </a:xfrm>
          <a:prstGeom prst="rect">
            <a:avLst/>
          </a:prstGeom>
          <a:ln w="12700">
            <a:miter lim="400000"/>
          </a:ln>
        </p:spPr>
      </p:pic>
      <p:grpSp>
        <p:nvGrpSpPr>
          <p:cNvPr id="192" name="Group 192"/>
          <p:cNvGrpSpPr/>
          <p:nvPr/>
        </p:nvGrpSpPr>
        <p:grpSpPr>
          <a:xfrm>
            <a:off x="87230" y="1794340"/>
            <a:ext cx="8926205" cy="1193801"/>
            <a:chOff x="0" y="0"/>
            <a:chExt cx="8926204" cy="1193800"/>
          </a:xfrm>
        </p:grpSpPr>
        <p:sp>
          <p:nvSpPr>
            <p:cNvPr id="190" name="Shape 190"/>
            <p:cNvSpPr/>
            <p:nvPr/>
          </p:nvSpPr>
          <p:spPr>
            <a:xfrm>
              <a:off x="0" y="0"/>
              <a:ext cx="3597494" cy="1193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8"/>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Frenet frame：</a:t>
              </a:r>
            </a:p>
          </p:txBody>
        </p:sp>
        <p:pic>
          <p:nvPicPr>
            <p:cNvPr id="191" name="pasted-image.pdf"/>
            <p:cNvPicPr/>
            <p:nvPr/>
          </p:nvPicPr>
          <p:blipFill>
            <a:blip r:embed="rId11">
              <a:extLst/>
            </a:blip>
            <a:stretch>
              <a:fillRect/>
            </a:stretch>
          </p:blipFill>
          <p:spPr>
            <a:xfrm>
              <a:off x="3358524" y="138163"/>
              <a:ext cx="5567681" cy="406401"/>
            </a:xfrm>
            <a:prstGeom prst="rect">
              <a:avLst/>
            </a:prstGeom>
            <a:ln w="12700" cap="flat">
              <a:noFill/>
              <a:miter lim="400000"/>
            </a:ln>
            <a:effectLst/>
          </p:spPr>
        </p:pic>
      </p:grpSp>
      <p:pic>
        <p:nvPicPr>
          <p:cNvPr id="193" name="pasted-image.pdf"/>
          <p:cNvPicPr/>
          <p:nvPr/>
        </p:nvPicPr>
        <p:blipFill>
          <a:blip r:embed="rId12">
            <a:extLst/>
          </a:blip>
          <a:stretch>
            <a:fillRect/>
          </a:stretch>
        </p:blipFill>
        <p:spPr>
          <a:xfrm>
            <a:off x="398328" y="2585530"/>
            <a:ext cx="1219201" cy="447041"/>
          </a:xfrm>
          <a:prstGeom prst="rect">
            <a:avLst/>
          </a:prstGeom>
          <a:ln w="12700">
            <a:miter lim="400000"/>
          </a:ln>
        </p:spPr>
      </p:pic>
      <p:pic>
        <p:nvPicPr>
          <p:cNvPr id="194" name="pasted-image.pdf"/>
          <p:cNvPicPr/>
          <p:nvPr/>
        </p:nvPicPr>
        <p:blipFill>
          <a:blip r:embed="rId13">
            <a:extLst/>
          </a:blip>
          <a:stretch>
            <a:fillRect/>
          </a:stretch>
        </p:blipFill>
        <p:spPr>
          <a:xfrm>
            <a:off x="318780" y="3189944"/>
            <a:ext cx="3893123" cy="815703"/>
          </a:xfrm>
          <a:prstGeom prst="rect">
            <a:avLst/>
          </a:prstGeom>
          <a:ln w="12700">
            <a:miter lim="400000"/>
          </a:ln>
        </p:spPr>
      </p:pic>
      <p:pic>
        <p:nvPicPr>
          <p:cNvPr id="195" name="pasted-image.pdf"/>
          <p:cNvPicPr/>
          <p:nvPr/>
        </p:nvPicPr>
        <p:blipFill>
          <a:blip r:embed="rId14">
            <a:extLst/>
          </a:blip>
          <a:stretch>
            <a:fillRect/>
          </a:stretch>
        </p:blipFill>
        <p:spPr>
          <a:xfrm>
            <a:off x="4486662" y="3174720"/>
            <a:ext cx="3929083" cy="933644"/>
          </a:xfrm>
          <a:prstGeom prst="rect">
            <a:avLst/>
          </a:prstGeom>
          <a:ln w="12700">
            <a:miter lim="400000"/>
          </a:ln>
        </p:spPr>
      </p:pic>
      <p:pic>
        <p:nvPicPr>
          <p:cNvPr id="196" name="pasted-image.pdf"/>
          <p:cNvPicPr/>
          <p:nvPr/>
        </p:nvPicPr>
        <p:blipFill>
          <a:blip r:embed="rId15">
            <a:extLst/>
          </a:blip>
          <a:stretch>
            <a:fillRect/>
          </a:stretch>
        </p:blipFill>
        <p:spPr>
          <a:xfrm>
            <a:off x="289950" y="4278012"/>
            <a:ext cx="1802388" cy="306791"/>
          </a:xfrm>
          <a:prstGeom prst="rect">
            <a:avLst/>
          </a:prstGeom>
          <a:ln w="12700">
            <a:miter lim="400000"/>
          </a:ln>
        </p:spPr>
      </p:pic>
      <p:grpSp>
        <p:nvGrpSpPr>
          <p:cNvPr id="199" name="Group 199"/>
          <p:cNvGrpSpPr/>
          <p:nvPr/>
        </p:nvGrpSpPr>
        <p:grpSpPr>
          <a:xfrm>
            <a:off x="3164960" y="7970063"/>
            <a:ext cx="5839416" cy="1602807"/>
            <a:chOff x="0" y="0"/>
            <a:chExt cx="5839414" cy="1602806"/>
          </a:xfrm>
        </p:grpSpPr>
        <p:sp>
          <p:nvSpPr>
            <p:cNvPr id="197" name="Shape 197"/>
            <p:cNvSpPr/>
            <p:nvPr/>
          </p:nvSpPr>
          <p:spPr>
            <a:xfrm>
              <a:off x="0" y="0"/>
              <a:ext cx="5839415" cy="1602807"/>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98" name="droppedImage.pdf"/>
            <p:cNvPicPr/>
            <p:nvPr/>
          </p:nvPicPr>
          <p:blipFill>
            <a:blip r:embed="rId16">
              <a:extLst/>
            </a:blip>
            <a:srcRect l="0" t="0" r="0" b="0"/>
            <a:stretch>
              <a:fillRect/>
            </a:stretch>
          </p:blipFill>
          <p:spPr>
            <a:xfrm>
              <a:off x="430173" y="184139"/>
              <a:ext cx="4699001" cy="1236580"/>
            </a:xfrm>
            <a:prstGeom prst="rect">
              <a:avLst/>
            </a:prstGeom>
            <a:ln w="12700" cap="flat">
              <a:noFill/>
              <a:miter lim="400000"/>
            </a:ln>
            <a:effectLst/>
          </p:spPr>
        </p:pic>
      </p:grpSp>
      <p:grpSp>
        <p:nvGrpSpPr>
          <p:cNvPr id="203" name="Group 203"/>
          <p:cNvGrpSpPr/>
          <p:nvPr/>
        </p:nvGrpSpPr>
        <p:grpSpPr>
          <a:xfrm>
            <a:off x="2223392" y="5808234"/>
            <a:ext cx="2603501" cy="1807798"/>
            <a:chOff x="0" y="0"/>
            <a:chExt cx="2603500" cy="1807797"/>
          </a:xfrm>
        </p:grpSpPr>
        <p:pic>
          <p:nvPicPr>
            <p:cNvPr id="200" name="pasted-image.pdf"/>
            <p:cNvPicPr/>
            <p:nvPr/>
          </p:nvPicPr>
          <p:blipFill>
            <a:blip r:embed="rId17">
              <a:extLst/>
            </a:blip>
            <a:stretch>
              <a:fillRect/>
            </a:stretch>
          </p:blipFill>
          <p:spPr>
            <a:xfrm>
              <a:off x="91381" y="0"/>
              <a:ext cx="2179522" cy="406352"/>
            </a:xfrm>
            <a:prstGeom prst="rect">
              <a:avLst/>
            </a:prstGeom>
            <a:ln w="12700" cap="flat">
              <a:noFill/>
              <a:miter lim="400000"/>
            </a:ln>
            <a:effectLst/>
          </p:spPr>
        </p:pic>
        <p:pic>
          <p:nvPicPr>
            <p:cNvPr id="201" name="pasted-image.pdf"/>
            <p:cNvPicPr/>
            <p:nvPr/>
          </p:nvPicPr>
          <p:blipFill>
            <a:blip r:embed="rId18">
              <a:extLst/>
            </a:blip>
            <a:stretch>
              <a:fillRect/>
            </a:stretch>
          </p:blipFill>
          <p:spPr>
            <a:xfrm>
              <a:off x="0" y="693768"/>
              <a:ext cx="2603500" cy="393701"/>
            </a:xfrm>
            <a:prstGeom prst="rect">
              <a:avLst/>
            </a:prstGeom>
            <a:ln w="12700" cap="flat">
              <a:noFill/>
              <a:miter lim="400000"/>
            </a:ln>
            <a:effectLst/>
          </p:spPr>
        </p:pic>
        <p:pic>
          <p:nvPicPr>
            <p:cNvPr id="202" name="pasted-image.pdf"/>
            <p:cNvPicPr/>
            <p:nvPr/>
          </p:nvPicPr>
          <p:blipFill>
            <a:blip r:embed="rId19">
              <a:extLst/>
            </a:blip>
            <a:stretch>
              <a:fillRect/>
            </a:stretch>
          </p:blipFill>
          <p:spPr>
            <a:xfrm>
              <a:off x="11360" y="1414097"/>
              <a:ext cx="1701801" cy="393701"/>
            </a:xfrm>
            <a:prstGeom prst="rect">
              <a:avLst/>
            </a:prstGeom>
            <a:ln w="12700" cap="flat">
              <a:noFill/>
              <a:miter lim="400000"/>
            </a:ln>
            <a:effectLst/>
          </p:spPr>
        </p:pic>
      </p:grpSp>
      <p:grpSp>
        <p:nvGrpSpPr>
          <p:cNvPr id="208" name="Group 208"/>
          <p:cNvGrpSpPr/>
          <p:nvPr/>
        </p:nvGrpSpPr>
        <p:grpSpPr>
          <a:xfrm>
            <a:off x="5808464" y="5984735"/>
            <a:ext cx="4658552" cy="1356056"/>
            <a:chOff x="0" y="0"/>
            <a:chExt cx="4658551" cy="1356054"/>
          </a:xfrm>
        </p:grpSpPr>
        <p:pic>
          <p:nvPicPr>
            <p:cNvPr id="204" name="droppedImage.pdf"/>
            <p:cNvPicPr/>
            <p:nvPr/>
          </p:nvPicPr>
          <p:blipFill>
            <a:blip r:embed="rId20">
              <a:extLst/>
            </a:blip>
            <a:stretch>
              <a:fillRect/>
            </a:stretch>
          </p:blipFill>
          <p:spPr>
            <a:xfrm>
              <a:off x="70928" y="135343"/>
              <a:ext cx="1257301" cy="533401"/>
            </a:xfrm>
            <a:prstGeom prst="rect">
              <a:avLst/>
            </a:prstGeom>
            <a:ln w="12700" cap="flat">
              <a:noFill/>
              <a:miter lim="400000"/>
            </a:ln>
            <a:effectLst/>
          </p:spPr>
        </p:pic>
        <p:sp>
          <p:nvSpPr>
            <p:cNvPr id="205" name="Shape 205"/>
            <p:cNvSpPr/>
            <p:nvPr/>
          </p:nvSpPr>
          <p:spPr>
            <a:xfrm>
              <a:off x="2664651" y="0"/>
              <a:ext cx="1993901"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curvature</a:t>
              </a:r>
            </a:p>
          </p:txBody>
        </p:sp>
        <p:sp>
          <p:nvSpPr>
            <p:cNvPr id="206" name="Shape 206"/>
            <p:cNvSpPr/>
            <p:nvPr/>
          </p:nvSpPr>
          <p:spPr>
            <a:xfrm>
              <a:off x="2728012" y="797254"/>
              <a:ext cx="1330336"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torsion</a:t>
              </a:r>
            </a:p>
          </p:txBody>
        </p:sp>
        <p:pic>
          <p:nvPicPr>
            <p:cNvPr id="207" name="pasted-image.pdf"/>
            <p:cNvPicPr/>
            <p:nvPr/>
          </p:nvPicPr>
          <p:blipFill>
            <a:blip r:embed="rId21">
              <a:extLst/>
            </a:blip>
            <a:stretch>
              <a:fillRect/>
            </a:stretch>
          </p:blipFill>
          <p:spPr>
            <a:xfrm>
              <a:off x="0" y="847268"/>
              <a:ext cx="2159000" cy="457201"/>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2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2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0" fill="hold">
                                  <p:stCondLst>
                                    <p:cond delay="0"/>
                                  </p:stCondLst>
                                  <p:iterate type="el" backwards="0">
                                    <p:tmAbs val="0"/>
                                  </p:iterate>
                                  <p:childTnLst>
                                    <p:set>
                                      <p:cBhvr>
                                        <p:cTn id="42" fill="hold"/>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8"/>
      <p:bldP build="whole" bldLvl="1" animBg="1" rev="0" advAuto="0" spid="193" grpId="3"/>
      <p:bldP build="whole" bldLvl="1" animBg="1" rev="0" advAuto="0" spid="178" grpId="2"/>
      <p:bldP build="whole" bldLvl="1" animBg="1" rev="0" advAuto="0" spid="186" grpId="7"/>
      <p:bldP build="whole" bldLvl="1" animBg="1" rev="0" advAuto="0" spid="195" grpId="5"/>
      <p:bldP build="whole" bldLvl="1" animBg="1" rev="0" advAuto="0" spid="194" grpId="4"/>
      <p:bldP build="whole" bldLvl="1" animBg="1" rev="0" advAuto="0" spid="199" grpId="10"/>
      <p:bldP build="whole" bldLvl="1" animBg="1" rev="0" advAuto="0" spid="192" grpId="1"/>
      <p:bldP build="whole" bldLvl="1" animBg="1" rev="0" advAuto="0" spid="196" grpId="6"/>
      <p:bldP build="whole" bldLvl="1" animBg="1" rev="0" advAuto="0" spid="208" grpId="9"/>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a:off x="6382258" y="4425789"/>
            <a:ext cx="1434456" cy="496243"/>
          </a:xfrm>
          <a:prstGeom prst="rect">
            <a:avLst/>
          </a:prstGeom>
          <a:solidFill>
            <a:srgbClr val="FFFB00"/>
          </a:solidFill>
          <a:ln w="12700">
            <a:miter lim="400000"/>
          </a:ln>
        </p:spPr>
        <p:txBody>
          <a:bodyPr lIns="0" tIns="0" rIns="0" bIns="0" anchor="ctr"/>
          <a:lstStyle/>
          <a:p>
            <a:pPr lvl="0">
              <a:defRPr sz="2400">
                <a:solidFill>
                  <a:srgbClr val="70BF41"/>
                </a:solidFill>
              </a:defRPr>
            </a:pPr>
          </a:p>
        </p:txBody>
      </p:sp>
      <p:sp>
        <p:nvSpPr>
          <p:cNvPr id="213" name="Shape 213"/>
          <p:cNvSpPr/>
          <p:nvPr/>
        </p:nvSpPr>
        <p:spPr>
          <a:xfrm>
            <a:off x="553442" y="139700"/>
            <a:ext cx="11915627"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4" name="Shape 214"/>
          <p:cNvSpPr/>
          <p:nvPr/>
        </p:nvSpPr>
        <p:spPr>
          <a:xfrm>
            <a:off x="863076" y="171450"/>
            <a:ext cx="10916643"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Deformation of Plane Curves and Soliton Equation (1/2)</a:t>
            </a:r>
          </a:p>
        </p:txBody>
      </p:sp>
      <p:sp>
        <p:nvSpPr>
          <p:cNvPr id="215" name="Shape 215"/>
          <p:cNvSpPr/>
          <p:nvPr/>
        </p:nvSpPr>
        <p:spPr>
          <a:xfrm>
            <a:off x="165100" y="1197377"/>
            <a:ext cx="3682173" cy="57704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Frenet formula</a:t>
            </a:r>
          </a:p>
        </p:txBody>
      </p:sp>
      <p:pic>
        <p:nvPicPr>
          <p:cNvPr id="216" name="pasted-image.pdf"/>
          <p:cNvPicPr/>
          <p:nvPr/>
        </p:nvPicPr>
        <p:blipFill>
          <a:blip r:embed="rId5">
            <a:extLst/>
          </a:blip>
          <a:stretch>
            <a:fillRect/>
          </a:stretch>
        </p:blipFill>
        <p:spPr>
          <a:xfrm>
            <a:off x="262780" y="3542952"/>
            <a:ext cx="5257801" cy="444501"/>
          </a:xfrm>
          <a:prstGeom prst="rect">
            <a:avLst/>
          </a:prstGeom>
          <a:ln w="12700">
            <a:miter lim="400000"/>
          </a:ln>
        </p:spPr>
      </p:pic>
      <p:grpSp>
        <p:nvGrpSpPr>
          <p:cNvPr id="231" name="Group 231"/>
          <p:cNvGrpSpPr/>
          <p:nvPr/>
        </p:nvGrpSpPr>
        <p:grpSpPr>
          <a:xfrm>
            <a:off x="9499600" y="2044699"/>
            <a:ext cx="3052832" cy="2768604"/>
            <a:chOff x="0" y="0"/>
            <a:chExt cx="3052831" cy="2768602"/>
          </a:xfrm>
        </p:grpSpPr>
        <p:sp>
          <p:nvSpPr>
            <p:cNvPr id="217" name="Shape 217"/>
            <p:cNvSpPr/>
            <p:nvPr/>
          </p:nvSpPr>
          <p:spPr>
            <a:xfrm flipV="1">
              <a:off x="1642447" y="949620"/>
              <a:ext cx="1" cy="392433"/>
            </a:xfrm>
            <a:prstGeom prst="line">
              <a:avLst/>
            </a:prstGeom>
            <a:noFill/>
            <a:ln w="38100" cap="flat">
              <a:solidFill>
                <a:srgbClr val="FF2600"/>
              </a:solidFill>
              <a:prstDash val="solid"/>
              <a:miter lim="400000"/>
              <a:tailEnd type="triangle" w="med" len="med"/>
            </a:ln>
            <a:effectLst/>
          </p:spPr>
          <p:txBody>
            <a:bodyPr wrap="square" lIns="0" tIns="0" rIns="0" bIns="0" numCol="1" anchor="ctr">
              <a:noAutofit/>
            </a:bodyPr>
            <a:lstStyle/>
            <a:p>
              <a:pPr lvl="0">
                <a:defRPr sz="2400"/>
              </a:pPr>
            </a:p>
          </p:txBody>
        </p:sp>
        <p:grpSp>
          <p:nvGrpSpPr>
            <p:cNvPr id="229" name="Group 229"/>
            <p:cNvGrpSpPr/>
            <p:nvPr/>
          </p:nvGrpSpPr>
          <p:grpSpPr>
            <a:xfrm>
              <a:off x="0" y="-1"/>
              <a:ext cx="3052832" cy="2768604"/>
              <a:chOff x="0" y="0"/>
              <a:chExt cx="3052831" cy="2768602"/>
            </a:xfrm>
          </p:grpSpPr>
          <p:grpSp>
            <p:nvGrpSpPr>
              <p:cNvPr id="225" name="Group 225"/>
              <p:cNvGrpSpPr/>
              <p:nvPr/>
            </p:nvGrpSpPr>
            <p:grpSpPr>
              <a:xfrm>
                <a:off x="0" y="-1"/>
                <a:ext cx="2694914" cy="2768604"/>
                <a:chOff x="0" y="0"/>
                <a:chExt cx="2694913" cy="2768602"/>
              </a:xfrm>
            </p:grpSpPr>
            <p:sp>
              <p:nvSpPr>
                <p:cNvPr id="218" name="Shape 218"/>
                <p:cNvSpPr/>
                <p:nvPr/>
              </p:nvSpPr>
              <p:spPr>
                <a:xfrm flipH="1">
                  <a:off x="1189551" y="1368511"/>
                  <a:ext cx="452663" cy="1136917"/>
                </a:xfrm>
                <a:prstGeom prst="line">
                  <a:avLst/>
                </a:prstGeom>
                <a:noFill/>
                <a:ln w="63500" cap="flat">
                  <a:solidFill>
                    <a:srgbClr val="0000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219" name="Shape 219"/>
                <p:cNvSpPr/>
                <p:nvPr/>
              </p:nvSpPr>
              <p:spPr>
                <a:xfrm>
                  <a:off x="1062798" y="316046"/>
                  <a:ext cx="558793" cy="1020649"/>
                </a:xfrm>
                <a:prstGeom prst="line">
                  <a:avLst/>
                </a:prstGeom>
                <a:noFill/>
                <a:ln w="38100" cap="flat">
                  <a:solidFill>
                    <a:srgbClr val="407742"/>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220" name="Shape 220"/>
                <p:cNvSpPr/>
                <p:nvPr/>
              </p:nvSpPr>
              <p:spPr>
                <a:xfrm flipH="1">
                  <a:off x="1631684" y="842160"/>
                  <a:ext cx="1021121" cy="557932"/>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221" name="Shape 221"/>
                <p:cNvSpPr/>
                <p:nvPr/>
              </p:nvSpPr>
              <p:spPr>
                <a:xfrm>
                  <a:off x="1589577" y="1326402"/>
                  <a:ext cx="105271" cy="10527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2" name="Shape 222"/>
                <p:cNvSpPr/>
                <p:nvPr/>
              </p:nvSpPr>
              <p:spPr>
                <a:xfrm>
                  <a:off x="1147443" y="2442264"/>
                  <a:ext cx="105271" cy="10527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3" name="Shape 223"/>
                <p:cNvSpPr/>
                <p:nvPr/>
              </p:nvSpPr>
              <p:spPr>
                <a:xfrm>
                  <a:off x="0" y="0"/>
                  <a:ext cx="2694914" cy="1689478"/>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19"/>
                      </a:moveTo>
                      <a:cubicBezTo>
                        <a:pt x="0" y="20819"/>
                        <a:pt x="5738" y="21600"/>
                        <a:pt x="12319" y="17696"/>
                      </a:cubicBezTo>
                      <a:cubicBezTo>
                        <a:pt x="17399" y="14683"/>
                        <a:pt x="21600" y="0"/>
                        <a:pt x="21600" y="0"/>
                      </a:cubicBezTo>
                    </a:path>
                  </a:pathLst>
                </a:custGeom>
                <a:noFill/>
                <a:ln w="38100" cap="flat">
                  <a:solidFill>
                    <a:srgbClr val="000000"/>
                  </a:solidFill>
                  <a:prstDash val="solid"/>
                  <a:miter lim="400000"/>
                </a:ln>
                <a:effectLst/>
              </p:spPr>
              <p:txBody>
                <a:bodyPr wrap="square" lIns="0" tIns="0" rIns="0" bIns="0" numCol="1" anchor="ctr">
                  <a:noAutofit/>
                </a:bodyPr>
                <a:lstStyle/>
                <a:p>
                  <a:pPr lvl="0">
                    <a:defRPr sz="4200">
                      <a:latin typeface="Gill Sans"/>
                      <a:ea typeface="Gill Sans"/>
                      <a:cs typeface="Gill Sans"/>
                      <a:sym typeface="Gill Sans"/>
                    </a:defRPr>
                  </a:pPr>
                </a:p>
              </p:txBody>
            </p:sp>
            <p:pic>
              <p:nvPicPr>
                <p:cNvPr id="224" name="droppedImage.pdf"/>
                <p:cNvPicPr/>
                <p:nvPr/>
              </p:nvPicPr>
              <p:blipFill>
                <a:blip r:embed="rId6">
                  <a:extLst/>
                </a:blip>
                <a:stretch>
                  <a:fillRect/>
                </a:stretch>
              </p:blipFill>
              <p:spPr>
                <a:xfrm>
                  <a:off x="1263240" y="2494900"/>
                  <a:ext cx="252650" cy="273703"/>
                </a:xfrm>
                <a:prstGeom prst="rect">
                  <a:avLst/>
                </a:prstGeom>
                <a:ln w="12700" cap="flat">
                  <a:noFill/>
                  <a:miter lim="400000"/>
                </a:ln>
                <a:effectLst/>
              </p:spPr>
            </p:pic>
          </p:grpSp>
          <p:pic>
            <p:nvPicPr>
              <p:cNvPr id="226" name="droppedImage.pdf"/>
              <p:cNvPicPr/>
              <p:nvPr/>
            </p:nvPicPr>
            <p:blipFill>
              <a:blip r:embed="rId7">
                <a:extLst/>
              </a:blip>
              <a:stretch>
                <a:fillRect/>
              </a:stretch>
            </p:blipFill>
            <p:spPr>
              <a:xfrm>
                <a:off x="347391" y="1852752"/>
                <a:ext cx="800053" cy="305284"/>
              </a:xfrm>
              <a:prstGeom prst="rect">
                <a:avLst/>
              </a:prstGeom>
              <a:ln w="12700" cap="flat">
                <a:noFill/>
                <a:miter lim="400000"/>
              </a:ln>
              <a:effectLst/>
            </p:spPr>
          </p:pic>
          <p:pic>
            <p:nvPicPr>
              <p:cNvPr id="227" name="droppedImage.pdf"/>
              <p:cNvPicPr/>
              <p:nvPr/>
            </p:nvPicPr>
            <p:blipFill>
              <a:blip r:embed="rId8">
                <a:extLst/>
              </a:blip>
              <a:stretch>
                <a:fillRect/>
              </a:stretch>
            </p:blipFill>
            <p:spPr>
              <a:xfrm>
                <a:off x="2231725" y="1336929"/>
                <a:ext cx="821107" cy="294757"/>
              </a:xfrm>
              <a:prstGeom prst="rect">
                <a:avLst/>
              </a:prstGeom>
              <a:ln w="12700" cap="flat">
                <a:noFill/>
                <a:miter lim="400000"/>
              </a:ln>
              <a:effectLst/>
            </p:spPr>
          </p:pic>
          <p:pic>
            <p:nvPicPr>
              <p:cNvPr id="228" name="droppedImage.pdf"/>
              <p:cNvPicPr/>
              <p:nvPr/>
            </p:nvPicPr>
            <p:blipFill>
              <a:blip r:embed="rId9">
                <a:extLst/>
              </a:blip>
              <a:stretch>
                <a:fillRect/>
              </a:stretch>
            </p:blipFill>
            <p:spPr>
              <a:xfrm>
                <a:off x="189486" y="694782"/>
                <a:ext cx="873743" cy="294757"/>
              </a:xfrm>
              <a:prstGeom prst="rect">
                <a:avLst/>
              </a:prstGeom>
              <a:ln w="12700" cap="flat">
                <a:noFill/>
                <a:miter lim="400000"/>
              </a:ln>
              <a:effectLst/>
            </p:spPr>
          </p:pic>
        </p:grpSp>
        <p:pic>
          <p:nvPicPr>
            <p:cNvPr id="230" name="pasted-image.pdf"/>
            <p:cNvPicPr/>
            <p:nvPr/>
          </p:nvPicPr>
          <p:blipFill>
            <a:blip r:embed="rId10">
              <a:extLst/>
            </a:blip>
            <a:stretch>
              <a:fillRect/>
            </a:stretch>
          </p:blipFill>
          <p:spPr>
            <a:xfrm>
              <a:off x="1531689" y="427831"/>
              <a:ext cx="292101" cy="419101"/>
            </a:xfrm>
            <a:prstGeom prst="rect">
              <a:avLst/>
            </a:prstGeom>
            <a:ln w="12700" cap="flat">
              <a:noFill/>
              <a:miter lim="400000"/>
            </a:ln>
            <a:effectLst/>
          </p:spPr>
        </p:pic>
      </p:grpSp>
      <p:grpSp>
        <p:nvGrpSpPr>
          <p:cNvPr id="234" name="Group 234"/>
          <p:cNvGrpSpPr/>
          <p:nvPr/>
        </p:nvGrpSpPr>
        <p:grpSpPr>
          <a:xfrm>
            <a:off x="177800" y="2603500"/>
            <a:ext cx="8886752" cy="647701"/>
            <a:chOff x="0" y="11112"/>
            <a:chExt cx="8886751" cy="647700"/>
          </a:xfrm>
        </p:grpSpPr>
        <p:sp>
          <p:nvSpPr>
            <p:cNvPr id="232" name="Shape 232"/>
            <p:cNvSpPr/>
            <p:nvPr/>
          </p:nvSpPr>
          <p:spPr>
            <a:xfrm>
              <a:off x="0" y="11112"/>
              <a:ext cx="6192042"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Isoperimetric deformation</a:t>
              </a:r>
            </a:p>
          </p:txBody>
        </p:sp>
        <p:pic>
          <p:nvPicPr>
            <p:cNvPr id="233" name="pasted-image.pdf"/>
            <p:cNvPicPr/>
            <p:nvPr/>
          </p:nvPicPr>
          <p:blipFill>
            <a:blip r:embed="rId11">
              <a:extLst/>
            </a:blip>
            <a:stretch>
              <a:fillRect/>
            </a:stretch>
          </p:blipFill>
          <p:spPr>
            <a:xfrm>
              <a:off x="5914951" y="55151"/>
              <a:ext cx="2971801" cy="533401"/>
            </a:xfrm>
            <a:prstGeom prst="rect">
              <a:avLst/>
            </a:prstGeom>
            <a:ln w="12700" cap="flat">
              <a:noFill/>
              <a:miter lim="400000"/>
            </a:ln>
            <a:effectLst/>
          </p:spPr>
        </p:pic>
      </p:grpSp>
      <p:grpSp>
        <p:nvGrpSpPr>
          <p:cNvPr id="237" name="Group 237"/>
          <p:cNvGrpSpPr/>
          <p:nvPr/>
        </p:nvGrpSpPr>
        <p:grpSpPr>
          <a:xfrm>
            <a:off x="63967" y="4468615"/>
            <a:ext cx="10035064" cy="430211"/>
            <a:chOff x="0" y="0"/>
            <a:chExt cx="10035062" cy="430209"/>
          </a:xfrm>
        </p:grpSpPr>
        <p:sp>
          <p:nvSpPr>
            <p:cNvPr id="235" name="Shape 235"/>
            <p:cNvSpPr/>
            <p:nvPr/>
          </p:nvSpPr>
          <p:spPr>
            <a:xfrm>
              <a:off x="0" y="251526"/>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236" name="pasted-image.pdf"/>
            <p:cNvPicPr/>
            <p:nvPr/>
          </p:nvPicPr>
          <p:blipFill>
            <a:blip r:embed="rId12">
              <a:extLst/>
            </a:blip>
            <a:stretch>
              <a:fillRect/>
            </a:stretch>
          </p:blipFill>
          <p:spPr>
            <a:xfrm>
              <a:off x="1209951" y="0"/>
              <a:ext cx="8825112" cy="430210"/>
            </a:xfrm>
            <a:prstGeom prst="rect">
              <a:avLst/>
            </a:prstGeom>
            <a:ln w="12700" cap="flat">
              <a:noFill/>
              <a:miter lim="400000"/>
            </a:ln>
            <a:effectLst/>
          </p:spPr>
        </p:pic>
      </p:grpSp>
      <p:grpSp>
        <p:nvGrpSpPr>
          <p:cNvPr id="240" name="Group 240"/>
          <p:cNvGrpSpPr/>
          <p:nvPr/>
        </p:nvGrpSpPr>
        <p:grpSpPr>
          <a:xfrm>
            <a:off x="147746" y="5497865"/>
            <a:ext cx="8803067" cy="1169635"/>
            <a:chOff x="198546" y="11030"/>
            <a:chExt cx="8803066" cy="1169634"/>
          </a:xfrm>
        </p:grpSpPr>
        <p:pic>
          <p:nvPicPr>
            <p:cNvPr id="238" name="pasted-image.pdf"/>
            <p:cNvPicPr/>
            <p:nvPr/>
          </p:nvPicPr>
          <p:blipFill>
            <a:blip r:embed="rId13">
              <a:extLst/>
            </a:blip>
            <a:stretch>
              <a:fillRect/>
            </a:stretch>
          </p:blipFill>
          <p:spPr>
            <a:xfrm>
              <a:off x="3346418" y="11030"/>
              <a:ext cx="5655195" cy="847699"/>
            </a:xfrm>
            <a:prstGeom prst="rect">
              <a:avLst/>
            </a:prstGeom>
            <a:ln w="12700" cap="flat">
              <a:noFill/>
              <a:miter lim="400000"/>
            </a:ln>
            <a:effectLst/>
          </p:spPr>
        </p:pic>
        <p:sp>
          <p:nvSpPr>
            <p:cNvPr id="239" name="Shape 239"/>
            <p:cNvSpPr/>
            <p:nvPr/>
          </p:nvSpPr>
          <p:spPr>
            <a:xfrm>
              <a:off x="198546" y="113865"/>
              <a:ext cx="2922994"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isoperimetricity:</a:t>
              </a:r>
            </a:p>
          </p:txBody>
        </p:sp>
      </p:grpSp>
      <p:grpSp>
        <p:nvGrpSpPr>
          <p:cNvPr id="243" name="Group 243"/>
          <p:cNvGrpSpPr/>
          <p:nvPr/>
        </p:nvGrpSpPr>
        <p:grpSpPr>
          <a:xfrm>
            <a:off x="9350812" y="5710471"/>
            <a:ext cx="2725520" cy="469901"/>
            <a:chOff x="0" y="0"/>
            <a:chExt cx="2725518" cy="469900"/>
          </a:xfrm>
        </p:grpSpPr>
        <p:sp>
          <p:nvSpPr>
            <p:cNvPr id="241" name="Shape 241"/>
            <p:cNvSpPr/>
            <p:nvPr/>
          </p:nvSpPr>
          <p:spPr>
            <a:xfrm>
              <a:off x="0" y="271322"/>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242" name="pasted-image.pdf"/>
            <p:cNvPicPr/>
            <p:nvPr/>
          </p:nvPicPr>
          <p:blipFill>
            <a:blip r:embed="rId14">
              <a:extLst/>
            </a:blip>
            <a:stretch>
              <a:fillRect/>
            </a:stretch>
          </p:blipFill>
          <p:spPr>
            <a:xfrm>
              <a:off x="1531718" y="0"/>
              <a:ext cx="1193801" cy="469900"/>
            </a:xfrm>
            <a:prstGeom prst="rect">
              <a:avLst/>
            </a:prstGeom>
            <a:ln w="12700" cap="flat">
              <a:noFill/>
              <a:miter lim="400000"/>
            </a:ln>
            <a:effectLst/>
          </p:spPr>
        </p:pic>
      </p:grpSp>
      <p:grpSp>
        <p:nvGrpSpPr>
          <p:cNvPr id="247" name="Group 247"/>
          <p:cNvGrpSpPr/>
          <p:nvPr/>
        </p:nvGrpSpPr>
        <p:grpSpPr>
          <a:xfrm>
            <a:off x="75988" y="7751225"/>
            <a:ext cx="12840517" cy="1517969"/>
            <a:chOff x="-12700" y="673100"/>
            <a:chExt cx="12840516" cy="1517968"/>
          </a:xfrm>
        </p:grpSpPr>
        <p:sp>
          <p:nvSpPr>
            <p:cNvPr id="244" name="Shape 244"/>
            <p:cNvSpPr/>
            <p:nvPr/>
          </p:nvSpPr>
          <p:spPr>
            <a:xfrm>
              <a:off x="-12700" y="673100"/>
              <a:ext cx="12840517" cy="1517969"/>
            </a:xfrm>
            <a:prstGeom prst="rect">
              <a:avLst/>
            </a:prstGeom>
            <a:blipFill rotWithShape="1">
              <a:blip r:embed="rId1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245" name="Shape 245"/>
            <p:cNvSpPr/>
            <p:nvPr/>
          </p:nvSpPr>
          <p:spPr>
            <a:xfrm>
              <a:off x="99958" y="1221616"/>
              <a:ext cx="3507652" cy="501916"/>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noAutofit/>
            </a:bodyPr>
            <a:lstStyle>
              <a:lvl1pPr algn="l">
                <a:defRPr sz="3200">
                  <a:solidFill>
                    <a:srgbClr val="FFFFFF"/>
                  </a:solidFill>
                  <a:latin typeface="Calibri"/>
                  <a:ea typeface="Calibri"/>
                  <a:cs typeface="Calibri"/>
                  <a:sym typeface="Calibri"/>
                </a:defRPr>
              </a:lvl1pPr>
            </a:lstStyle>
            <a:p>
              <a:pPr lvl="0">
                <a:defRPr sz="1800">
                  <a:solidFill>
                    <a:srgbClr val="000000"/>
                  </a:solidFill>
                </a:defRPr>
              </a:pPr>
              <a:r>
                <a:rPr sz="3200">
                  <a:solidFill>
                    <a:srgbClr val="FFFFFF"/>
                  </a:solidFill>
                </a:rPr>
                <a:t>Deformation eq.</a:t>
              </a:r>
            </a:p>
          </p:txBody>
        </p:sp>
        <p:pic>
          <p:nvPicPr>
            <p:cNvPr id="246" name="pasted-image.pdf"/>
            <p:cNvPicPr/>
            <p:nvPr/>
          </p:nvPicPr>
          <p:blipFill>
            <a:blip r:embed="rId16">
              <a:extLst/>
            </a:blip>
            <a:stretch>
              <a:fillRect/>
            </a:stretch>
          </p:blipFill>
          <p:spPr>
            <a:xfrm>
              <a:off x="3287398" y="1015863"/>
              <a:ext cx="9322080" cy="886132"/>
            </a:xfrm>
            <a:prstGeom prst="rect">
              <a:avLst/>
            </a:prstGeom>
            <a:ln w="12700" cap="flat">
              <a:noFill/>
              <a:miter lim="400000"/>
            </a:ln>
            <a:effectLst>
              <a:outerShdw sx="100000" sy="100000" kx="0" ky="0" algn="b" rotWithShape="0" blurRad="38100" dist="25400" dir="5400000">
                <a:srgbClr val="000000">
                  <a:alpha val="50000"/>
                </a:srgbClr>
              </a:outerShdw>
            </a:effectLst>
          </p:spPr>
        </p:pic>
      </p:grpSp>
      <p:sp>
        <p:nvSpPr>
          <p:cNvPr id="248" name="Shape 248"/>
          <p:cNvSpPr/>
          <p:nvPr/>
        </p:nvSpPr>
        <p:spPr>
          <a:xfrm>
            <a:off x="4797002" y="1066372"/>
            <a:ext cx="7124791" cy="1120647"/>
          </a:xfrm>
          <a:prstGeom prst="rect">
            <a:avLst/>
          </a:prstGeom>
          <a:blipFill>
            <a:blip r:embed="rId15"/>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5D328"/>
                </a:solidFill>
              </a:defRPr>
            </a:pPr>
          </a:p>
        </p:txBody>
      </p:sp>
      <p:pic>
        <p:nvPicPr>
          <p:cNvPr id="249" name="pasted-image.pdf"/>
          <p:cNvPicPr/>
          <p:nvPr/>
        </p:nvPicPr>
        <p:blipFill>
          <a:blip r:embed="rId17">
            <a:extLst/>
          </a:blip>
          <a:stretch>
            <a:fillRect/>
          </a:stretch>
        </p:blipFill>
        <p:spPr>
          <a:xfrm>
            <a:off x="5004375" y="1103560"/>
            <a:ext cx="6375401" cy="1066801"/>
          </a:xfrm>
          <a:prstGeom prst="rect">
            <a:avLst/>
          </a:prstGeom>
          <a:ln w="12700">
            <a:miter lim="400000"/>
          </a:ln>
          <a:effectLst>
            <a:outerShdw sx="100000" sy="100000" kx="0" ky="0" algn="b" rotWithShape="0" blurRad="38100" dist="25400" dir="5400000">
              <a:srgbClr val="000000">
                <a:alpha val="50000"/>
              </a:srgbClr>
            </a:outerShdw>
          </a:effectLst>
        </p:spPr>
      </p:pic>
      <p:grpSp>
        <p:nvGrpSpPr>
          <p:cNvPr id="252" name="Group 252"/>
          <p:cNvGrpSpPr/>
          <p:nvPr/>
        </p:nvGrpSpPr>
        <p:grpSpPr>
          <a:xfrm>
            <a:off x="489088" y="6793596"/>
            <a:ext cx="9184710" cy="508001"/>
            <a:chOff x="0" y="0"/>
            <a:chExt cx="9184708" cy="508000"/>
          </a:xfrm>
        </p:grpSpPr>
        <p:pic>
          <p:nvPicPr>
            <p:cNvPr id="250" name="pasted-image.pdf"/>
            <p:cNvPicPr/>
            <p:nvPr/>
          </p:nvPicPr>
          <p:blipFill>
            <a:blip r:embed="rId18">
              <a:extLst/>
            </a:blip>
            <a:stretch>
              <a:fillRect/>
            </a:stretch>
          </p:blipFill>
          <p:spPr>
            <a:xfrm>
              <a:off x="1513908" y="0"/>
              <a:ext cx="7670801" cy="508000"/>
            </a:xfrm>
            <a:prstGeom prst="rect">
              <a:avLst/>
            </a:prstGeom>
            <a:ln w="12700" cap="flat">
              <a:noFill/>
              <a:miter lim="400000"/>
            </a:ln>
            <a:effectLst/>
          </p:spPr>
        </p:pic>
        <p:sp>
          <p:nvSpPr>
            <p:cNvPr id="251" name="Shape 251"/>
            <p:cNvSpPr/>
            <p:nvPr/>
          </p:nvSpPr>
          <p:spPr>
            <a:xfrm>
              <a:off x="0" y="318798"/>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sp>
        <p:nvSpPr>
          <p:cNvPr id="253" name="Shape 253"/>
          <p:cNvSpPr/>
          <p:nvPr/>
        </p:nvSpPr>
        <p:spPr>
          <a:xfrm>
            <a:off x="389113" y="1878178"/>
            <a:ext cx="4000434" cy="571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i="1" sz="3000">
                <a:solidFill>
                  <a:srgbClr val="005493"/>
                </a:solidFill>
                <a:latin typeface="Times Roman"/>
                <a:ea typeface="Times Roman"/>
                <a:cs typeface="Times Roman"/>
                <a:sym typeface="Times Roman"/>
              </a:rPr>
              <a:t>t</a:t>
            </a:r>
            <a:r>
              <a:rPr sz="3000">
                <a:solidFill>
                  <a:srgbClr val="005493"/>
                </a:solidFill>
                <a:latin typeface="Gill Sans"/>
                <a:ea typeface="Gill Sans"/>
                <a:cs typeface="Gill Sans"/>
                <a:sym typeface="Gill Sans"/>
              </a:rPr>
              <a:t>: deformation parameter</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2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2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2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9"/>
      <p:bldP build="whole" bldLvl="1" animBg="1" rev="0" advAuto="0" spid="231" grpId="2"/>
      <p:bldP build="whole" bldLvl="1" animBg="1" rev="0" advAuto="0" spid="234" grpId="1"/>
      <p:bldP build="whole" bldLvl="1" animBg="1" rev="0" advAuto="0" spid="240" grpId="5"/>
      <p:bldP build="whole" bldLvl="1" animBg="1" rev="0" advAuto="0" spid="252" grpId="8"/>
      <p:bldP build="whole" bldLvl="1" animBg="1" rev="0" advAuto="0" spid="237" grpId="4"/>
      <p:bldP build="whole" bldLvl="1" animBg="1" rev="0" advAuto="0" spid="243" grpId="6"/>
      <p:bldP build="whole" bldLvl="1" animBg="1" rev="0" advAuto="0" spid="216" grpId="3"/>
      <p:bldP build="whole" bldLvl="1" animBg="1" rev="0" advAuto="0" spid="212" grpId="7"/>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9" name="Group 259"/>
          <p:cNvGrpSpPr/>
          <p:nvPr/>
        </p:nvGrpSpPr>
        <p:grpSpPr>
          <a:xfrm>
            <a:off x="5613400" y="5408211"/>
            <a:ext cx="7130938" cy="1473201"/>
            <a:chOff x="0" y="-22060"/>
            <a:chExt cx="7130937" cy="1473200"/>
          </a:xfrm>
        </p:grpSpPr>
        <p:sp>
          <p:nvSpPr>
            <p:cNvPr id="257" name="Shape 257"/>
            <p:cNvSpPr/>
            <p:nvPr/>
          </p:nvSpPr>
          <p:spPr>
            <a:xfrm>
              <a:off x="0" y="59290"/>
              <a:ext cx="3769916" cy="669282"/>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258" name="Shape 258"/>
            <p:cNvSpPr/>
            <p:nvPr/>
          </p:nvSpPr>
          <p:spPr>
            <a:xfrm>
              <a:off x="3875733" y="-22061"/>
              <a:ext cx="3255205"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000">
                  <a:solidFill>
                    <a:srgbClr val="FF9300"/>
                  </a:solidFill>
                  <a:latin typeface="Calibri"/>
                  <a:ea typeface="Calibri"/>
                  <a:cs typeface="Calibri"/>
                  <a:sym typeface="Calibri"/>
                </a:defRPr>
              </a:lvl1pPr>
            </a:lstStyle>
            <a:p>
              <a:pPr lvl="0">
                <a:defRPr sz="1800">
                  <a:solidFill>
                    <a:srgbClr val="000000"/>
                  </a:solidFill>
                </a:defRPr>
              </a:pPr>
              <a:r>
                <a:rPr sz="3000">
                  <a:solidFill>
                    <a:srgbClr val="FF9300"/>
                  </a:solidFill>
                </a:rPr>
                <a:t>Recursion operator of mKdV hierarchy</a:t>
              </a:r>
            </a:p>
          </p:txBody>
        </p:sp>
      </p:grpSp>
      <p:sp>
        <p:nvSpPr>
          <p:cNvPr id="260" name="Shape 260"/>
          <p:cNvSpPr/>
          <p:nvPr/>
        </p:nvSpPr>
        <p:spPr>
          <a:xfrm>
            <a:off x="553442" y="139700"/>
            <a:ext cx="11915627"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263" name="Group 263"/>
          <p:cNvGrpSpPr/>
          <p:nvPr/>
        </p:nvGrpSpPr>
        <p:grpSpPr>
          <a:xfrm>
            <a:off x="203200" y="4114800"/>
            <a:ext cx="11844085" cy="1193801"/>
            <a:chOff x="0" y="0"/>
            <a:chExt cx="11844084" cy="1193800"/>
          </a:xfrm>
        </p:grpSpPr>
        <p:sp>
          <p:nvSpPr>
            <p:cNvPr id="261" name="Shape 261"/>
            <p:cNvSpPr/>
            <p:nvPr/>
          </p:nvSpPr>
          <p:spPr>
            <a:xfrm>
              <a:off x="0" y="0"/>
              <a:ext cx="5236177"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Compatibility condition:</a:t>
              </a:r>
            </a:p>
          </p:txBody>
        </p:sp>
        <p:pic>
          <p:nvPicPr>
            <p:cNvPr id="262" name="pasted-image.pdf"/>
            <p:cNvPicPr/>
            <p:nvPr/>
          </p:nvPicPr>
          <p:blipFill>
            <a:blip r:embed="rId4">
              <a:extLst/>
            </a:blip>
            <a:stretch>
              <a:fillRect/>
            </a:stretch>
          </p:blipFill>
          <p:spPr>
            <a:xfrm>
              <a:off x="5214684" y="124688"/>
              <a:ext cx="6629401" cy="431801"/>
            </a:xfrm>
            <a:prstGeom prst="rect">
              <a:avLst/>
            </a:prstGeom>
            <a:ln w="12700" cap="flat">
              <a:noFill/>
              <a:miter lim="400000"/>
            </a:ln>
            <a:effectLst/>
          </p:spPr>
        </p:pic>
      </p:grpSp>
      <p:pic>
        <p:nvPicPr>
          <p:cNvPr id="264" name="pasted-image.pdf"/>
          <p:cNvPicPr/>
          <p:nvPr/>
        </p:nvPicPr>
        <p:blipFill>
          <a:blip r:embed="rId5">
            <a:extLst/>
          </a:blip>
          <a:stretch>
            <a:fillRect/>
          </a:stretch>
        </p:blipFill>
        <p:spPr>
          <a:xfrm>
            <a:off x="370185" y="1611858"/>
            <a:ext cx="6756401" cy="927101"/>
          </a:xfrm>
          <a:prstGeom prst="rect">
            <a:avLst/>
          </a:prstGeom>
          <a:ln w="12700">
            <a:miter lim="400000"/>
          </a:ln>
        </p:spPr>
      </p:pic>
      <p:pic>
        <p:nvPicPr>
          <p:cNvPr id="265" name="droppedImage.pdf"/>
          <p:cNvPicPr/>
          <p:nvPr/>
        </p:nvPicPr>
        <p:blipFill>
          <a:blip r:embed="rId6">
            <a:extLst/>
          </a:blip>
          <a:stretch>
            <a:fillRect/>
          </a:stretch>
        </p:blipFill>
        <p:spPr>
          <a:xfrm>
            <a:off x="7683500" y="1841500"/>
            <a:ext cx="1295400" cy="469900"/>
          </a:xfrm>
          <a:prstGeom prst="rect">
            <a:avLst/>
          </a:prstGeom>
          <a:ln w="12700">
            <a:miter lim="400000"/>
          </a:ln>
        </p:spPr>
      </p:pic>
      <p:pic>
        <p:nvPicPr>
          <p:cNvPr id="266" name="pasted-image.pdf"/>
          <p:cNvPicPr/>
          <p:nvPr/>
        </p:nvPicPr>
        <p:blipFill>
          <a:blip r:embed="rId7">
            <a:extLst/>
          </a:blip>
          <a:stretch>
            <a:fillRect/>
          </a:stretch>
        </p:blipFill>
        <p:spPr>
          <a:xfrm>
            <a:off x="695886" y="2675929"/>
            <a:ext cx="8523753" cy="957214"/>
          </a:xfrm>
          <a:prstGeom prst="rect">
            <a:avLst/>
          </a:prstGeom>
          <a:ln w="12700">
            <a:miter lim="400000"/>
          </a:ln>
        </p:spPr>
      </p:pic>
      <p:grpSp>
        <p:nvGrpSpPr>
          <p:cNvPr id="281" name="Group 281"/>
          <p:cNvGrpSpPr/>
          <p:nvPr/>
        </p:nvGrpSpPr>
        <p:grpSpPr>
          <a:xfrm>
            <a:off x="10100805" y="1155699"/>
            <a:ext cx="2460023" cy="2230987"/>
            <a:chOff x="0" y="0"/>
            <a:chExt cx="2460022" cy="2230985"/>
          </a:xfrm>
        </p:grpSpPr>
        <p:sp>
          <p:nvSpPr>
            <p:cNvPr id="267" name="Shape 267"/>
            <p:cNvSpPr/>
            <p:nvPr/>
          </p:nvSpPr>
          <p:spPr>
            <a:xfrm flipV="1">
              <a:off x="1323511" y="765220"/>
              <a:ext cx="1" cy="316228"/>
            </a:xfrm>
            <a:prstGeom prst="line">
              <a:avLst/>
            </a:prstGeom>
            <a:noFill/>
            <a:ln w="38100" cap="flat">
              <a:solidFill>
                <a:srgbClr val="FF2600"/>
              </a:solidFill>
              <a:prstDash val="solid"/>
              <a:miter lim="400000"/>
              <a:tailEnd type="triangle" w="med" len="med"/>
            </a:ln>
            <a:effectLst/>
          </p:spPr>
          <p:txBody>
            <a:bodyPr wrap="square" lIns="0" tIns="0" rIns="0" bIns="0" numCol="1" anchor="ctr">
              <a:noAutofit/>
            </a:bodyPr>
            <a:lstStyle/>
            <a:p>
              <a:pPr lvl="0">
                <a:defRPr sz="2400"/>
              </a:pPr>
            </a:p>
          </p:txBody>
        </p:sp>
        <p:grpSp>
          <p:nvGrpSpPr>
            <p:cNvPr id="279" name="Group 279"/>
            <p:cNvGrpSpPr/>
            <p:nvPr/>
          </p:nvGrpSpPr>
          <p:grpSpPr>
            <a:xfrm>
              <a:off x="-1" y="-1"/>
              <a:ext cx="2460024" cy="2230987"/>
              <a:chOff x="0" y="0"/>
              <a:chExt cx="2460022" cy="2230985"/>
            </a:xfrm>
          </p:grpSpPr>
          <p:grpSp>
            <p:nvGrpSpPr>
              <p:cNvPr id="275" name="Group 275"/>
              <p:cNvGrpSpPr/>
              <p:nvPr/>
            </p:nvGrpSpPr>
            <p:grpSpPr>
              <a:xfrm>
                <a:off x="-1" y="-1"/>
                <a:ext cx="2171607" cy="2230987"/>
                <a:chOff x="0" y="0"/>
                <a:chExt cx="2171605" cy="2230985"/>
              </a:xfrm>
            </p:grpSpPr>
            <p:sp>
              <p:nvSpPr>
                <p:cNvPr id="268" name="Shape 268"/>
                <p:cNvSpPr/>
                <p:nvPr/>
              </p:nvSpPr>
              <p:spPr>
                <a:xfrm flipH="1">
                  <a:off x="958560" y="1102768"/>
                  <a:ext cx="364763" cy="916147"/>
                </a:xfrm>
                <a:prstGeom prst="line">
                  <a:avLst/>
                </a:prstGeom>
                <a:noFill/>
                <a:ln w="63500" cap="flat">
                  <a:solidFill>
                    <a:srgbClr val="0000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269" name="Shape 269"/>
                <p:cNvSpPr/>
                <p:nvPr/>
              </p:nvSpPr>
              <p:spPr>
                <a:xfrm>
                  <a:off x="856420" y="254675"/>
                  <a:ext cx="450285" cy="822456"/>
                </a:xfrm>
                <a:prstGeom prst="line">
                  <a:avLst/>
                </a:prstGeom>
                <a:noFill/>
                <a:ln w="38100" cap="flat">
                  <a:solidFill>
                    <a:srgbClr val="407742"/>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270" name="Shape 270"/>
                <p:cNvSpPr/>
                <p:nvPr/>
              </p:nvSpPr>
              <p:spPr>
                <a:xfrm flipH="1">
                  <a:off x="1314838" y="678626"/>
                  <a:ext cx="822836" cy="449591"/>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271" name="Shape 271"/>
                <p:cNvSpPr/>
                <p:nvPr/>
              </p:nvSpPr>
              <p:spPr>
                <a:xfrm>
                  <a:off x="1280908" y="1068837"/>
                  <a:ext cx="84829" cy="8482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2" name="Shape 272"/>
                <p:cNvSpPr/>
                <p:nvPr/>
              </p:nvSpPr>
              <p:spPr>
                <a:xfrm>
                  <a:off x="924628" y="1968017"/>
                  <a:ext cx="84830" cy="8482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3" name="Shape 273"/>
                <p:cNvSpPr/>
                <p:nvPr/>
              </p:nvSpPr>
              <p:spPr>
                <a:xfrm>
                  <a:off x="0" y="0"/>
                  <a:ext cx="2171606" cy="1361409"/>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19"/>
                      </a:moveTo>
                      <a:cubicBezTo>
                        <a:pt x="0" y="20819"/>
                        <a:pt x="5738" y="21600"/>
                        <a:pt x="12319" y="17696"/>
                      </a:cubicBezTo>
                      <a:cubicBezTo>
                        <a:pt x="17399" y="14683"/>
                        <a:pt x="21600" y="0"/>
                        <a:pt x="21600" y="0"/>
                      </a:cubicBezTo>
                    </a:path>
                  </a:pathLst>
                </a:custGeom>
                <a:noFill/>
                <a:ln w="38100" cap="flat">
                  <a:solidFill>
                    <a:srgbClr val="000000"/>
                  </a:solidFill>
                  <a:prstDash val="solid"/>
                  <a:miter lim="400000"/>
                </a:ln>
                <a:effectLst/>
              </p:spPr>
              <p:txBody>
                <a:bodyPr wrap="square" lIns="0" tIns="0" rIns="0" bIns="0" numCol="1" anchor="ctr">
                  <a:noAutofit/>
                </a:bodyPr>
                <a:lstStyle/>
                <a:p>
                  <a:pPr lvl="0">
                    <a:defRPr sz="4200">
                      <a:latin typeface="Gill Sans"/>
                      <a:ea typeface="Gill Sans"/>
                      <a:cs typeface="Gill Sans"/>
                      <a:sym typeface="Gill Sans"/>
                    </a:defRPr>
                  </a:pPr>
                </a:p>
              </p:txBody>
            </p:sp>
            <p:pic>
              <p:nvPicPr>
                <p:cNvPr id="274" name="droppedImage.pdf"/>
                <p:cNvPicPr/>
                <p:nvPr/>
              </p:nvPicPr>
              <p:blipFill>
                <a:blip r:embed="rId8">
                  <a:extLst/>
                </a:blip>
                <a:stretch>
                  <a:fillRect/>
                </a:stretch>
              </p:blipFill>
              <p:spPr>
                <a:xfrm>
                  <a:off x="1017940" y="2010431"/>
                  <a:ext cx="203589" cy="220555"/>
                </a:xfrm>
                <a:prstGeom prst="rect">
                  <a:avLst/>
                </a:prstGeom>
                <a:ln w="12700" cap="flat">
                  <a:noFill/>
                  <a:miter lim="400000"/>
                </a:ln>
                <a:effectLst/>
              </p:spPr>
            </p:pic>
          </p:grpSp>
          <p:pic>
            <p:nvPicPr>
              <p:cNvPr id="276" name="droppedImage.pdf"/>
              <p:cNvPicPr/>
              <p:nvPr/>
            </p:nvPicPr>
            <p:blipFill>
              <a:blip r:embed="rId9">
                <a:extLst/>
              </a:blip>
              <a:stretch>
                <a:fillRect/>
              </a:stretch>
            </p:blipFill>
            <p:spPr>
              <a:xfrm>
                <a:off x="279933" y="1492978"/>
                <a:ext cx="644696" cy="246003"/>
              </a:xfrm>
              <a:prstGeom prst="rect">
                <a:avLst/>
              </a:prstGeom>
              <a:ln w="12700" cap="flat">
                <a:noFill/>
                <a:miter lim="400000"/>
              </a:ln>
              <a:effectLst/>
            </p:spPr>
          </p:pic>
          <p:pic>
            <p:nvPicPr>
              <p:cNvPr id="277" name="droppedImage.pdf"/>
              <p:cNvPicPr/>
              <p:nvPr/>
            </p:nvPicPr>
            <p:blipFill>
              <a:blip r:embed="rId10">
                <a:extLst/>
              </a:blip>
              <a:stretch>
                <a:fillRect/>
              </a:stretch>
            </p:blipFill>
            <p:spPr>
              <a:xfrm>
                <a:off x="1798360" y="1077319"/>
                <a:ext cx="661663" cy="237521"/>
              </a:xfrm>
              <a:prstGeom prst="rect">
                <a:avLst/>
              </a:prstGeom>
              <a:ln w="12700" cap="flat">
                <a:noFill/>
                <a:miter lim="400000"/>
              </a:ln>
              <a:effectLst/>
            </p:spPr>
          </p:pic>
          <p:pic>
            <p:nvPicPr>
              <p:cNvPr id="278" name="droppedImage.pdf"/>
              <p:cNvPicPr/>
              <p:nvPr/>
            </p:nvPicPr>
            <p:blipFill>
              <a:blip r:embed="rId11">
                <a:extLst/>
              </a:blip>
              <a:stretch>
                <a:fillRect/>
              </a:stretch>
            </p:blipFill>
            <p:spPr>
              <a:xfrm>
                <a:off x="152691" y="559866"/>
                <a:ext cx="704076" cy="237521"/>
              </a:xfrm>
              <a:prstGeom prst="rect">
                <a:avLst/>
              </a:prstGeom>
              <a:ln w="12700" cap="flat">
                <a:noFill/>
                <a:miter lim="400000"/>
              </a:ln>
              <a:effectLst/>
            </p:spPr>
          </p:pic>
        </p:grpSp>
        <p:pic>
          <p:nvPicPr>
            <p:cNvPr id="280" name="pasted-image.pdf"/>
            <p:cNvPicPr/>
            <p:nvPr/>
          </p:nvPicPr>
          <p:blipFill>
            <a:blip r:embed="rId12">
              <a:extLst/>
            </a:blip>
            <a:stretch>
              <a:fillRect/>
            </a:stretch>
          </p:blipFill>
          <p:spPr>
            <a:xfrm>
              <a:off x="1234260" y="344753"/>
              <a:ext cx="235380" cy="337719"/>
            </a:xfrm>
            <a:prstGeom prst="rect">
              <a:avLst/>
            </a:prstGeom>
            <a:ln w="12700" cap="flat">
              <a:noFill/>
              <a:miter lim="400000"/>
            </a:ln>
            <a:effectLst/>
          </p:spPr>
        </p:pic>
      </p:grpSp>
      <p:sp>
        <p:nvSpPr>
          <p:cNvPr id="282" name="Shape 282"/>
          <p:cNvSpPr/>
          <p:nvPr/>
        </p:nvSpPr>
        <p:spPr>
          <a:xfrm>
            <a:off x="266700" y="1054100"/>
            <a:ext cx="8537819" cy="1193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Isoperimetric deformation of plane curves</a:t>
            </a:r>
          </a:p>
        </p:txBody>
      </p:sp>
      <p:sp>
        <p:nvSpPr>
          <p:cNvPr id="283" name="Shape 283"/>
          <p:cNvSpPr/>
          <p:nvPr/>
        </p:nvSpPr>
        <p:spPr>
          <a:xfrm>
            <a:off x="76200" y="1028700"/>
            <a:ext cx="12854980" cy="2762250"/>
          </a:xfrm>
          <a:prstGeom prst="rect">
            <a:avLst/>
          </a:prstGeom>
          <a:ln w="254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5D328"/>
                </a:solidFill>
              </a:defRPr>
            </a:pPr>
          </a:p>
        </p:txBody>
      </p:sp>
      <p:pic>
        <p:nvPicPr>
          <p:cNvPr id="284" name="pasted-image.pdf"/>
          <p:cNvPicPr/>
          <p:nvPr/>
        </p:nvPicPr>
        <p:blipFill>
          <a:blip r:embed="rId13">
            <a:extLst/>
          </a:blip>
          <a:stretch>
            <a:fillRect/>
          </a:stretch>
        </p:blipFill>
        <p:spPr>
          <a:xfrm>
            <a:off x="234686" y="4883274"/>
            <a:ext cx="10858501" cy="1282701"/>
          </a:xfrm>
          <a:prstGeom prst="rect">
            <a:avLst/>
          </a:prstGeom>
          <a:ln w="12700">
            <a:miter lim="400000"/>
          </a:ln>
        </p:spPr>
      </p:pic>
      <p:grpSp>
        <p:nvGrpSpPr>
          <p:cNvPr id="293" name="Group 293"/>
          <p:cNvGrpSpPr/>
          <p:nvPr/>
        </p:nvGrpSpPr>
        <p:grpSpPr>
          <a:xfrm>
            <a:off x="72483" y="6562789"/>
            <a:ext cx="12780628" cy="1389081"/>
            <a:chOff x="-256757" y="-55151"/>
            <a:chExt cx="12780626" cy="1389079"/>
          </a:xfrm>
        </p:grpSpPr>
        <p:grpSp>
          <p:nvGrpSpPr>
            <p:cNvPr id="287" name="Group 287"/>
            <p:cNvGrpSpPr/>
            <p:nvPr/>
          </p:nvGrpSpPr>
          <p:grpSpPr>
            <a:xfrm>
              <a:off x="-256758" y="140127"/>
              <a:ext cx="4159763" cy="1193801"/>
              <a:chOff x="-256757" y="0"/>
              <a:chExt cx="4159761" cy="1193800"/>
            </a:xfrm>
          </p:grpSpPr>
          <p:sp>
            <p:nvSpPr>
              <p:cNvPr id="285" name="Shape 285"/>
              <p:cNvSpPr/>
              <p:nvPr/>
            </p:nvSpPr>
            <p:spPr>
              <a:xfrm>
                <a:off x="-256758" y="0"/>
                <a:ext cx="2776772"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a:solidFill>
                      <a:srgbClr val="005493"/>
                    </a:solidFill>
                    <a:latin typeface="Calibri"/>
                    <a:ea typeface="Calibri"/>
                    <a:cs typeface="Calibri"/>
                    <a:sym typeface="Calibri"/>
                  </a:defRPr>
                </a:lvl1pPr>
              </a:lstStyle>
              <a:p>
                <a:pPr lvl="0">
                  <a:defRPr sz="1800">
                    <a:solidFill>
                      <a:srgbClr val="000000"/>
                    </a:solidFill>
                  </a:defRPr>
                </a:pPr>
                <a:r>
                  <a:rPr sz="3600">
                    <a:solidFill>
                      <a:srgbClr val="005493"/>
                    </a:solidFill>
                  </a:rPr>
                  <a:t>specialization:</a:t>
                </a:r>
              </a:p>
            </p:txBody>
          </p:sp>
          <p:pic>
            <p:nvPicPr>
              <p:cNvPr id="286" name="droppedImage.pdf"/>
              <p:cNvPicPr/>
              <p:nvPr/>
            </p:nvPicPr>
            <p:blipFill>
              <a:blip r:embed="rId14">
                <a:extLst/>
              </a:blip>
              <a:stretch>
                <a:fillRect/>
              </a:stretch>
            </p:blipFill>
            <p:spPr>
              <a:xfrm>
                <a:off x="2556804" y="201530"/>
                <a:ext cx="1346201" cy="355601"/>
              </a:xfrm>
              <a:prstGeom prst="rect">
                <a:avLst/>
              </a:prstGeom>
              <a:ln w="12700" cap="flat">
                <a:noFill/>
                <a:miter lim="400000"/>
              </a:ln>
              <a:effectLst/>
            </p:spPr>
          </p:pic>
        </p:grpSp>
        <p:grpSp>
          <p:nvGrpSpPr>
            <p:cNvPr id="291" name="Group 291"/>
            <p:cNvGrpSpPr/>
            <p:nvPr/>
          </p:nvGrpSpPr>
          <p:grpSpPr>
            <a:xfrm>
              <a:off x="5265480" y="-55152"/>
              <a:ext cx="7258389" cy="1120647"/>
              <a:chOff x="0" y="0"/>
              <a:chExt cx="7258387" cy="1120646"/>
            </a:xfrm>
          </p:grpSpPr>
          <p:sp>
            <p:nvSpPr>
              <p:cNvPr id="288" name="Shape 288"/>
              <p:cNvSpPr/>
              <p:nvPr/>
            </p:nvSpPr>
            <p:spPr>
              <a:xfrm>
                <a:off x="0" y="0"/>
                <a:ext cx="7258388" cy="1120647"/>
              </a:xfrm>
              <a:prstGeom prst="rect">
                <a:avLst/>
              </a:prstGeom>
              <a:blipFill rotWithShape="1">
                <a:blip r:embed="rId1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289" name="pasted-image.pdf"/>
              <p:cNvPicPr/>
              <p:nvPr/>
            </p:nvPicPr>
            <p:blipFill>
              <a:blip r:embed="rId16">
                <a:extLst/>
              </a:blip>
              <a:stretch>
                <a:fillRect/>
              </a:stretch>
            </p:blipFill>
            <p:spPr>
              <a:xfrm>
                <a:off x="3276268" y="24369"/>
                <a:ext cx="3576321" cy="975361"/>
              </a:xfrm>
              <a:prstGeom prst="rect">
                <a:avLst/>
              </a:prstGeom>
              <a:ln w="12700" cap="flat">
                <a:noFill/>
                <a:miter lim="400000"/>
              </a:ln>
              <a:effectLst>
                <a:outerShdw sx="100000" sy="100000" kx="0" ky="0" algn="b" rotWithShape="0" blurRad="38100" dist="25400" dir="5400000">
                  <a:srgbClr val="000000">
                    <a:alpha val="50000"/>
                  </a:srgbClr>
                </a:outerShdw>
              </a:effectLst>
            </p:spPr>
          </p:pic>
          <p:sp>
            <p:nvSpPr>
              <p:cNvPr id="290" name="Shape 290"/>
              <p:cNvSpPr/>
              <p:nvPr/>
            </p:nvSpPr>
            <p:spPr>
              <a:xfrm>
                <a:off x="87110" y="275794"/>
                <a:ext cx="3060890" cy="501916"/>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noAutofit/>
              </a:bodyPr>
              <a:lstStyle>
                <a:lvl1pPr algn="l">
                  <a:defRPr sz="3200">
                    <a:solidFill>
                      <a:srgbClr val="FFFFFF"/>
                    </a:solidFill>
                    <a:latin typeface="Gill Sans"/>
                    <a:ea typeface="Gill Sans"/>
                    <a:cs typeface="Gill Sans"/>
                    <a:sym typeface="Gill Sans"/>
                  </a:defRPr>
                </a:lvl1pPr>
              </a:lstStyle>
              <a:p>
                <a:pPr lvl="0">
                  <a:defRPr sz="1800">
                    <a:solidFill>
                      <a:srgbClr val="000000"/>
                    </a:solidFill>
                  </a:defRPr>
                </a:pPr>
                <a:r>
                  <a:rPr sz="3200">
                    <a:solidFill>
                      <a:srgbClr val="FFFFFF"/>
                    </a:solidFill>
                  </a:rPr>
                  <a:t>modified KdV eq.</a:t>
                </a:r>
              </a:p>
            </p:txBody>
          </p:sp>
        </p:grpSp>
        <p:sp>
          <p:nvSpPr>
            <p:cNvPr id="292" name="Shape 292"/>
            <p:cNvSpPr/>
            <p:nvPr/>
          </p:nvSpPr>
          <p:spPr>
            <a:xfrm>
              <a:off x="4136423" y="493139"/>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grpSp>
        <p:nvGrpSpPr>
          <p:cNvPr id="296" name="Group 296"/>
          <p:cNvGrpSpPr/>
          <p:nvPr/>
        </p:nvGrpSpPr>
        <p:grpSpPr>
          <a:xfrm>
            <a:off x="63500" y="7788110"/>
            <a:ext cx="6997893" cy="1393990"/>
            <a:chOff x="0" y="22060"/>
            <a:chExt cx="6997892" cy="1393989"/>
          </a:xfrm>
        </p:grpSpPr>
        <p:pic>
          <p:nvPicPr>
            <p:cNvPr id="294" name="droppedImage.pdf"/>
            <p:cNvPicPr/>
            <p:nvPr/>
          </p:nvPicPr>
          <p:blipFill>
            <a:blip r:embed="rId17">
              <a:extLst/>
            </a:blip>
            <a:stretch>
              <a:fillRect/>
            </a:stretch>
          </p:blipFill>
          <p:spPr>
            <a:xfrm>
              <a:off x="4634702" y="22060"/>
              <a:ext cx="2363191" cy="914401"/>
            </a:xfrm>
            <a:prstGeom prst="rect">
              <a:avLst/>
            </a:prstGeom>
            <a:ln w="12700" cap="flat">
              <a:noFill/>
              <a:miter lim="400000"/>
            </a:ln>
            <a:effectLst/>
          </p:spPr>
        </p:pic>
        <p:sp>
          <p:nvSpPr>
            <p:cNvPr id="295" name="Shape 295"/>
            <p:cNvSpPr/>
            <p:nvPr/>
          </p:nvSpPr>
          <p:spPr>
            <a:xfrm>
              <a:off x="0" y="222250"/>
              <a:ext cx="4581588" cy="1193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a:solidFill>
                    <a:srgbClr val="005493"/>
                  </a:solidFill>
                  <a:latin typeface="Calibri"/>
                  <a:ea typeface="Calibri"/>
                  <a:cs typeface="Calibri"/>
                  <a:sym typeface="Calibri"/>
                </a:defRPr>
              </a:lvl1pPr>
            </a:lstStyle>
            <a:p>
              <a:pPr lvl="0">
                <a:defRPr sz="1800">
                  <a:solidFill>
                    <a:srgbClr val="000000"/>
                  </a:solidFill>
                </a:defRPr>
              </a:pPr>
              <a:r>
                <a:rPr sz="3600">
                  <a:solidFill>
                    <a:srgbClr val="005493"/>
                  </a:solidFill>
                </a:rPr>
                <a:t>Deformation of curves:</a:t>
              </a:r>
            </a:p>
          </p:txBody>
        </p:sp>
      </p:grpSp>
      <p:grpSp>
        <p:nvGrpSpPr>
          <p:cNvPr id="302" name="Group 302"/>
          <p:cNvGrpSpPr/>
          <p:nvPr/>
        </p:nvGrpSpPr>
        <p:grpSpPr>
          <a:xfrm>
            <a:off x="139699" y="8818151"/>
            <a:ext cx="12825989" cy="1066801"/>
            <a:chOff x="0" y="44121"/>
            <a:chExt cx="12825987" cy="1066800"/>
          </a:xfrm>
        </p:grpSpPr>
        <p:grpSp>
          <p:nvGrpSpPr>
            <p:cNvPr id="300" name="Group 300"/>
            <p:cNvGrpSpPr/>
            <p:nvPr/>
          </p:nvGrpSpPr>
          <p:grpSpPr>
            <a:xfrm>
              <a:off x="0" y="44121"/>
              <a:ext cx="7889018" cy="1066801"/>
              <a:chOff x="0" y="18721"/>
              <a:chExt cx="7889017" cy="1066800"/>
            </a:xfrm>
          </p:grpSpPr>
          <p:pic>
            <p:nvPicPr>
              <p:cNvPr id="297" name="droppedImage.pdf"/>
              <p:cNvPicPr/>
              <p:nvPr/>
            </p:nvPicPr>
            <p:blipFill>
              <a:blip r:embed="rId18">
                <a:extLst/>
              </a:blip>
              <a:stretch>
                <a:fillRect/>
              </a:stretch>
            </p:blipFill>
            <p:spPr>
              <a:xfrm>
                <a:off x="0" y="98988"/>
                <a:ext cx="3787466" cy="462424"/>
              </a:xfrm>
              <a:prstGeom prst="rect">
                <a:avLst/>
              </a:prstGeom>
              <a:ln w="12700" cap="flat">
                <a:noFill/>
                <a:miter lim="400000"/>
              </a:ln>
              <a:effectLst/>
            </p:spPr>
          </p:pic>
          <p:sp>
            <p:nvSpPr>
              <p:cNvPr id="298" name="Shape 298"/>
              <p:cNvSpPr/>
              <p:nvPr/>
            </p:nvSpPr>
            <p:spPr>
              <a:xfrm>
                <a:off x="5022413" y="18721"/>
                <a:ext cx="2866605"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AA7900"/>
                    </a:solidFill>
                    <a:latin typeface="Calibri"/>
                    <a:ea typeface="Calibri"/>
                    <a:cs typeface="Calibri"/>
                    <a:sym typeface="Calibri"/>
                  </a:defRPr>
                </a:lvl1pPr>
              </a:lstStyle>
              <a:p>
                <a:pPr lvl="0">
                  <a:defRPr sz="1800">
                    <a:solidFill>
                      <a:srgbClr val="000000"/>
                    </a:solidFill>
                  </a:defRPr>
                </a:pPr>
                <a:r>
                  <a:rPr sz="3200">
                    <a:solidFill>
                      <a:srgbClr val="AA7900"/>
                    </a:solidFill>
                  </a:rPr>
                  <a:t>mKdV  hierarchy</a:t>
                </a:r>
              </a:p>
            </p:txBody>
          </p:sp>
          <p:sp>
            <p:nvSpPr>
              <p:cNvPr id="299" name="Shape 299"/>
              <p:cNvSpPr/>
              <p:nvPr/>
            </p:nvSpPr>
            <p:spPr>
              <a:xfrm>
                <a:off x="3867181" y="346333"/>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sp>
          <p:nvSpPr>
            <p:cNvPr id="301" name="Shape 301"/>
            <p:cNvSpPr/>
            <p:nvPr/>
          </p:nvSpPr>
          <p:spPr>
            <a:xfrm>
              <a:off x="7961887" y="110632"/>
              <a:ext cx="4864101"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spcBef>
                  <a:spcPts val="1200"/>
                </a:spcBef>
                <a:defRPr sz="2400">
                  <a:latin typeface="Gill Sans"/>
                  <a:ea typeface="Gill Sans"/>
                  <a:cs typeface="Gill Sans"/>
                  <a:sym typeface="Gill Sans"/>
                </a:defRPr>
              </a:lvl1pPr>
            </a:lstStyle>
            <a:p>
              <a:pPr lvl="0">
                <a:defRPr sz="1800"/>
              </a:pPr>
              <a:r>
                <a:rPr sz="2400"/>
                <a:t>Lamb (1976), Goldstein-Petrich(1991) </a:t>
              </a:r>
            </a:p>
          </p:txBody>
        </p:sp>
      </p:grpSp>
      <p:sp>
        <p:nvSpPr>
          <p:cNvPr id="303" name="Shape 303"/>
          <p:cNvSpPr/>
          <p:nvPr/>
        </p:nvSpPr>
        <p:spPr>
          <a:xfrm>
            <a:off x="863076" y="171450"/>
            <a:ext cx="10916643"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Deformation of Plane Curves and Soliton Equation (2/2)</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2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3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2" grpId="6"/>
      <p:bldP build="whole" bldLvl="1" animBg="1" rev="0" advAuto="0" spid="293" grpId="4"/>
      <p:bldP build="whole" bldLvl="1" animBg="1" rev="0" advAuto="0" spid="259" grpId="3"/>
      <p:bldP build="whole" bldLvl="1" animBg="1" rev="0" advAuto="0" spid="284" grpId="2"/>
      <p:bldP build="whole" bldLvl="1" animBg="1" rev="0" advAuto="0" spid="263" grpId="1"/>
      <p:bldP build="whole" bldLvl="1" animBg="1" rev="0" advAuto="0" spid="296" grpId="5"/>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nvSpPr>
        <p:spPr>
          <a:xfrm>
            <a:off x="553442" y="139700"/>
            <a:ext cx="11915627"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06" name="Shape 306"/>
          <p:cNvSpPr/>
          <p:nvPr/>
        </p:nvSpPr>
        <p:spPr>
          <a:xfrm>
            <a:off x="863076" y="171450"/>
            <a:ext cx="10916643"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Why Integrable Systems? (1/2)</a:t>
            </a:r>
          </a:p>
        </p:txBody>
      </p:sp>
      <p:sp>
        <p:nvSpPr>
          <p:cNvPr id="307" name="Shape 307"/>
          <p:cNvSpPr/>
          <p:nvPr/>
        </p:nvSpPr>
        <p:spPr>
          <a:xfrm>
            <a:off x="136217" y="967111"/>
            <a:ext cx="11445538"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Integrable systems: compatibility of linear problem</a:t>
            </a:r>
          </a:p>
        </p:txBody>
      </p:sp>
      <p:grpSp>
        <p:nvGrpSpPr>
          <p:cNvPr id="310" name="Group 310"/>
          <p:cNvGrpSpPr/>
          <p:nvPr/>
        </p:nvGrpSpPr>
        <p:grpSpPr>
          <a:xfrm>
            <a:off x="602294" y="1685078"/>
            <a:ext cx="6566963" cy="1066801"/>
            <a:chOff x="0" y="-217471"/>
            <a:chExt cx="6566961" cy="1066800"/>
          </a:xfrm>
        </p:grpSpPr>
        <p:sp>
          <p:nvSpPr>
            <p:cNvPr id="308" name="Shape 308"/>
            <p:cNvSpPr/>
            <p:nvPr/>
          </p:nvSpPr>
          <p:spPr>
            <a:xfrm>
              <a:off x="0" y="-217472"/>
              <a:ext cx="2803600"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8300" indent="-355600" algn="l">
                <a:buSzPct val="70000"/>
                <a:buBlip>
                  <a:blip r:embed="rId3"/>
                </a:buBlip>
                <a:defRPr b="1" sz="3200">
                  <a:solidFill>
                    <a:srgbClr val="005493"/>
                  </a:solidFill>
                  <a:latin typeface="Calibri"/>
                  <a:ea typeface="Calibri"/>
                  <a:cs typeface="Calibri"/>
                  <a:sym typeface="Calibri"/>
                </a:defRPr>
              </a:lvl1pPr>
            </a:lstStyle>
            <a:p>
              <a:pPr lvl="0">
                <a:defRPr b="0" sz="1800">
                  <a:solidFill>
                    <a:srgbClr val="000000"/>
                  </a:solidFill>
                </a:defRPr>
              </a:pPr>
              <a:r>
                <a:rPr b="1" sz="3200">
                  <a:solidFill>
                    <a:srgbClr val="005493"/>
                  </a:solidFill>
                </a:rPr>
                <a:t>KdV equation</a:t>
              </a:r>
            </a:p>
          </p:txBody>
        </p:sp>
        <p:pic>
          <p:nvPicPr>
            <p:cNvPr id="309" name="droppedImage.pdf"/>
            <p:cNvPicPr/>
            <p:nvPr/>
          </p:nvPicPr>
          <p:blipFill>
            <a:blip r:embed="rId4">
              <a:extLst/>
            </a:blip>
            <a:stretch>
              <a:fillRect/>
            </a:stretch>
          </p:blipFill>
          <p:spPr>
            <a:xfrm>
              <a:off x="3121028" y="-132282"/>
              <a:ext cx="3445934" cy="419101"/>
            </a:xfrm>
            <a:prstGeom prst="rect">
              <a:avLst/>
            </a:prstGeom>
            <a:ln w="12700" cap="flat">
              <a:noFill/>
              <a:miter lim="400000"/>
            </a:ln>
            <a:effectLst/>
          </p:spPr>
        </p:pic>
      </p:grpSp>
      <p:grpSp>
        <p:nvGrpSpPr>
          <p:cNvPr id="313" name="Group 313"/>
          <p:cNvGrpSpPr/>
          <p:nvPr/>
        </p:nvGrpSpPr>
        <p:grpSpPr>
          <a:xfrm>
            <a:off x="538794" y="3800358"/>
            <a:ext cx="10001527" cy="558801"/>
            <a:chOff x="0" y="0"/>
            <a:chExt cx="10001525" cy="558800"/>
          </a:xfrm>
        </p:grpSpPr>
        <p:sp>
          <p:nvSpPr>
            <p:cNvPr id="311" name="Shape 311"/>
            <p:cNvSpPr/>
            <p:nvPr/>
          </p:nvSpPr>
          <p:spPr>
            <a:xfrm>
              <a:off x="0" y="0"/>
              <a:ext cx="4235953"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Gill Sans"/>
                  <a:ea typeface="Gill Sans"/>
                  <a:cs typeface="Gill Sans"/>
                  <a:sym typeface="Gill Sans"/>
                </a:defRPr>
              </a:lvl1pPr>
            </a:lstStyle>
            <a:p>
              <a:pPr lvl="0">
                <a:defRPr sz="1800">
                  <a:solidFill>
                    <a:srgbClr val="000000"/>
                  </a:solidFill>
                </a:defRPr>
              </a:pPr>
              <a:r>
                <a:rPr sz="3200">
                  <a:solidFill>
                    <a:srgbClr val="005493"/>
                  </a:solidFill>
                </a:rPr>
                <a:t>compatibility condition:</a:t>
              </a:r>
            </a:p>
          </p:txBody>
        </p:sp>
        <p:pic>
          <p:nvPicPr>
            <p:cNvPr id="312" name="droppedImage.pdf"/>
            <p:cNvPicPr/>
            <p:nvPr/>
          </p:nvPicPr>
          <p:blipFill>
            <a:blip r:embed="rId5">
              <a:extLst/>
            </a:blip>
            <a:stretch>
              <a:fillRect/>
            </a:stretch>
          </p:blipFill>
          <p:spPr>
            <a:xfrm>
              <a:off x="4477025" y="96092"/>
              <a:ext cx="5524501" cy="381001"/>
            </a:xfrm>
            <a:prstGeom prst="rect">
              <a:avLst/>
            </a:prstGeom>
            <a:ln w="12700" cap="flat">
              <a:noFill/>
              <a:miter lim="400000"/>
            </a:ln>
            <a:effectLst/>
          </p:spPr>
        </p:pic>
      </p:grpSp>
      <p:grpSp>
        <p:nvGrpSpPr>
          <p:cNvPr id="316" name="Group 316"/>
          <p:cNvGrpSpPr/>
          <p:nvPr/>
        </p:nvGrpSpPr>
        <p:grpSpPr>
          <a:xfrm>
            <a:off x="595101" y="2402401"/>
            <a:ext cx="10553524" cy="1133169"/>
            <a:chOff x="0" y="-57992"/>
            <a:chExt cx="10553522" cy="1133167"/>
          </a:xfrm>
        </p:grpSpPr>
        <p:sp>
          <p:nvSpPr>
            <p:cNvPr id="314" name="Shape 314"/>
            <p:cNvSpPr/>
            <p:nvPr/>
          </p:nvSpPr>
          <p:spPr>
            <a:xfrm>
              <a:off x="0" y="2867"/>
              <a:ext cx="4317109"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Gill Sans"/>
                  <a:ea typeface="Gill Sans"/>
                  <a:cs typeface="Gill Sans"/>
                  <a:sym typeface="Gill Sans"/>
                </a:defRPr>
              </a:lvl1pPr>
            </a:lstStyle>
            <a:p>
              <a:pPr lvl="0">
                <a:defRPr sz="1800">
                  <a:solidFill>
                    <a:srgbClr val="000000"/>
                  </a:solidFill>
                </a:defRPr>
              </a:pPr>
              <a:r>
                <a:rPr sz="3200">
                  <a:solidFill>
                    <a:srgbClr val="005493"/>
                  </a:solidFill>
                </a:rPr>
                <a:t>auxiliary linear problem:</a:t>
              </a:r>
            </a:p>
          </p:txBody>
        </p:sp>
        <p:pic>
          <p:nvPicPr>
            <p:cNvPr id="315" name="droppedImage.pdf"/>
            <p:cNvPicPr/>
            <p:nvPr/>
          </p:nvPicPr>
          <p:blipFill>
            <a:blip r:embed="rId6">
              <a:extLst/>
            </a:blip>
            <a:stretch>
              <a:fillRect/>
            </a:stretch>
          </p:blipFill>
          <p:spPr>
            <a:xfrm>
              <a:off x="4698822" y="-57993"/>
              <a:ext cx="5854701" cy="1133169"/>
            </a:xfrm>
            <a:prstGeom prst="rect">
              <a:avLst/>
            </a:prstGeom>
            <a:ln w="12700" cap="flat">
              <a:noFill/>
              <a:miter lim="400000"/>
            </a:ln>
            <a:effectLst/>
          </p:spPr>
        </p:pic>
      </p:grpSp>
      <p:grpSp>
        <p:nvGrpSpPr>
          <p:cNvPr id="319" name="Group 319"/>
          <p:cNvGrpSpPr/>
          <p:nvPr/>
        </p:nvGrpSpPr>
        <p:grpSpPr>
          <a:xfrm>
            <a:off x="482826" y="4598211"/>
            <a:ext cx="6659199" cy="1151293"/>
            <a:chOff x="0" y="0"/>
            <a:chExt cx="6659198" cy="1151292"/>
          </a:xfrm>
        </p:grpSpPr>
        <p:sp>
          <p:nvSpPr>
            <p:cNvPr id="317" name="Shape 317"/>
            <p:cNvSpPr/>
            <p:nvPr/>
          </p:nvSpPr>
          <p:spPr>
            <a:xfrm>
              <a:off x="0" y="84492"/>
              <a:ext cx="3299480"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8300" indent="-355600" algn="l">
                <a:buSzPct val="70000"/>
                <a:buBlip>
                  <a:blip r:embed="rId3"/>
                </a:buBlip>
                <a:defRPr b="1" sz="3200">
                  <a:solidFill>
                    <a:srgbClr val="005493"/>
                  </a:solidFill>
                  <a:latin typeface="Calibri"/>
                  <a:ea typeface="Calibri"/>
                  <a:cs typeface="Calibri"/>
                  <a:sym typeface="Calibri"/>
                </a:defRPr>
              </a:lvl1pPr>
            </a:lstStyle>
            <a:p>
              <a:pPr lvl="0">
                <a:defRPr b="0" sz="1800">
                  <a:solidFill>
                    <a:srgbClr val="000000"/>
                  </a:solidFill>
                </a:defRPr>
              </a:pPr>
              <a:r>
                <a:rPr b="1" sz="3200">
                  <a:solidFill>
                    <a:srgbClr val="005493"/>
                  </a:solidFill>
                </a:rPr>
                <a:t>mKdV equation</a:t>
              </a:r>
            </a:p>
          </p:txBody>
        </p:sp>
        <p:pic>
          <p:nvPicPr>
            <p:cNvPr id="318" name="pasted-image.pdf"/>
            <p:cNvPicPr/>
            <p:nvPr/>
          </p:nvPicPr>
          <p:blipFill>
            <a:blip r:embed="rId7">
              <a:extLst/>
            </a:blip>
            <a:stretch>
              <a:fillRect/>
            </a:stretch>
          </p:blipFill>
          <p:spPr>
            <a:xfrm>
              <a:off x="3410849" y="0"/>
              <a:ext cx="3248350" cy="847396"/>
            </a:xfrm>
            <a:prstGeom prst="rect">
              <a:avLst/>
            </a:prstGeom>
            <a:ln w="12700" cap="flat">
              <a:noFill/>
              <a:miter lim="400000"/>
            </a:ln>
            <a:effectLst/>
          </p:spPr>
        </p:pic>
      </p:grpSp>
      <p:grpSp>
        <p:nvGrpSpPr>
          <p:cNvPr id="322" name="Group 322"/>
          <p:cNvGrpSpPr/>
          <p:nvPr/>
        </p:nvGrpSpPr>
        <p:grpSpPr>
          <a:xfrm>
            <a:off x="537428" y="5695342"/>
            <a:ext cx="11469923" cy="2474496"/>
            <a:chOff x="0" y="0"/>
            <a:chExt cx="11469922" cy="2474495"/>
          </a:xfrm>
        </p:grpSpPr>
        <p:pic>
          <p:nvPicPr>
            <p:cNvPr id="320" name="pasted-image.pdf"/>
            <p:cNvPicPr/>
            <p:nvPr/>
          </p:nvPicPr>
          <p:blipFill>
            <a:blip r:embed="rId8">
              <a:extLst/>
            </a:blip>
            <a:srcRect l="0" t="0" r="0" b="0"/>
            <a:stretch>
              <a:fillRect/>
            </a:stretch>
          </p:blipFill>
          <p:spPr>
            <a:xfrm>
              <a:off x="27785" y="0"/>
              <a:ext cx="7042868" cy="999483"/>
            </a:xfrm>
            <a:prstGeom prst="rect">
              <a:avLst/>
            </a:prstGeom>
            <a:ln w="12700" cap="flat">
              <a:noFill/>
              <a:miter lim="400000"/>
            </a:ln>
            <a:effectLst/>
          </p:spPr>
        </p:pic>
        <p:pic>
          <p:nvPicPr>
            <p:cNvPr id="321" name="pasted-image.pdf"/>
            <p:cNvPicPr/>
            <p:nvPr/>
          </p:nvPicPr>
          <p:blipFill>
            <a:blip r:embed="rId9">
              <a:extLst/>
            </a:blip>
            <a:stretch>
              <a:fillRect/>
            </a:stretch>
          </p:blipFill>
          <p:spPr>
            <a:xfrm>
              <a:off x="0" y="1236328"/>
              <a:ext cx="11469923" cy="1238168"/>
            </a:xfrm>
            <a:prstGeom prst="rect">
              <a:avLst/>
            </a:prstGeom>
            <a:ln w="12700" cap="flat">
              <a:noFill/>
              <a:miter lim="400000"/>
            </a:ln>
            <a:effectLst/>
          </p:spPr>
        </p:pic>
      </p:grpSp>
      <p:grpSp>
        <p:nvGrpSpPr>
          <p:cNvPr id="326" name="Group 326"/>
          <p:cNvGrpSpPr/>
          <p:nvPr/>
        </p:nvGrpSpPr>
        <p:grpSpPr>
          <a:xfrm>
            <a:off x="581920" y="8190258"/>
            <a:ext cx="11036537" cy="847396"/>
            <a:chOff x="0" y="0"/>
            <a:chExt cx="11036535" cy="847395"/>
          </a:xfrm>
        </p:grpSpPr>
        <p:pic>
          <p:nvPicPr>
            <p:cNvPr id="323" name="pasted-image.pdf"/>
            <p:cNvPicPr/>
            <p:nvPr/>
          </p:nvPicPr>
          <p:blipFill>
            <a:blip r:embed="rId10">
              <a:extLst/>
            </a:blip>
            <a:stretch>
              <a:fillRect/>
            </a:stretch>
          </p:blipFill>
          <p:spPr>
            <a:xfrm>
              <a:off x="0" y="299380"/>
              <a:ext cx="6477000" cy="444501"/>
            </a:xfrm>
            <a:prstGeom prst="rect">
              <a:avLst/>
            </a:prstGeom>
            <a:ln w="12700" cap="flat">
              <a:noFill/>
              <a:miter lim="400000"/>
            </a:ln>
            <a:effectLst/>
          </p:spPr>
        </p:pic>
        <p:pic>
          <p:nvPicPr>
            <p:cNvPr id="324" name="pasted-image.pdf"/>
            <p:cNvPicPr/>
            <p:nvPr/>
          </p:nvPicPr>
          <p:blipFill>
            <a:blip r:embed="rId7">
              <a:extLst/>
            </a:blip>
            <a:stretch>
              <a:fillRect/>
            </a:stretch>
          </p:blipFill>
          <p:spPr>
            <a:xfrm>
              <a:off x="7788186" y="0"/>
              <a:ext cx="3248350" cy="847396"/>
            </a:xfrm>
            <a:prstGeom prst="rect">
              <a:avLst/>
            </a:prstGeom>
            <a:ln w="12700" cap="flat">
              <a:noFill/>
              <a:miter lim="400000"/>
            </a:ln>
            <a:effectLst/>
          </p:spPr>
        </p:pic>
        <p:sp>
          <p:nvSpPr>
            <p:cNvPr id="325" name="Shape 325"/>
            <p:cNvSpPr/>
            <p:nvPr/>
          </p:nvSpPr>
          <p:spPr>
            <a:xfrm>
              <a:off x="6600045" y="506063"/>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sp>
        <p:nvSpPr>
          <p:cNvPr id="327" name="Shape 327"/>
          <p:cNvSpPr/>
          <p:nvPr/>
        </p:nvSpPr>
        <p:spPr>
          <a:xfrm>
            <a:off x="564307" y="9103181"/>
            <a:ext cx="8649098" cy="5919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i="1" sz="3200">
                <a:solidFill>
                  <a:srgbClr val="005493"/>
                </a:solidFill>
                <a:latin typeface="Calibri"/>
                <a:ea typeface="Calibri"/>
                <a:cs typeface="Calibri"/>
                <a:sym typeface="Calibri"/>
              </a:rPr>
              <a:t>M</a:t>
            </a:r>
            <a:r>
              <a:rPr sz="3200">
                <a:solidFill>
                  <a:srgbClr val="005493"/>
                </a:solidFill>
                <a:latin typeface="Calibri"/>
                <a:ea typeface="Calibri"/>
                <a:cs typeface="Calibri"/>
                <a:sym typeface="Calibri"/>
              </a:rPr>
              <a:t>: Laurent polynomial in λ → </a:t>
            </a:r>
            <a:r>
              <a:rPr b="1" sz="3200">
                <a:solidFill>
                  <a:srgbClr val="DE6A10"/>
                </a:solidFill>
                <a:latin typeface="Calibri"/>
                <a:ea typeface="Calibri"/>
                <a:cs typeface="Calibri"/>
                <a:sym typeface="Calibri"/>
              </a:rPr>
              <a:t>AKNS hierarchy</a:t>
            </a:r>
          </a:p>
        </p:txBody>
      </p:sp>
      <p:grpSp>
        <p:nvGrpSpPr>
          <p:cNvPr id="334" name="Group 334"/>
          <p:cNvGrpSpPr/>
          <p:nvPr/>
        </p:nvGrpSpPr>
        <p:grpSpPr>
          <a:xfrm>
            <a:off x="7795379" y="4906263"/>
            <a:ext cx="4590574" cy="1885967"/>
            <a:chOff x="0" y="0"/>
            <a:chExt cx="4590573" cy="1885965"/>
          </a:xfrm>
        </p:grpSpPr>
        <p:grpSp>
          <p:nvGrpSpPr>
            <p:cNvPr id="332" name="Group 332"/>
            <p:cNvGrpSpPr/>
            <p:nvPr/>
          </p:nvGrpSpPr>
          <p:grpSpPr>
            <a:xfrm>
              <a:off x="0" y="554410"/>
              <a:ext cx="4590574" cy="1331556"/>
              <a:chOff x="0" y="0"/>
              <a:chExt cx="4590573" cy="1331554"/>
            </a:xfrm>
          </p:grpSpPr>
          <p:sp>
            <p:nvSpPr>
              <p:cNvPr id="328" name="Shape 328"/>
              <p:cNvSpPr/>
              <p:nvPr/>
            </p:nvSpPr>
            <p:spPr>
              <a:xfrm>
                <a:off x="1384554" y="159371"/>
                <a:ext cx="3206020" cy="1172184"/>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329" name="Shape 329"/>
              <p:cNvSpPr/>
              <p:nvPr/>
            </p:nvSpPr>
            <p:spPr>
              <a:xfrm>
                <a:off x="79013" y="752988"/>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330" name="pasted-image.pdf"/>
              <p:cNvPicPr/>
              <p:nvPr/>
            </p:nvPicPr>
            <p:blipFill>
              <a:blip r:embed="rId11">
                <a:extLst/>
              </a:blip>
              <a:stretch>
                <a:fillRect/>
              </a:stretch>
            </p:blipFill>
            <p:spPr>
              <a:xfrm>
                <a:off x="1604921" y="288036"/>
                <a:ext cx="2621157" cy="969944"/>
              </a:xfrm>
              <a:prstGeom prst="rect">
                <a:avLst/>
              </a:prstGeom>
              <a:ln w="12700" cap="flat">
                <a:noFill/>
                <a:miter lim="400000"/>
              </a:ln>
              <a:effectLst/>
            </p:spPr>
          </p:pic>
          <p:sp>
            <p:nvSpPr>
              <p:cNvPr id="331" name="Shape 331"/>
              <p:cNvSpPr/>
              <p:nvPr/>
            </p:nvSpPr>
            <p:spPr>
              <a:xfrm>
                <a:off x="0" y="0"/>
                <a:ext cx="1083579" cy="1066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 λ = 0</a:t>
                </a:r>
              </a:p>
            </p:txBody>
          </p:sp>
        </p:grpSp>
        <p:sp>
          <p:nvSpPr>
            <p:cNvPr id="333" name="Shape 333"/>
            <p:cNvSpPr/>
            <p:nvPr/>
          </p:nvSpPr>
          <p:spPr>
            <a:xfrm>
              <a:off x="1518818" y="0"/>
              <a:ext cx="2870414"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DE6A10"/>
                  </a:solidFill>
                  <a:latin typeface="Calibri"/>
                  <a:ea typeface="Calibri"/>
                  <a:cs typeface="Calibri"/>
                  <a:sym typeface="Calibri"/>
                </a:defRPr>
              </a:lvl1pPr>
            </a:lstStyle>
            <a:p>
              <a:pPr lvl="0">
                <a:defRPr sz="1800">
                  <a:solidFill>
                    <a:srgbClr val="000000"/>
                  </a:solidFill>
                </a:defRPr>
              </a:pPr>
              <a:r>
                <a:rPr sz="3200">
                  <a:solidFill>
                    <a:srgbClr val="DE6A10"/>
                  </a:solidFill>
                </a:rPr>
                <a:t>Frenet formula!</a:t>
              </a:r>
            </a:p>
          </p:txBody>
        </p:sp>
      </p:grpSp>
      <p:sp>
        <p:nvSpPr>
          <p:cNvPr id="335" name="Shape 335"/>
          <p:cNvSpPr/>
          <p:nvPr/>
        </p:nvSpPr>
        <p:spPr>
          <a:xfrm>
            <a:off x="474105" y="2311739"/>
            <a:ext cx="11267010" cy="2133545"/>
          </a:xfrm>
          <a:prstGeom prst="rect">
            <a:avLst/>
          </a:prstGeom>
          <a:ln w="25400">
            <a:solidFill/>
            <a:miter lim="400000"/>
          </a:ln>
          <a:effectLst>
            <a:outerShdw sx="100000" sy="100000" kx="0" ky="0" algn="b" rotWithShape="0" blurRad="38100" dist="38100" dir="5400000">
              <a:srgbClr val="000000">
                <a:alpha val="50000"/>
              </a:srgbClr>
            </a:outerShdw>
          </a:effectLst>
        </p:spPr>
        <p:txBody>
          <a:bodyPr lIns="0" tIns="0" rIns="0" bIns="0" anchor="ctr"/>
          <a:lstStyle/>
          <a:p>
            <a:pPr lvl="0">
              <a:defRPr sz="2400"/>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3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3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3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3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3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3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7"/>
      <p:bldP build="whole" bldLvl="1" animBg="1" rev="0" advAuto="0" spid="327" grpId="9"/>
      <p:bldP build="whole" bldLvl="1" animBg="1" rev="0" advAuto="0" spid="313" grpId="3"/>
      <p:bldP build="whole" bldLvl="1" animBg="1" rev="0" advAuto="0" spid="322" grpId="6"/>
      <p:bldP build="whole" bldLvl="1" animBg="1" rev="0" advAuto="0" spid="316" grpId="2"/>
      <p:bldP build="whole" bldLvl="1" animBg="1" rev="0" advAuto="0" spid="335" grpId="4"/>
      <p:bldP build="whole" bldLvl="1" animBg="1" rev="0" advAuto="0" spid="319" grpId="5"/>
      <p:bldP build="whole" bldLvl="1" animBg="1" rev="0" advAuto="0" spid="334" grpId="8"/>
      <p:bldP build="whole" bldLvl="1" animBg="1" rev="0" advAuto="0" spid="31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nvSpPr>
        <p:spPr>
          <a:xfrm>
            <a:off x="553442" y="139700"/>
            <a:ext cx="11915627"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8" name="Shape 338"/>
          <p:cNvSpPr/>
          <p:nvPr/>
        </p:nvSpPr>
        <p:spPr>
          <a:xfrm>
            <a:off x="863076" y="171450"/>
            <a:ext cx="10916643"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Why Integrable Systems? (2/2)</a:t>
            </a:r>
          </a:p>
        </p:txBody>
      </p:sp>
      <p:pic>
        <p:nvPicPr>
          <p:cNvPr id="339" name="pasted-image.pdf"/>
          <p:cNvPicPr/>
          <p:nvPr/>
        </p:nvPicPr>
        <p:blipFill>
          <a:blip r:embed="rId4">
            <a:extLst/>
          </a:blip>
          <a:stretch>
            <a:fillRect/>
          </a:stretch>
        </p:blipFill>
        <p:spPr>
          <a:xfrm>
            <a:off x="93763" y="4778614"/>
            <a:ext cx="5209362" cy="869913"/>
          </a:xfrm>
          <a:prstGeom prst="rect">
            <a:avLst/>
          </a:prstGeom>
          <a:ln w="12700">
            <a:miter lim="400000"/>
          </a:ln>
        </p:spPr>
      </p:pic>
      <p:pic>
        <p:nvPicPr>
          <p:cNvPr id="340" name="pasted-image.pdf"/>
          <p:cNvPicPr/>
          <p:nvPr/>
        </p:nvPicPr>
        <p:blipFill>
          <a:blip r:embed="rId5">
            <a:extLst/>
          </a:blip>
          <a:stretch>
            <a:fillRect/>
          </a:stretch>
        </p:blipFill>
        <p:spPr>
          <a:xfrm>
            <a:off x="1001636" y="2136912"/>
            <a:ext cx="9251394" cy="874029"/>
          </a:xfrm>
          <a:prstGeom prst="rect">
            <a:avLst/>
          </a:prstGeom>
          <a:ln w="12700">
            <a:miter lim="400000"/>
          </a:ln>
        </p:spPr>
      </p:pic>
      <p:grpSp>
        <p:nvGrpSpPr>
          <p:cNvPr id="344" name="Group 344"/>
          <p:cNvGrpSpPr/>
          <p:nvPr/>
        </p:nvGrpSpPr>
        <p:grpSpPr>
          <a:xfrm>
            <a:off x="221407" y="1202507"/>
            <a:ext cx="10658656" cy="622301"/>
            <a:chOff x="0" y="0"/>
            <a:chExt cx="10658654" cy="622300"/>
          </a:xfrm>
        </p:grpSpPr>
        <p:sp>
          <p:nvSpPr>
            <p:cNvPr id="341" name="Shape 341"/>
            <p:cNvSpPr/>
            <p:nvPr/>
          </p:nvSpPr>
          <p:spPr>
            <a:xfrm>
              <a:off x="0" y="0"/>
              <a:ext cx="10658655"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6"/>
                </a:buBlip>
                <a:defRPr>
                  <a:solidFill>
                    <a:srgbClr val="AA7900"/>
                  </a:solidFill>
                  <a:latin typeface="Gill Sans"/>
                  <a:ea typeface="Gill Sans"/>
                  <a:cs typeface="Gill Sans"/>
                  <a:sym typeface="Gill Sans"/>
                </a:defRPr>
              </a:lvl1pPr>
            </a:lstStyle>
            <a:p>
              <a:pPr lvl="0">
                <a:defRPr sz="1800">
                  <a:solidFill>
                    <a:srgbClr val="000000"/>
                  </a:solidFill>
                </a:defRPr>
              </a:pPr>
              <a:r>
                <a:rPr sz="3600">
                  <a:solidFill>
                    <a:srgbClr val="AA7900"/>
                  </a:solidFill>
                </a:rPr>
                <a:t>　　　　　　    (                         ) correspondence</a:t>
              </a:r>
            </a:p>
          </p:txBody>
        </p:sp>
        <p:pic>
          <p:nvPicPr>
            <p:cNvPr id="342" name="droppedImage.pdf"/>
            <p:cNvPicPr/>
            <p:nvPr/>
          </p:nvPicPr>
          <p:blipFill>
            <a:blip r:embed="rId7">
              <a:extLst/>
            </a:blip>
            <a:stretch>
              <a:fillRect/>
            </a:stretch>
          </p:blipFill>
          <p:spPr>
            <a:xfrm>
              <a:off x="647700" y="139700"/>
              <a:ext cx="2692400" cy="368300"/>
            </a:xfrm>
            <a:prstGeom prst="rect">
              <a:avLst/>
            </a:prstGeom>
            <a:ln w="12700" cap="flat">
              <a:noFill/>
              <a:miter lim="400000"/>
            </a:ln>
            <a:effectLst/>
          </p:spPr>
        </p:pic>
        <p:pic>
          <p:nvPicPr>
            <p:cNvPr id="343" name="droppedImage.pdf"/>
            <p:cNvPicPr/>
            <p:nvPr/>
          </p:nvPicPr>
          <p:blipFill>
            <a:blip r:embed="rId8">
              <a:extLst/>
            </a:blip>
            <a:srcRect l="0" t="0" r="0" b="0"/>
            <a:stretch>
              <a:fillRect/>
            </a:stretch>
          </p:blipFill>
          <p:spPr>
            <a:xfrm>
              <a:off x="3864254" y="183505"/>
              <a:ext cx="3009901" cy="368301"/>
            </a:xfrm>
            <a:prstGeom prst="rect">
              <a:avLst/>
            </a:prstGeom>
            <a:ln w="12700" cap="flat">
              <a:noFill/>
              <a:miter lim="400000"/>
            </a:ln>
            <a:effectLst/>
          </p:spPr>
        </p:pic>
      </p:grpSp>
      <p:pic>
        <p:nvPicPr>
          <p:cNvPr id="345" name="droppedImage.pdf"/>
          <p:cNvPicPr/>
          <p:nvPr/>
        </p:nvPicPr>
        <p:blipFill>
          <a:blip r:embed="rId9">
            <a:extLst/>
          </a:blip>
          <a:stretch>
            <a:fillRect/>
          </a:stretch>
        </p:blipFill>
        <p:spPr>
          <a:xfrm>
            <a:off x="1563459" y="3314064"/>
            <a:ext cx="8399241" cy="1172484"/>
          </a:xfrm>
          <a:prstGeom prst="rect">
            <a:avLst/>
          </a:prstGeom>
          <a:ln w="12700">
            <a:miter lim="400000"/>
          </a:ln>
        </p:spPr>
      </p:pic>
      <p:grpSp>
        <p:nvGrpSpPr>
          <p:cNvPr id="348" name="Group 348"/>
          <p:cNvGrpSpPr/>
          <p:nvPr/>
        </p:nvGrpSpPr>
        <p:grpSpPr>
          <a:xfrm>
            <a:off x="5424212" y="4638370"/>
            <a:ext cx="5148227" cy="1223417"/>
            <a:chOff x="0" y="0"/>
            <a:chExt cx="5148225" cy="1223415"/>
          </a:xfrm>
        </p:grpSpPr>
        <p:sp>
          <p:nvSpPr>
            <p:cNvPr id="346" name="Shape 346"/>
            <p:cNvSpPr/>
            <p:nvPr/>
          </p:nvSpPr>
          <p:spPr>
            <a:xfrm>
              <a:off x="0" y="603919"/>
              <a:ext cx="1013404" cy="1"/>
            </a:xfrm>
            <a:prstGeom prst="line">
              <a:avLst/>
            </a:prstGeom>
            <a:noFill/>
            <a:ln w="254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pPr lvl="0">
                <a:defRPr sz="2400"/>
              </a:pPr>
            </a:p>
          </p:txBody>
        </p:sp>
        <p:pic>
          <p:nvPicPr>
            <p:cNvPr id="347" name="pasted-image.pdf"/>
            <p:cNvPicPr/>
            <p:nvPr/>
          </p:nvPicPr>
          <p:blipFill>
            <a:blip r:embed="rId10">
              <a:extLst/>
            </a:blip>
            <a:stretch>
              <a:fillRect/>
            </a:stretch>
          </p:blipFill>
          <p:spPr>
            <a:xfrm>
              <a:off x="1130474" y="0"/>
              <a:ext cx="4017752" cy="1223416"/>
            </a:xfrm>
            <a:prstGeom prst="rect">
              <a:avLst/>
            </a:prstGeom>
            <a:ln w="12700" cap="flat">
              <a:noFill/>
              <a:miter lim="400000"/>
            </a:ln>
            <a:effectLst/>
          </p:spPr>
        </p:pic>
      </p:grpSp>
      <p:sp>
        <p:nvSpPr>
          <p:cNvPr id="349" name="Shape 349"/>
          <p:cNvSpPr/>
          <p:nvPr/>
        </p:nvSpPr>
        <p:spPr>
          <a:xfrm>
            <a:off x="10888070" y="4539859"/>
            <a:ext cx="1808061"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600">
                <a:solidFill>
                  <a:srgbClr val="005493"/>
                </a:solidFill>
                <a:latin typeface="Calibri"/>
                <a:ea typeface="Calibri"/>
                <a:cs typeface="Calibri"/>
                <a:sym typeface="Calibri"/>
              </a:rPr>
              <a:t>Frenet</a:t>
            </a:r>
            <a:endParaRPr b="1" sz="3600">
              <a:solidFill>
                <a:srgbClr val="005493"/>
              </a:solidFill>
              <a:latin typeface="Calibri"/>
              <a:ea typeface="Calibri"/>
              <a:cs typeface="Calibri"/>
              <a:sym typeface="Calibri"/>
            </a:endParaRPr>
          </a:p>
          <a:p>
            <a:pPr lvl="0" algn="l">
              <a:defRPr sz="1800"/>
            </a:pPr>
            <a:r>
              <a:rPr b="1" sz="3600">
                <a:solidFill>
                  <a:srgbClr val="005493"/>
                </a:solidFill>
                <a:latin typeface="Calibri"/>
                <a:ea typeface="Calibri"/>
                <a:cs typeface="Calibri"/>
                <a:sym typeface="Calibri"/>
              </a:rPr>
              <a:t>-Serret</a:t>
            </a:r>
          </a:p>
        </p:txBody>
      </p:sp>
      <p:sp>
        <p:nvSpPr>
          <p:cNvPr id="350" name="Shape 350"/>
          <p:cNvSpPr/>
          <p:nvPr/>
        </p:nvSpPr>
        <p:spPr>
          <a:xfrm>
            <a:off x="96241" y="5908122"/>
            <a:ext cx="4294408"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6"/>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Soliton equations</a:t>
            </a:r>
          </a:p>
        </p:txBody>
      </p:sp>
      <p:grpSp>
        <p:nvGrpSpPr>
          <p:cNvPr id="355" name="Group 355"/>
          <p:cNvGrpSpPr/>
          <p:nvPr/>
        </p:nvGrpSpPr>
        <p:grpSpPr>
          <a:xfrm>
            <a:off x="129067" y="6685579"/>
            <a:ext cx="6907394" cy="3246246"/>
            <a:chOff x="0" y="0"/>
            <a:chExt cx="6907393" cy="3246244"/>
          </a:xfrm>
        </p:grpSpPr>
        <p:pic>
          <p:nvPicPr>
            <p:cNvPr id="351" name="pasted-image.pdf"/>
            <p:cNvPicPr/>
            <p:nvPr/>
          </p:nvPicPr>
          <p:blipFill>
            <a:blip r:embed="rId11">
              <a:extLst/>
            </a:blip>
            <a:stretch>
              <a:fillRect/>
            </a:stretch>
          </p:blipFill>
          <p:spPr>
            <a:xfrm>
              <a:off x="0" y="104545"/>
              <a:ext cx="3454400" cy="575565"/>
            </a:xfrm>
            <a:prstGeom prst="rect">
              <a:avLst/>
            </a:prstGeom>
            <a:ln w="12700" cap="flat">
              <a:noFill/>
              <a:miter lim="400000"/>
            </a:ln>
            <a:effectLst/>
          </p:spPr>
        </p:pic>
        <p:pic>
          <p:nvPicPr>
            <p:cNvPr id="352" name="pasted-image.pdf"/>
            <p:cNvPicPr/>
            <p:nvPr/>
          </p:nvPicPr>
          <p:blipFill>
            <a:blip r:embed="rId12">
              <a:extLst/>
            </a:blip>
            <a:stretch>
              <a:fillRect/>
            </a:stretch>
          </p:blipFill>
          <p:spPr>
            <a:xfrm>
              <a:off x="126646" y="1426685"/>
              <a:ext cx="1893164" cy="484877"/>
            </a:xfrm>
            <a:prstGeom prst="rect">
              <a:avLst/>
            </a:prstGeom>
            <a:ln w="12700" cap="flat">
              <a:noFill/>
              <a:miter lim="400000"/>
            </a:ln>
            <a:effectLst/>
          </p:spPr>
        </p:pic>
        <p:sp>
          <p:nvSpPr>
            <p:cNvPr id="353" name="Shape 353"/>
            <p:cNvSpPr/>
            <p:nvPr/>
          </p:nvSpPr>
          <p:spPr>
            <a:xfrm>
              <a:off x="3480954" y="0"/>
              <a:ext cx="3019671"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Calibri"/>
                  <a:ea typeface="Calibri"/>
                  <a:cs typeface="Calibri"/>
                  <a:sym typeface="Calibri"/>
                </a:rPr>
                <a:t>mKdV</a:t>
              </a:r>
              <a:endParaRPr sz="3000">
                <a:solidFill>
                  <a:srgbClr val="005493"/>
                </a:solidFill>
                <a:latin typeface="Calibri"/>
                <a:ea typeface="Calibri"/>
                <a:cs typeface="Calibri"/>
                <a:sym typeface="Calibri"/>
              </a:endParaRPr>
            </a:p>
            <a:p>
              <a:pPr lvl="0" algn="l">
                <a:defRPr sz="1800"/>
              </a:pPr>
              <a:r>
                <a:rPr sz="3000">
                  <a:solidFill>
                    <a:srgbClr val="DE6A10"/>
                  </a:solidFill>
                  <a:latin typeface="Calibri"/>
                  <a:ea typeface="Calibri"/>
                  <a:cs typeface="Calibri"/>
                  <a:sym typeface="Calibri"/>
                </a:rPr>
                <a:t>torsion-preserving</a:t>
              </a:r>
            </a:p>
          </p:txBody>
        </p:sp>
        <p:sp>
          <p:nvSpPr>
            <p:cNvPr id="354" name="Shape 354"/>
            <p:cNvSpPr/>
            <p:nvPr/>
          </p:nvSpPr>
          <p:spPr>
            <a:xfrm>
              <a:off x="3390482" y="1315844"/>
              <a:ext cx="3516912" cy="193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Calibri"/>
                  <a:ea typeface="Calibri"/>
                  <a:cs typeface="Calibri"/>
                  <a:sym typeface="Calibri"/>
                </a:rPr>
                <a:t>sine-Gordon</a:t>
              </a:r>
              <a:endParaRPr sz="3000">
                <a:solidFill>
                  <a:srgbClr val="005493"/>
                </a:solidFill>
                <a:latin typeface="Calibri"/>
                <a:ea typeface="Calibri"/>
                <a:cs typeface="Calibri"/>
                <a:sym typeface="Calibri"/>
              </a:endParaRPr>
            </a:p>
            <a:p>
              <a:pPr lvl="0" algn="l">
                <a:defRPr sz="1800"/>
              </a:pPr>
              <a:r>
                <a:rPr sz="3000">
                  <a:solidFill>
                    <a:srgbClr val="DE6A10"/>
                  </a:solidFill>
                  <a:latin typeface="Calibri"/>
                  <a:ea typeface="Calibri"/>
                  <a:cs typeface="Calibri"/>
                  <a:sym typeface="Calibri"/>
                </a:rPr>
                <a:t>torsion-preserving</a:t>
              </a:r>
              <a:endParaRPr sz="3000">
                <a:solidFill>
                  <a:srgbClr val="DE6A10"/>
                </a:solidFill>
                <a:latin typeface="Calibri"/>
                <a:ea typeface="Calibri"/>
                <a:cs typeface="Calibri"/>
                <a:sym typeface="Calibri"/>
              </a:endParaRPr>
            </a:p>
            <a:p>
              <a:pPr lvl="0" algn="l">
                <a:defRPr sz="1800"/>
              </a:pPr>
              <a:r>
                <a:rPr sz="3000">
                  <a:solidFill>
                    <a:srgbClr val="DE6A10"/>
                  </a:solidFill>
                  <a:latin typeface="Calibri"/>
                  <a:ea typeface="Calibri"/>
                  <a:cs typeface="Calibri"/>
                  <a:sym typeface="Calibri"/>
                </a:rPr>
                <a:t>curvature-preserving</a:t>
              </a:r>
            </a:p>
          </p:txBody>
        </p:sp>
      </p:grpSp>
      <p:grpSp>
        <p:nvGrpSpPr>
          <p:cNvPr id="362" name="Group 362"/>
          <p:cNvGrpSpPr/>
          <p:nvPr/>
        </p:nvGrpSpPr>
        <p:grpSpPr>
          <a:xfrm>
            <a:off x="6586224" y="6609605"/>
            <a:ext cx="6211137" cy="3495970"/>
            <a:chOff x="0" y="0"/>
            <a:chExt cx="6211136" cy="3495968"/>
          </a:xfrm>
        </p:grpSpPr>
        <p:pic>
          <p:nvPicPr>
            <p:cNvPr id="356" name="pasted-image.pdf"/>
            <p:cNvPicPr/>
            <p:nvPr/>
          </p:nvPicPr>
          <p:blipFill>
            <a:blip r:embed="rId13">
              <a:extLst/>
            </a:blip>
            <a:stretch>
              <a:fillRect/>
            </a:stretch>
          </p:blipFill>
          <p:spPr>
            <a:xfrm>
              <a:off x="0" y="18674"/>
              <a:ext cx="3323896" cy="772940"/>
            </a:xfrm>
            <a:prstGeom prst="rect">
              <a:avLst/>
            </a:prstGeom>
            <a:ln w="12700" cap="flat">
              <a:noFill/>
              <a:miter lim="400000"/>
            </a:ln>
            <a:effectLst/>
          </p:spPr>
        </p:pic>
        <p:pic>
          <p:nvPicPr>
            <p:cNvPr id="357" name="pasted-image.pdf"/>
            <p:cNvPicPr/>
            <p:nvPr/>
          </p:nvPicPr>
          <p:blipFill>
            <a:blip r:embed="rId14">
              <a:extLst/>
            </a:blip>
            <a:stretch>
              <a:fillRect/>
            </a:stretch>
          </p:blipFill>
          <p:spPr>
            <a:xfrm>
              <a:off x="805083" y="2305879"/>
              <a:ext cx="2451101" cy="524765"/>
            </a:xfrm>
            <a:prstGeom prst="rect">
              <a:avLst/>
            </a:prstGeom>
            <a:ln w="12700" cap="flat">
              <a:noFill/>
              <a:miter lim="400000"/>
            </a:ln>
            <a:effectLst/>
          </p:spPr>
        </p:pic>
        <p:pic>
          <p:nvPicPr>
            <p:cNvPr id="358" name="pasted-image.pdf"/>
            <p:cNvPicPr/>
            <p:nvPr/>
          </p:nvPicPr>
          <p:blipFill>
            <a:blip r:embed="rId15">
              <a:extLst/>
            </a:blip>
            <a:stretch>
              <a:fillRect/>
            </a:stretch>
          </p:blipFill>
          <p:spPr>
            <a:xfrm>
              <a:off x="293353" y="1228918"/>
              <a:ext cx="3151557" cy="770003"/>
            </a:xfrm>
            <a:prstGeom prst="rect">
              <a:avLst/>
            </a:prstGeom>
            <a:ln w="12700" cap="flat">
              <a:noFill/>
              <a:miter lim="400000"/>
            </a:ln>
            <a:effectLst/>
          </p:spPr>
        </p:pic>
        <p:sp>
          <p:nvSpPr>
            <p:cNvPr id="359" name="Shape 359"/>
            <p:cNvSpPr/>
            <p:nvPr/>
          </p:nvSpPr>
          <p:spPr>
            <a:xfrm>
              <a:off x="3515464" y="0"/>
              <a:ext cx="2417264" cy="101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Calibri"/>
                  <a:ea typeface="Calibri"/>
                  <a:cs typeface="Calibri"/>
                  <a:sym typeface="Calibri"/>
                </a:rPr>
                <a:t>NLS</a:t>
              </a:r>
              <a:endParaRPr sz="3000">
                <a:solidFill>
                  <a:srgbClr val="005493"/>
                </a:solidFill>
                <a:latin typeface="Calibri"/>
                <a:ea typeface="Calibri"/>
                <a:cs typeface="Calibri"/>
                <a:sym typeface="Calibri"/>
              </a:endParaRPr>
            </a:p>
            <a:p>
              <a:pPr lvl="0" algn="l">
                <a:defRPr sz="1800"/>
              </a:pPr>
              <a:r>
                <a:rPr sz="3000">
                  <a:solidFill>
                    <a:srgbClr val="DE6A10"/>
                  </a:solidFill>
                  <a:latin typeface="Calibri"/>
                  <a:ea typeface="Calibri"/>
                  <a:cs typeface="Calibri"/>
                  <a:sym typeface="Calibri"/>
                </a:rPr>
                <a:t>binormal flow</a:t>
              </a:r>
            </a:p>
          </p:txBody>
        </p:sp>
        <p:sp>
          <p:nvSpPr>
            <p:cNvPr id="360" name="Shape 360"/>
            <p:cNvSpPr/>
            <p:nvPr/>
          </p:nvSpPr>
          <p:spPr>
            <a:xfrm>
              <a:off x="3656962" y="1330342"/>
              <a:ext cx="2417264"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000">
                  <a:solidFill>
                    <a:srgbClr val="005493"/>
                  </a:solidFill>
                  <a:latin typeface="Calibri"/>
                  <a:ea typeface="Calibri"/>
                  <a:cs typeface="Calibri"/>
                  <a:sym typeface="Calibri"/>
                </a:defRPr>
              </a:lvl1pPr>
            </a:lstStyle>
            <a:p>
              <a:pPr lvl="0">
                <a:defRPr sz="1800">
                  <a:solidFill>
                    <a:srgbClr val="000000"/>
                  </a:solidFill>
                </a:defRPr>
              </a:pPr>
              <a:r>
                <a:rPr sz="3000">
                  <a:solidFill>
                    <a:srgbClr val="005493"/>
                  </a:solidFill>
                </a:rPr>
                <a:t>complex mKdV</a:t>
              </a:r>
            </a:p>
          </p:txBody>
        </p:sp>
        <p:sp>
          <p:nvSpPr>
            <p:cNvPr id="361" name="Shape 361"/>
            <p:cNvSpPr/>
            <p:nvPr/>
          </p:nvSpPr>
          <p:spPr>
            <a:xfrm>
              <a:off x="3682476" y="2022768"/>
              <a:ext cx="2528661" cy="147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882B"/>
                  </a:solidFill>
                  <a:latin typeface="Calibri"/>
                  <a:ea typeface="Calibri"/>
                  <a:cs typeface="Calibri"/>
                  <a:sym typeface="Calibri"/>
                </a:rPr>
                <a:t>Hasimoto </a:t>
              </a:r>
              <a:endParaRPr sz="3000">
                <a:solidFill>
                  <a:srgbClr val="00882B"/>
                </a:solidFill>
                <a:latin typeface="Calibri"/>
                <a:ea typeface="Calibri"/>
                <a:cs typeface="Calibri"/>
                <a:sym typeface="Calibri"/>
              </a:endParaRPr>
            </a:p>
            <a:p>
              <a:pPr lvl="0" algn="l">
                <a:defRPr sz="1800"/>
              </a:pPr>
              <a:r>
                <a:rPr sz="3000">
                  <a:solidFill>
                    <a:srgbClr val="00882B"/>
                  </a:solidFill>
                  <a:latin typeface="Calibri"/>
                  <a:ea typeface="Calibri"/>
                  <a:cs typeface="Calibri"/>
                  <a:sym typeface="Calibri"/>
                </a:rPr>
                <a:t>transformation</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3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3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3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3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3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8"/>
      <p:bldP build="whole" bldLvl="1" animBg="1" rev="0" advAuto="0" spid="350" grpId="6"/>
      <p:bldP build="whole" bldLvl="1" animBg="1" rev="0" advAuto="0" spid="345" grpId="2"/>
      <p:bldP build="whole" bldLvl="1" animBg="1" rev="0" advAuto="0" spid="355" grpId="7"/>
      <p:bldP build="whole" bldLvl="1" animBg="1" rev="0" advAuto="0" spid="348" grpId="4"/>
      <p:bldP build="whole" bldLvl="1" animBg="1" rev="0" advAuto="0" spid="340" grpId="1"/>
      <p:bldP build="whole" bldLvl="1" animBg="1" rev="0" advAuto="0" spid="349" grpId="5"/>
      <p:bldP build="whole" bldLvl="1" animBg="1" rev="0" advAuto="0" spid="339" grpId="3"/>
    </p:bldLst>
  </p:timing>
</p:sld>
</file>

<file path=ppt/slides/slide1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66" name="Shape 366"/>
          <p:cNvSpPr/>
          <p:nvPr>
            <p:ph type="title"/>
          </p:nvPr>
        </p:nvSpPr>
        <p:spPr>
          <a:prstGeom prst="rect">
            <a:avLst/>
          </a:prstGeom>
        </p:spPr>
        <p:txBody>
          <a:bodyPr/>
          <a:lstStyle/>
          <a:p>
            <a:pPr lvl="0">
              <a:defRPr sz="1800"/>
            </a:pPr>
            <a:r>
              <a:rPr sz="8400"/>
              <a:t>Discretization preserving integrability</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371" name="Group 371"/>
          <p:cNvGrpSpPr/>
          <p:nvPr/>
        </p:nvGrpSpPr>
        <p:grpSpPr>
          <a:xfrm>
            <a:off x="152400" y="5695950"/>
            <a:ext cx="12418786" cy="2471659"/>
            <a:chOff x="0" y="0"/>
            <a:chExt cx="12418785" cy="2471658"/>
          </a:xfrm>
        </p:grpSpPr>
        <p:pic>
          <p:nvPicPr>
            <p:cNvPr id="368" name="dlogistic_integrable.pdf"/>
            <p:cNvPicPr/>
            <p:nvPr/>
          </p:nvPicPr>
          <p:blipFill>
            <a:blip r:embed="rId3">
              <a:extLst/>
            </a:blip>
            <a:stretch>
              <a:fillRect/>
            </a:stretch>
          </p:blipFill>
          <p:spPr>
            <a:xfrm>
              <a:off x="8369300" y="0"/>
              <a:ext cx="4049486" cy="2362200"/>
            </a:xfrm>
            <a:prstGeom prst="rect">
              <a:avLst/>
            </a:prstGeom>
            <a:ln w="12700" cap="flat">
              <a:noFill/>
              <a:miter lim="400000"/>
            </a:ln>
            <a:effectLst/>
          </p:spPr>
        </p:pic>
        <p:pic>
          <p:nvPicPr>
            <p:cNvPr id="369" name="dlogistic_central.pdf"/>
            <p:cNvPicPr/>
            <p:nvPr/>
          </p:nvPicPr>
          <p:blipFill>
            <a:blip r:embed="rId4">
              <a:extLst/>
            </a:blip>
            <a:stretch>
              <a:fillRect/>
            </a:stretch>
          </p:blipFill>
          <p:spPr>
            <a:xfrm>
              <a:off x="4241800" y="144541"/>
              <a:ext cx="4076700" cy="2327118"/>
            </a:xfrm>
            <a:prstGeom prst="rect">
              <a:avLst/>
            </a:prstGeom>
            <a:ln w="12700" cap="flat">
              <a:noFill/>
              <a:miter lim="400000"/>
            </a:ln>
            <a:effectLst/>
          </p:spPr>
        </p:pic>
        <p:pic>
          <p:nvPicPr>
            <p:cNvPr id="370" name="dlogistic_forward.pdf"/>
            <p:cNvPicPr/>
            <p:nvPr/>
          </p:nvPicPr>
          <p:blipFill>
            <a:blip r:embed="rId5">
              <a:extLst/>
            </a:blip>
            <a:stretch>
              <a:fillRect/>
            </a:stretch>
          </p:blipFill>
          <p:spPr>
            <a:xfrm>
              <a:off x="0" y="67733"/>
              <a:ext cx="3987800" cy="2326217"/>
            </a:xfrm>
            <a:prstGeom prst="rect">
              <a:avLst/>
            </a:prstGeom>
            <a:ln w="12700" cap="flat">
              <a:noFill/>
              <a:miter lim="400000"/>
            </a:ln>
            <a:effectLst/>
          </p:spPr>
        </p:pic>
      </p:grpSp>
      <p:pic>
        <p:nvPicPr>
          <p:cNvPr id="372" name="logistic_continuous.pdf"/>
          <p:cNvPicPr/>
          <p:nvPr/>
        </p:nvPicPr>
        <p:blipFill>
          <a:blip r:embed="rId6">
            <a:extLst/>
          </a:blip>
          <a:stretch>
            <a:fillRect/>
          </a:stretch>
        </p:blipFill>
        <p:spPr>
          <a:xfrm>
            <a:off x="7416800" y="1523312"/>
            <a:ext cx="3898900" cy="2566776"/>
          </a:xfrm>
          <a:prstGeom prst="rect">
            <a:avLst/>
          </a:prstGeom>
          <a:ln w="12700">
            <a:miter lim="400000"/>
          </a:ln>
        </p:spPr>
      </p:pic>
      <p:sp>
        <p:nvSpPr>
          <p:cNvPr id="373" name="Shape 373"/>
          <p:cNvSpPr/>
          <p:nvPr/>
        </p:nvSpPr>
        <p:spPr>
          <a:xfrm>
            <a:off x="2095500" y="139700"/>
            <a:ext cx="8813800" cy="698500"/>
          </a:xfrm>
          <a:prstGeom prst="roundRect">
            <a:avLst>
              <a:gd name="adj" fmla="val 27273"/>
            </a:avLst>
          </a:prstGeom>
          <a:blipFill>
            <a:blip r:embed="rId7"/>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4" name="Shape 374"/>
          <p:cNvSpPr/>
          <p:nvPr/>
        </p:nvSpPr>
        <p:spPr>
          <a:xfrm>
            <a:off x="2071659" y="184150"/>
            <a:ext cx="89281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Gill Sans"/>
                <a:ea typeface="Gill Sans"/>
                <a:cs typeface="Gill Sans"/>
                <a:sym typeface="Gill Sans"/>
              </a:defRPr>
            </a:lvl1pPr>
          </a:lstStyle>
          <a:p>
            <a:pPr lvl="0">
              <a:defRPr b="0" sz="1800">
                <a:solidFill>
                  <a:srgbClr val="000000"/>
                </a:solidFill>
              </a:defRPr>
            </a:pPr>
            <a:r>
              <a:rPr b="1" sz="3200">
                <a:solidFill>
                  <a:srgbClr val="FFFFFF"/>
                </a:solidFill>
              </a:rPr>
              <a:t>Discretization preserving integrability (1)</a:t>
            </a:r>
          </a:p>
        </p:txBody>
      </p:sp>
      <p:sp>
        <p:nvSpPr>
          <p:cNvPr id="375" name="Shape 375"/>
          <p:cNvSpPr/>
          <p:nvPr/>
        </p:nvSpPr>
        <p:spPr>
          <a:xfrm>
            <a:off x="203200" y="1016000"/>
            <a:ext cx="8293100" cy="584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indent="-165100" algn="l">
              <a:buSzPct val="80000"/>
              <a:buBlip>
                <a:blip r:embed="rId8"/>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Basic idea: the logistic equation</a:t>
            </a:r>
          </a:p>
        </p:txBody>
      </p:sp>
      <p:pic>
        <p:nvPicPr>
          <p:cNvPr id="376" name="droppedImage.pdf"/>
          <p:cNvPicPr/>
          <p:nvPr/>
        </p:nvPicPr>
        <p:blipFill>
          <a:blip r:embed="rId9">
            <a:extLst/>
          </a:blip>
          <a:stretch>
            <a:fillRect/>
          </a:stretch>
        </p:blipFill>
        <p:spPr>
          <a:xfrm>
            <a:off x="800100" y="2749336"/>
            <a:ext cx="4178300" cy="813228"/>
          </a:xfrm>
          <a:prstGeom prst="rect">
            <a:avLst/>
          </a:prstGeom>
          <a:ln w="12700">
            <a:miter lim="400000"/>
          </a:ln>
        </p:spPr>
      </p:pic>
      <p:sp>
        <p:nvSpPr>
          <p:cNvPr id="377" name="Shape 377"/>
          <p:cNvSpPr/>
          <p:nvPr/>
        </p:nvSpPr>
        <p:spPr>
          <a:xfrm>
            <a:off x="279400" y="3771900"/>
            <a:ext cx="5029200" cy="584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indent="-165100" algn="l">
              <a:buSzPct val="80000"/>
              <a:buBlip>
                <a:blip r:embed="rId8"/>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Three discretizations</a:t>
            </a:r>
          </a:p>
        </p:txBody>
      </p:sp>
      <p:pic>
        <p:nvPicPr>
          <p:cNvPr id="378" name="droppedImage.pdf"/>
          <p:cNvPicPr/>
          <p:nvPr/>
        </p:nvPicPr>
        <p:blipFill>
          <a:blip r:embed="rId10">
            <a:extLst/>
          </a:blip>
          <a:stretch>
            <a:fillRect/>
          </a:stretch>
        </p:blipFill>
        <p:spPr>
          <a:xfrm>
            <a:off x="647700" y="4660679"/>
            <a:ext cx="3479800" cy="724122"/>
          </a:xfrm>
          <a:prstGeom prst="rect">
            <a:avLst/>
          </a:prstGeom>
          <a:ln w="12700">
            <a:miter lim="400000"/>
          </a:ln>
        </p:spPr>
      </p:pic>
      <p:pic>
        <p:nvPicPr>
          <p:cNvPr id="379" name="droppedImage.pdf"/>
          <p:cNvPicPr/>
          <p:nvPr/>
        </p:nvPicPr>
        <p:blipFill>
          <a:blip r:embed="rId11">
            <a:extLst/>
          </a:blip>
          <a:stretch>
            <a:fillRect/>
          </a:stretch>
        </p:blipFill>
        <p:spPr>
          <a:xfrm>
            <a:off x="4568296" y="4641850"/>
            <a:ext cx="3902605" cy="749300"/>
          </a:xfrm>
          <a:prstGeom prst="rect">
            <a:avLst/>
          </a:prstGeom>
          <a:ln w="12700">
            <a:miter lim="400000"/>
          </a:ln>
        </p:spPr>
      </p:pic>
      <p:pic>
        <p:nvPicPr>
          <p:cNvPr id="380" name="droppedImage.pdf"/>
          <p:cNvPicPr/>
          <p:nvPr/>
        </p:nvPicPr>
        <p:blipFill>
          <a:blip r:embed="rId12">
            <a:extLst/>
          </a:blip>
          <a:stretch>
            <a:fillRect/>
          </a:stretch>
        </p:blipFill>
        <p:spPr>
          <a:xfrm>
            <a:off x="8794750" y="4622800"/>
            <a:ext cx="3968750" cy="762000"/>
          </a:xfrm>
          <a:prstGeom prst="rect">
            <a:avLst/>
          </a:prstGeom>
          <a:ln w="12700">
            <a:miter lim="400000"/>
          </a:ln>
        </p:spPr>
      </p:pic>
      <p:pic>
        <p:nvPicPr>
          <p:cNvPr id="381" name="droppedImage.pdf"/>
          <p:cNvPicPr/>
          <p:nvPr/>
        </p:nvPicPr>
        <p:blipFill>
          <a:blip r:embed="rId13">
            <a:extLst/>
          </a:blip>
          <a:stretch>
            <a:fillRect/>
          </a:stretch>
        </p:blipFill>
        <p:spPr>
          <a:xfrm>
            <a:off x="1028700" y="1663700"/>
            <a:ext cx="3978752" cy="901700"/>
          </a:xfrm>
          <a:prstGeom prst="rect">
            <a:avLst/>
          </a:prstGeom>
          <a:ln w="12700">
            <a:miter lim="400000"/>
          </a:ln>
        </p:spPr>
      </p:pic>
      <p:sp>
        <p:nvSpPr>
          <p:cNvPr id="382" name="Shape 382"/>
          <p:cNvSpPr/>
          <p:nvPr/>
        </p:nvSpPr>
        <p:spPr>
          <a:xfrm>
            <a:off x="5727700" y="8204200"/>
            <a:ext cx="18669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200">
                <a:latin typeface="Gill Sans"/>
                <a:ea typeface="Gill Sans"/>
                <a:cs typeface="Gill Sans"/>
                <a:sym typeface="Gill Sans"/>
              </a:defRPr>
            </a:lvl1pPr>
          </a:lstStyle>
          <a:p>
            <a:pPr lvl="0">
              <a:defRPr sz="1800"/>
            </a:pPr>
            <a:r>
              <a:rPr sz="3200"/>
              <a:t> chaotic</a:t>
            </a:r>
          </a:p>
        </p:txBody>
      </p:sp>
      <p:sp>
        <p:nvSpPr>
          <p:cNvPr id="383" name="Shape 383"/>
          <p:cNvSpPr/>
          <p:nvPr/>
        </p:nvSpPr>
        <p:spPr>
          <a:xfrm>
            <a:off x="8928100" y="8191500"/>
            <a:ext cx="3429000"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3200">
                <a:solidFill>
                  <a:srgbClr val="0042AA"/>
                </a:solidFill>
                <a:latin typeface="Gill Sans"/>
                <a:ea typeface="Gill Sans"/>
                <a:cs typeface="Gill Sans"/>
                <a:sym typeface="Gill Sans"/>
              </a:defRPr>
            </a:lvl1pPr>
          </a:lstStyle>
          <a:p>
            <a:pPr lvl="0">
              <a:defRPr sz="1800">
                <a:solidFill>
                  <a:srgbClr val="000000"/>
                </a:solidFill>
              </a:defRPr>
            </a:pPr>
            <a:r>
              <a:rPr sz="3200">
                <a:solidFill>
                  <a:srgbClr val="0042AA"/>
                </a:solidFill>
              </a:rPr>
              <a:t>“integrable”</a:t>
            </a:r>
          </a:p>
        </p:txBody>
      </p:sp>
      <p:grpSp>
        <p:nvGrpSpPr>
          <p:cNvPr id="386" name="Group 386"/>
          <p:cNvGrpSpPr/>
          <p:nvPr/>
        </p:nvGrpSpPr>
        <p:grpSpPr>
          <a:xfrm>
            <a:off x="478789" y="8159750"/>
            <a:ext cx="3429001" cy="910762"/>
            <a:chOff x="0" y="0"/>
            <a:chExt cx="3429000" cy="910761"/>
          </a:xfrm>
        </p:grpSpPr>
        <p:sp>
          <p:nvSpPr>
            <p:cNvPr id="384" name="Shape 384"/>
            <p:cNvSpPr/>
            <p:nvPr/>
          </p:nvSpPr>
          <p:spPr>
            <a:xfrm>
              <a:off x="0" y="0"/>
              <a:ext cx="342900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200">
                  <a:latin typeface="Gill Sans"/>
                  <a:ea typeface="Gill Sans"/>
                  <a:cs typeface="Gill Sans"/>
                  <a:sym typeface="Gill Sans"/>
                </a:defRPr>
              </a:lvl1pPr>
            </a:lstStyle>
            <a:p>
              <a:pPr lvl="0">
                <a:defRPr sz="1800"/>
              </a:pPr>
              <a:r>
                <a:rPr sz="3200"/>
                <a:t>logistic map: chaotic</a:t>
              </a:r>
            </a:p>
          </p:txBody>
        </p:sp>
        <p:pic>
          <p:nvPicPr>
            <p:cNvPr id="385" name="droppedImage.pdf"/>
            <p:cNvPicPr/>
            <p:nvPr/>
          </p:nvPicPr>
          <p:blipFill>
            <a:blip r:embed="rId14">
              <a:extLst/>
            </a:blip>
            <a:stretch>
              <a:fillRect/>
            </a:stretch>
          </p:blipFill>
          <p:spPr>
            <a:xfrm>
              <a:off x="422910" y="575138"/>
              <a:ext cx="2489201" cy="335624"/>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3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3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3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3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3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6" grpId="6"/>
      <p:bldP build="whole" bldLvl="1" animBg="1" rev="0" advAuto="0" spid="378" grpId="2"/>
      <p:bldP build="whole" bldLvl="1" animBg="1" rev="0" advAuto="0" spid="379" grpId="3"/>
      <p:bldP build="whole" bldLvl="1" animBg="1" rev="0" advAuto="0" spid="371" grpId="5"/>
      <p:bldP build="whole" bldLvl="1" animBg="1" rev="0" advAuto="0" spid="377" grpId="1"/>
      <p:bldP build="whole" bldLvl="1" animBg="1" rev="0" advAuto="0" spid="380" grpId="4"/>
      <p:bldP build="whole" bldLvl="1" animBg="1" rev="0" advAuto="0" spid="383" grpId="8"/>
      <p:bldP build="whole" bldLvl="1" animBg="1" rev="0" advAuto="0" spid="382" grpId="7"/>
    </p:bldLst>
  </p:timing>
</p:sld>
</file>

<file path=ppt/slides/slide1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90" name="Shape 390"/>
          <p:cNvSpPr/>
          <p:nvPr/>
        </p:nvSpPr>
        <p:spPr>
          <a:xfrm>
            <a:off x="2095500" y="139700"/>
            <a:ext cx="88138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1" name="Shape 391"/>
          <p:cNvSpPr/>
          <p:nvPr/>
        </p:nvSpPr>
        <p:spPr>
          <a:xfrm>
            <a:off x="2071659" y="184150"/>
            <a:ext cx="89281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Gill Sans"/>
                <a:ea typeface="Gill Sans"/>
                <a:cs typeface="Gill Sans"/>
                <a:sym typeface="Gill Sans"/>
              </a:defRPr>
            </a:lvl1pPr>
          </a:lstStyle>
          <a:p>
            <a:pPr lvl="0">
              <a:defRPr b="0" sz="1800">
                <a:solidFill>
                  <a:srgbClr val="000000"/>
                </a:solidFill>
              </a:defRPr>
            </a:pPr>
            <a:r>
              <a:rPr b="1" sz="3200">
                <a:solidFill>
                  <a:srgbClr val="FFFFFF"/>
                </a:solidFill>
              </a:rPr>
              <a:t>Discretization preserving integrability (2)</a:t>
            </a:r>
          </a:p>
        </p:txBody>
      </p:sp>
      <p:sp>
        <p:nvSpPr>
          <p:cNvPr id="392" name="Shape 392"/>
          <p:cNvSpPr/>
          <p:nvPr/>
        </p:nvSpPr>
        <p:spPr>
          <a:xfrm>
            <a:off x="495300" y="1028700"/>
            <a:ext cx="4178300" cy="584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indent="-165100" algn="l">
              <a:buSzPct val="80000"/>
              <a:buBlip>
                <a:blip r:embed="rId3"/>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Logistic equation</a:t>
            </a:r>
          </a:p>
        </p:txBody>
      </p:sp>
      <p:pic>
        <p:nvPicPr>
          <p:cNvPr id="393" name="droppedImage.pdf"/>
          <p:cNvPicPr/>
          <p:nvPr/>
        </p:nvPicPr>
        <p:blipFill>
          <a:blip r:embed="rId4">
            <a:extLst/>
          </a:blip>
          <a:stretch>
            <a:fillRect/>
          </a:stretch>
        </p:blipFill>
        <p:spPr>
          <a:xfrm>
            <a:off x="1092200" y="1714500"/>
            <a:ext cx="2844800" cy="1016000"/>
          </a:xfrm>
          <a:prstGeom prst="rect">
            <a:avLst/>
          </a:prstGeom>
          <a:ln w="12700">
            <a:miter lim="400000"/>
          </a:ln>
        </p:spPr>
      </p:pic>
      <p:grpSp>
        <p:nvGrpSpPr>
          <p:cNvPr id="398" name="Group 398"/>
          <p:cNvGrpSpPr/>
          <p:nvPr/>
        </p:nvGrpSpPr>
        <p:grpSpPr>
          <a:xfrm>
            <a:off x="88900" y="3022600"/>
            <a:ext cx="3937000" cy="2514944"/>
            <a:chOff x="0" y="0"/>
            <a:chExt cx="3937000" cy="2514943"/>
          </a:xfrm>
        </p:grpSpPr>
        <p:sp>
          <p:nvSpPr>
            <p:cNvPr id="394" name="Shape 394"/>
            <p:cNvSpPr/>
            <p:nvPr/>
          </p:nvSpPr>
          <p:spPr>
            <a:xfrm>
              <a:off x="0" y="1092200"/>
              <a:ext cx="2641600" cy="1206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2400">
                  <a:solidFill>
                    <a:srgbClr val="005493"/>
                  </a:solidFill>
                  <a:latin typeface="Gill Sans"/>
                  <a:ea typeface="Gill Sans"/>
                  <a:cs typeface="Gill Sans"/>
                  <a:sym typeface="Gill Sans"/>
                </a:defRPr>
              </a:lvl1pPr>
            </a:lstStyle>
            <a:p>
              <a:pPr lvl="0">
                <a:defRPr b="0" sz="1800">
                  <a:solidFill>
                    <a:srgbClr val="000000"/>
                  </a:solidFill>
                </a:defRPr>
              </a:pPr>
              <a:r>
                <a:rPr b="1" sz="2400">
                  <a:solidFill>
                    <a:srgbClr val="005493"/>
                  </a:solidFill>
                </a:rPr>
                <a:t>dependent variable transformation</a:t>
              </a:r>
            </a:p>
          </p:txBody>
        </p:sp>
        <p:sp>
          <p:nvSpPr>
            <p:cNvPr id="395" name="Shape 395"/>
            <p:cNvSpPr/>
            <p:nvPr/>
          </p:nvSpPr>
          <p:spPr>
            <a:xfrm flipV="1">
              <a:off x="23495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pic>
          <p:nvPicPr>
            <p:cNvPr id="396" name="droppedImage.pdf"/>
            <p:cNvPicPr/>
            <p:nvPr/>
          </p:nvPicPr>
          <p:blipFill>
            <a:blip r:embed="rId5">
              <a:extLst/>
            </a:blip>
            <a:stretch>
              <a:fillRect/>
            </a:stretch>
          </p:blipFill>
          <p:spPr>
            <a:xfrm>
              <a:off x="2705100" y="1028571"/>
              <a:ext cx="1231900" cy="724158"/>
            </a:xfrm>
            <a:prstGeom prst="rect">
              <a:avLst/>
            </a:prstGeom>
            <a:ln w="12700" cap="flat">
              <a:noFill/>
              <a:miter lim="400000"/>
            </a:ln>
            <a:effectLst/>
          </p:spPr>
        </p:pic>
        <p:pic>
          <p:nvPicPr>
            <p:cNvPr id="397" name="droppedImage.pdf"/>
            <p:cNvPicPr/>
            <p:nvPr/>
          </p:nvPicPr>
          <p:blipFill>
            <a:blip r:embed="rId6">
              <a:extLst/>
            </a:blip>
            <a:stretch>
              <a:fillRect/>
            </a:stretch>
          </p:blipFill>
          <p:spPr>
            <a:xfrm>
              <a:off x="2641600" y="1828456"/>
              <a:ext cx="1270000" cy="686488"/>
            </a:xfrm>
            <a:prstGeom prst="rect">
              <a:avLst/>
            </a:prstGeom>
            <a:ln w="12700" cap="flat">
              <a:noFill/>
              <a:miter lim="400000"/>
            </a:ln>
            <a:effectLst/>
          </p:spPr>
        </p:pic>
      </p:grpSp>
      <p:grpSp>
        <p:nvGrpSpPr>
          <p:cNvPr id="402" name="Group 402"/>
          <p:cNvGrpSpPr/>
          <p:nvPr/>
        </p:nvGrpSpPr>
        <p:grpSpPr>
          <a:xfrm>
            <a:off x="127000" y="7454900"/>
            <a:ext cx="3183082" cy="1466850"/>
            <a:chOff x="0" y="0"/>
            <a:chExt cx="3183081" cy="1466850"/>
          </a:xfrm>
        </p:grpSpPr>
        <p:pic>
          <p:nvPicPr>
            <p:cNvPr id="399" name="droppedImage.pdf"/>
            <p:cNvPicPr/>
            <p:nvPr/>
          </p:nvPicPr>
          <p:blipFill>
            <a:blip r:embed="rId7">
              <a:extLst/>
            </a:blip>
            <a:stretch>
              <a:fillRect/>
            </a:stretch>
          </p:blipFill>
          <p:spPr>
            <a:xfrm>
              <a:off x="1562100" y="971550"/>
              <a:ext cx="1620982" cy="495300"/>
            </a:xfrm>
            <a:prstGeom prst="rect">
              <a:avLst/>
            </a:prstGeom>
            <a:ln w="12700" cap="flat">
              <a:noFill/>
              <a:miter lim="400000"/>
            </a:ln>
            <a:effectLst/>
          </p:spPr>
        </p:pic>
        <p:sp>
          <p:nvSpPr>
            <p:cNvPr id="400" name="Shape 400"/>
            <p:cNvSpPr/>
            <p:nvPr/>
          </p:nvSpPr>
          <p:spPr>
            <a:xfrm flipV="1">
              <a:off x="23114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401" name="Shape 401"/>
            <p:cNvSpPr/>
            <p:nvPr/>
          </p:nvSpPr>
          <p:spPr>
            <a:xfrm>
              <a:off x="0" y="965200"/>
              <a:ext cx="16256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2400">
                  <a:solidFill>
                    <a:srgbClr val="005493"/>
                  </a:solidFill>
                  <a:latin typeface="Gill Sans"/>
                  <a:ea typeface="Gill Sans"/>
                  <a:cs typeface="Gill Sans"/>
                  <a:sym typeface="Gill Sans"/>
                </a:defRPr>
              </a:lvl1pPr>
            </a:lstStyle>
            <a:p>
              <a:pPr lvl="0">
                <a:defRPr b="0" sz="1800">
                  <a:solidFill>
                    <a:srgbClr val="000000"/>
                  </a:solidFill>
                </a:defRPr>
              </a:pPr>
              <a:r>
                <a:rPr b="1" sz="2400">
                  <a:solidFill>
                    <a:srgbClr val="005493"/>
                  </a:solidFill>
                </a:rPr>
                <a:t>solution</a:t>
              </a:r>
            </a:p>
          </p:txBody>
        </p:sp>
      </p:grpSp>
      <p:grpSp>
        <p:nvGrpSpPr>
          <p:cNvPr id="405" name="Group 405"/>
          <p:cNvGrpSpPr/>
          <p:nvPr/>
        </p:nvGrpSpPr>
        <p:grpSpPr>
          <a:xfrm>
            <a:off x="8373744" y="7493000"/>
            <a:ext cx="2687956" cy="1384300"/>
            <a:chOff x="0" y="0"/>
            <a:chExt cx="2687954" cy="1384300"/>
          </a:xfrm>
        </p:grpSpPr>
        <p:sp>
          <p:nvSpPr>
            <p:cNvPr id="403" name="Shape 403"/>
            <p:cNvSpPr/>
            <p:nvPr/>
          </p:nvSpPr>
          <p:spPr>
            <a:xfrm flipV="1">
              <a:off x="1341755" y="0"/>
              <a:ext cx="1"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pic>
          <p:nvPicPr>
            <p:cNvPr id="404" name="droppedImage.pdf"/>
            <p:cNvPicPr/>
            <p:nvPr/>
          </p:nvPicPr>
          <p:blipFill>
            <a:blip r:embed="rId8">
              <a:extLst/>
            </a:blip>
            <a:stretch>
              <a:fillRect/>
            </a:stretch>
          </p:blipFill>
          <p:spPr>
            <a:xfrm>
              <a:off x="0" y="952500"/>
              <a:ext cx="2687955" cy="431800"/>
            </a:xfrm>
            <a:prstGeom prst="rect">
              <a:avLst/>
            </a:prstGeom>
            <a:ln w="12700" cap="flat">
              <a:noFill/>
              <a:miter lim="400000"/>
            </a:ln>
            <a:effectLst/>
          </p:spPr>
        </p:pic>
      </p:grpSp>
      <p:grpSp>
        <p:nvGrpSpPr>
          <p:cNvPr id="408" name="Group 408"/>
          <p:cNvGrpSpPr/>
          <p:nvPr/>
        </p:nvGrpSpPr>
        <p:grpSpPr>
          <a:xfrm>
            <a:off x="5143500" y="8553443"/>
            <a:ext cx="1835462" cy="946927"/>
            <a:chOff x="0" y="31743"/>
            <a:chExt cx="1835461" cy="946925"/>
          </a:xfrm>
        </p:grpSpPr>
        <p:sp>
          <p:nvSpPr>
            <p:cNvPr id="406" name="Shape 406"/>
            <p:cNvSpPr/>
            <p:nvPr/>
          </p:nvSpPr>
          <p:spPr>
            <a:xfrm>
              <a:off x="228596" y="31743"/>
              <a:ext cx="1606866" cy="4"/>
            </a:xfrm>
            <a:prstGeom prst="line">
              <a:avLst/>
            </a:prstGeom>
            <a:noFill/>
            <a:ln w="63500" cap="flat">
              <a:solidFill>
                <a:srgbClr val="D95000"/>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pic>
          <p:nvPicPr>
            <p:cNvPr id="407" name="droppedImage.pdf"/>
            <p:cNvPicPr/>
            <p:nvPr/>
          </p:nvPicPr>
          <p:blipFill>
            <a:blip r:embed="rId9">
              <a:extLst/>
            </a:blip>
            <a:stretch>
              <a:fillRect/>
            </a:stretch>
          </p:blipFill>
          <p:spPr>
            <a:xfrm>
              <a:off x="0" y="291330"/>
              <a:ext cx="1790700" cy="687340"/>
            </a:xfrm>
            <a:prstGeom prst="rect">
              <a:avLst/>
            </a:prstGeom>
            <a:ln w="12700" cap="flat">
              <a:noFill/>
              <a:miter lim="400000"/>
            </a:ln>
            <a:effectLst/>
          </p:spPr>
        </p:pic>
      </p:grpSp>
      <p:grpSp>
        <p:nvGrpSpPr>
          <p:cNvPr id="411" name="Group 411"/>
          <p:cNvGrpSpPr/>
          <p:nvPr/>
        </p:nvGrpSpPr>
        <p:grpSpPr>
          <a:xfrm>
            <a:off x="8636000" y="3821121"/>
            <a:ext cx="1727200" cy="1716079"/>
            <a:chOff x="0" y="0"/>
            <a:chExt cx="1727200" cy="1716078"/>
          </a:xfrm>
        </p:grpSpPr>
        <p:sp>
          <p:nvSpPr>
            <p:cNvPr id="409" name="Shape 409"/>
            <p:cNvSpPr/>
            <p:nvPr/>
          </p:nvSpPr>
          <p:spPr>
            <a:xfrm flipH="1">
              <a:off x="977899" y="1042978"/>
              <a:ext cx="1" cy="67310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pic>
          <p:nvPicPr>
            <p:cNvPr id="410" name="droppedImage.pdf"/>
            <p:cNvPicPr/>
            <p:nvPr/>
          </p:nvPicPr>
          <p:blipFill>
            <a:blip r:embed="rId10">
              <a:extLst/>
            </a:blip>
            <a:stretch>
              <a:fillRect/>
            </a:stretch>
          </p:blipFill>
          <p:spPr>
            <a:xfrm>
              <a:off x="0" y="0"/>
              <a:ext cx="1727200" cy="828657"/>
            </a:xfrm>
            <a:prstGeom prst="rect">
              <a:avLst/>
            </a:prstGeom>
            <a:ln w="12700" cap="flat">
              <a:noFill/>
              <a:miter lim="400000"/>
            </a:ln>
            <a:effectLst/>
          </p:spPr>
        </p:pic>
      </p:grpSp>
      <p:grpSp>
        <p:nvGrpSpPr>
          <p:cNvPr id="416" name="Group 416"/>
          <p:cNvGrpSpPr/>
          <p:nvPr/>
        </p:nvGrpSpPr>
        <p:grpSpPr>
          <a:xfrm>
            <a:off x="114300" y="5626100"/>
            <a:ext cx="3733800" cy="1701800"/>
            <a:chOff x="0" y="0"/>
            <a:chExt cx="3733800" cy="1701800"/>
          </a:xfrm>
        </p:grpSpPr>
        <p:pic>
          <p:nvPicPr>
            <p:cNvPr id="412" name="droppedImage.pdf"/>
            <p:cNvPicPr/>
            <p:nvPr/>
          </p:nvPicPr>
          <p:blipFill>
            <a:blip r:embed="rId11">
              <a:extLst/>
            </a:blip>
            <a:stretch>
              <a:fillRect/>
            </a:stretch>
          </p:blipFill>
          <p:spPr>
            <a:xfrm>
              <a:off x="1733550" y="777977"/>
              <a:ext cx="1752600" cy="904569"/>
            </a:xfrm>
            <a:prstGeom prst="rect">
              <a:avLst/>
            </a:prstGeom>
            <a:ln w="12700" cap="flat">
              <a:noFill/>
              <a:miter lim="400000"/>
            </a:ln>
            <a:effectLst/>
          </p:spPr>
        </p:pic>
        <p:sp>
          <p:nvSpPr>
            <p:cNvPr id="413" name="Shape 413"/>
            <p:cNvSpPr/>
            <p:nvPr/>
          </p:nvSpPr>
          <p:spPr>
            <a:xfrm flipV="1">
              <a:off x="23368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414" name="Shape 414"/>
            <p:cNvSpPr/>
            <p:nvPr/>
          </p:nvSpPr>
          <p:spPr>
            <a:xfrm>
              <a:off x="0" y="990600"/>
              <a:ext cx="16256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2400">
                  <a:solidFill>
                    <a:srgbClr val="005493"/>
                  </a:solidFill>
                  <a:latin typeface="Gill Sans"/>
                  <a:ea typeface="Gill Sans"/>
                  <a:cs typeface="Gill Sans"/>
                  <a:sym typeface="Gill Sans"/>
                </a:defRPr>
              </a:lvl1pPr>
            </a:lstStyle>
            <a:p>
              <a:pPr lvl="0">
                <a:defRPr b="0" sz="1800">
                  <a:solidFill>
                    <a:srgbClr val="000000"/>
                  </a:solidFill>
                </a:defRPr>
              </a:pPr>
              <a:r>
                <a:rPr b="1" sz="2400">
                  <a:solidFill>
                    <a:srgbClr val="005493"/>
                  </a:solidFill>
                </a:rPr>
                <a:t>linear eq.</a:t>
              </a:r>
            </a:p>
          </p:txBody>
        </p:sp>
        <p:sp>
          <p:nvSpPr>
            <p:cNvPr id="415" name="Shape 415"/>
            <p:cNvSpPr/>
            <p:nvPr/>
          </p:nvSpPr>
          <p:spPr>
            <a:xfrm>
              <a:off x="0" y="774700"/>
              <a:ext cx="3733800" cy="927100"/>
            </a:xfrm>
            <a:prstGeom prst="rect">
              <a:avLst/>
            </a:pr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21" name="Group 421"/>
          <p:cNvGrpSpPr/>
          <p:nvPr/>
        </p:nvGrpSpPr>
        <p:grpSpPr>
          <a:xfrm>
            <a:off x="5390993" y="5765800"/>
            <a:ext cx="6102507" cy="1638300"/>
            <a:chOff x="0" y="0"/>
            <a:chExt cx="6102506" cy="1638300"/>
          </a:xfrm>
        </p:grpSpPr>
        <p:sp>
          <p:nvSpPr>
            <p:cNvPr id="417" name="Shape 417"/>
            <p:cNvSpPr/>
            <p:nvPr/>
          </p:nvSpPr>
          <p:spPr>
            <a:xfrm flipH="1" flipV="1">
              <a:off x="0" y="1082673"/>
              <a:ext cx="1606865" cy="4"/>
            </a:xfrm>
            <a:prstGeom prst="line">
              <a:avLst/>
            </a:prstGeom>
            <a:noFill/>
            <a:ln w="63500" cap="flat">
              <a:solidFill>
                <a:srgbClr val="D95000"/>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pic>
          <p:nvPicPr>
            <p:cNvPr id="418" name="droppedImage.pdf"/>
            <p:cNvPicPr/>
            <p:nvPr/>
          </p:nvPicPr>
          <p:blipFill>
            <a:blip r:embed="rId12">
              <a:extLst/>
            </a:blip>
            <a:stretch>
              <a:fillRect/>
            </a:stretch>
          </p:blipFill>
          <p:spPr>
            <a:xfrm>
              <a:off x="2984656" y="54166"/>
              <a:ext cx="2705101" cy="869109"/>
            </a:xfrm>
            <a:prstGeom prst="rect">
              <a:avLst/>
            </a:prstGeom>
            <a:ln w="12700" cap="flat">
              <a:noFill/>
              <a:miter lim="400000"/>
            </a:ln>
            <a:effectLst/>
          </p:spPr>
        </p:pic>
        <p:pic>
          <p:nvPicPr>
            <p:cNvPr id="419" name="droppedImage.pdf"/>
            <p:cNvPicPr/>
            <p:nvPr/>
          </p:nvPicPr>
          <p:blipFill>
            <a:blip r:embed="rId13">
              <a:extLst/>
            </a:blip>
            <a:stretch>
              <a:fillRect/>
            </a:stretch>
          </p:blipFill>
          <p:spPr>
            <a:xfrm>
              <a:off x="2749706" y="1083246"/>
              <a:ext cx="3162301" cy="500509"/>
            </a:xfrm>
            <a:prstGeom prst="rect">
              <a:avLst/>
            </a:prstGeom>
            <a:ln w="12700" cap="flat">
              <a:noFill/>
              <a:miter lim="400000"/>
            </a:ln>
            <a:effectLst/>
          </p:spPr>
        </p:pic>
        <p:sp>
          <p:nvSpPr>
            <p:cNvPr id="420" name="Shape 420"/>
            <p:cNvSpPr/>
            <p:nvPr/>
          </p:nvSpPr>
          <p:spPr>
            <a:xfrm>
              <a:off x="2368706" y="0"/>
              <a:ext cx="3733801" cy="1638300"/>
            </a:xfrm>
            <a:prstGeom prst="rect">
              <a:avLst/>
            </a:pr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27" name="Group 427"/>
          <p:cNvGrpSpPr/>
          <p:nvPr/>
        </p:nvGrpSpPr>
        <p:grpSpPr>
          <a:xfrm>
            <a:off x="5740400" y="1079500"/>
            <a:ext cx="6959600" cy="2489200"/>
            <a:chOff x="0" y="0"/>
            <a:chExt cx="6959600" cy="2489200"/>
          </a:xfrm>
        </p:grpSpPr>
        <p:sp>
          <p:nvSpPr>
            <p:cNvPr id="422" name="Shape 422"/>
            <p:cNvSpPr/>
            <p:nvPr/>
          </p:nvSpPr>
          <p:spPr>
            <a:xfrm>
              <a:off x="0" y="0"/>
              <a:ext cx="5892800"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165100" indent="-165100" algn="l">
                <a:buSzPct val="80000"/>
                <a:buBlip>
                  <a:blip r:embed="rId3"/>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Discrete logistic equation</a:t>
              </a:r>
            </a:p>
          </p:txBody>
        </p:sp>
        <p:grpSp>
          <p:nvGrpSpPr>
            <p:cNvPr id="426" name="Group 426"/>
            <p:cNvGrpSpPr/>
            <p:nvPr/>
          </p:nvGrpSpPr>
          <p:grpSpPr>
            <a:xfrm>
              <a:off x="1320800" y="660400"/>
              <a:ext cx="5638800" cy="1828800"/>
              <a:chOff x="0" y="0"/>
              <a:chExt cx="5638800" cy="1828800"/>
            </a:xfrm>
          </p:grpSpPr>
          <p:sp>
            <p:nvSpPr>
              <p:cNvPr id="423" name="Shape 423"/>
              <p:cNvSpPr/>
              <p:nvPr/>
            </p:nvSpPr>
            <p:spPr>
              <a:xfrm>
                <a:off x="2451100" y="115570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424" name="Shape 424"/>
              <p:cNvSpPr/>
              <p:nvPr/>
            </p:nvSpPr>
            <p:spPr>
              <a:xfrm>
                <a:off x="0" y="0"/>
                <a:ext cx="5638800" cy="1117600"/>
              </a:xfrm>
              <a:prstGeom prst="rect">
                <a:avLst/>
              </a:prstGeom>
              <a:blipFill rotWithShape="1">
                <a:blip r:embed="rId2"/>
                <a:srcRect l="0" t="0" r="0" b="0"/>
                <a:tile tx="0" ty="0" sx="100000" sy="100000" flip="none" algn="tl"/>
              </a:blip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25" name="droppedImage.pdf"/>
              <p:cNvPicPr/>
              <p:nvPr/>
            </p:nvPicPr>
            <p:blipFill>
              <a:blip r:embed="rId14">
                <a:extLst/>
              </a:blip>
              <a:stretch>
                <a:fillRect/>
              </a:stretch>
            </p:blipFill>
            <p:spPr>
              <a:xfrm>
                <a:off x="419100" y="114300"/>
                <a:ext cx="4762500" cy="914400"/>
              </a:xfrm>
              <a:prstGeom prst="rect">
                <a:avLst/>
              </a:prstGeom>
              <a:ln w="12700" cap="flat">
                <a:noFill/>
                <a:miter lim="400000"/>
              </a:ln>
              <a:effectLst>
                <a:outerShdw sx="100000" sy="100000" kx="0" ky="0" algn="b" rotWithShape="0" blurRad="38100" dist="38100" dir="5400000">
                  <a:srgbClr val="000000">
                    <a:alpha val="50000"/>
                  </a:srgbClr>
                </a:outerShdw>
              </a:effectLst>
            </p:spPr>
          </p:pic>
        </p:gr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4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4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4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4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4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4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3"/>
      <p:bldP build="whole" bldLvl="1" animBg="1" rev="0" advAuto="0" spid="416" grpId="2"/>
      <p:bldP build="whole" bldLvl="1" animBg="1" rev="0" advAuto="0" spid="398" grpId="1"/>
      <p:bldP build="whole" bldLvl="1" animBg="1" rev="0" advAuto="0" spid="421" grpId="4"/>
      <p:bldP build="whole" bldLvl="1" animBg="1" rev="0" advAuto="0" spid="411" grpId="7"/>
      <p:bldP build="whole" bldLvl="1" animBg="1" rev="0" advAuto="0" spid="408" grpId="6"/>
      <p:bldP build="whole" bldLvl="1" animBg="1" rev="0" advAuto="0" spid="427" grpId="8"/>
      <p:bldP build="whole" bldLvl="1" animBg="1" rev="0" advAuto="0" spid="405" grpId="5"/>
    </p:bldLst>
  </p:timing>
</p:sld>
</file>

<file path=ppt/slides/slide1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29" name="Shape 429"/>
          <p:cNvSpPr/>
          <p:nvPr/>
        </p:nvSpPr>
        <p:spPr>
          <a:xfrm>
            <a:off x="2095500" y="139700"/>
            <a:ext cx="88138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0" name="Shape 430"/>
          <p:cNvSpPr/>
          <p:nvPr/>
        </p:nvSpPr>
        <p:spPr>
          <a:xfrm>
            <a:off x="2071659" y="184150"/>
            <a:ext cx="89281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Gill Sans"/>
                <a:ea typeface="Gill Sans"/>
                <a:cs typeface="Gill Sans"/>
                <a:sym typeface="Gill Sans"/>
              </a:defRPr>
            </a:lvl1pPr>
          </a:lstStyle>
          <a:p>
            <a:pPr lvl="0">
              <a:defRPr b="0" sz="1800">
                <a:solidFill>
                  <a:srgbClr val="000000"/>
                </a:solidFill>
              </a:defRPr>
            </a:pPr>
            <a:r>
              <a:rPr b="1" sz="3200">
                <a:solidFill>
                  <a:srgbClr val="FFFFFF"/>
                </a:solidFill>
              </a:rPr>
              <a:t>Discretization preserving integrability (3)</a:t>
            </a:r>
          </a:p>
        </p:txBody>
      </p:sp>
      <p:grpSp>
        <p:nvGrpSpPr>
          <p:cNvPr id="433" name="Group 433"/>
          <p:cNvGrpSpPr/>
          <p:nvPr/>
        </p:nvGrpSpPr>
        <p:grpSpPr>
          <a:xfrm>
            <a:off x="317500" y="1371600"/>
            <a:ext cx="4178300" cy="1155700"/>
            <a:chOff x="0" y="0"/>
            <a:chExt cx="4178300" cy="1155700"/>
          </a:xfrm>
        </p:grpSpPr>
        <p:sp>
          <p:nvSpPr>
            <p:cNvPr id="431" name="Shape 431"/>
            <p:cNvSpPr/>
            <p:nvPr/>
          </p:nvSpPr>
          <p:spPr>
            <a:xfrm>
              <a:off x="0" y="0"/>
              <a:ext cx="4178300"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165100" indent="-165100" algn="l">
                <a:buSzPct val="80000"/>
                <a:buBlip>
                  <a:blip r:embed="rId3"/>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Burgers equation</a:t>
              </a:r>
            </a:p>
          </p:txBody>
        </p:sp>
        <p:pic>
          <p:nvPicPr>
            <p:cNvPr id="432" name="droppedImage.pdf"/>
            <p:cNvPicPr/>
            <p:nvPr/>
          </p:nvPicPr>
          <p:blipFill>
            <a:blip r:embed="rId4">
              <a:extLst/>
            </a:blip>
            <a:stretch>
              <a:fillRect/>
            </a:stretch>
          </p:blipFill>
          <p:spPr>
            <a:xfrm>
              <a:off x="787400" y="863600"/>
              <a:ext cx="2463800" cy="292100"/>
            </a:xfrm>
            <a:prstGeom prst="rect">
              <a:avLst/>
            </a:prstGeom>
            <a:ln w="12700" cap="flat">
              <a:noFill/>
              <a:miter lim="400000"/>
            </a:ln>
            <a:effectLst/>
          </p:spPr>
        </p:pic>
      </p:grpSp>
      <p:grpSp>
        <p:nvGrpSpPr>
          <p:cNvPr id="437" name="Group 437"/>
          <p:cNvGrpSpPr/>
          <p:nvPr/>
        </p:nvGrpSpPr>
        <p:grpSpPr>
          <a:xfrm>
            <a:off x="63500" y="3009900"/>
            <a:ext cx="5054600" cy="1612900"/>
            <a:chOff x="0" y="0"/>
            <a:chExt cx="5054600" cy="1612900"/>
          </a:xfrm>
        </p:grpSpPr>
        <p:pic>
          <p:nvPicPr>
            <p:cNvPr id="434" name="droppedImage.pdf"/>
            <p:cNvPicPr/>
            <p:nvPr/>
          </p:nvPicPr>
          <p:blipFill>
            <a:blip r:embed="rId5">
              <a:extLst/>
            </a:blip>
            <a:stretch>
              <a:fillRect/>
            </a:stretch>
          </p:blipFill>
          <p:spPr>
            <a:xfrm>
              <a:off x="2654300" y="1003300"/>
              <a:ext cx="2400300" cy="381000"/>
            </a:xfrm>
            <a:prstGeom prst="rect">
              <a:avLst/>
            </a:prstGeom>
            <a:ln w="12700" cap="flat">
              <a:noFill/>
              <a:miter lim="400000"/>
            </a:ln>
            <a:effectLst/>
          </p:spPr>
        </p:pic>
        <p:sp>
          <p:nvSpPr>
            <p:cNvPr id="435" name="Shape 435"/>
            <p:cNvSpPr/>
            <p:nvPr/>
          </p:nvSpPr>
          <p:spPr>
            <a:xfrm>
              <a:off x="0" y="774700"/>
              <a:ext cx="2641600" cy="83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2400">
                  <a:solidFill>
                    <a:srgbClr val="005493"/>
                  </a:solidFill>
                  <a:latin typeface="Gill Sans"/>
                  <a:ea typeface="Gill Sans"/>
                  <a:cs typeface="Gill Sans"/>
                  <a:sym typeface="Gill Sans"/>
                </a:defRPr>
              </a:lvl1pPr>
            </a:lstStyle>
            <a:p>
              <a:pPr lvl="0">
                <a:defRPr b="0" sz="1800">
                  <a:solidFill>
                    <a:srgbClr val="000000"/>
                  </a:solidFill>
                </a:defRPr>
              </a:pPr>
              <a:r>
                <a:rPr b="1" sz="2400">
                  <a:solidFill>
                    <a:srgbClr val="005493"/>
                  </a:solidFill>
                </a:rPr>
                <a:t>Cole-Hopf transformation</a:t>
              </a:r>
            </a:p>
          </p:txBody>
        </p:sp>
        <p:sp>
          <p:nvSpPr>
            <p:cNvPr id="436" name="Shape 436"/>
            <p:cNvSpPr/>
            <p:nvPr/>
          </p:nvSpPr>
          <p:spPr>
            <a:xfrm flipV="1">
              <a:off x="24003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grpSp>
        <p:nvGrpSpPr>
          <p:cNvPr id="441" name="Group 441"/>
          <p:cNvGrpSpPr/>
          <p:nvPr/>
        </p:nvGrpSpPr>
        <p:grpSpPr>
          <a:xfrm>
            <a:off x="304800" y="6616700"/>
            <a:ext cx="4826000" cy="1841501"/>
            <a:chOff x="0" y="0"/>
            <a:chExt cx="4826000" cy="1841500"/>
          </a:xfrm>
        </p:grpSpPr>
        <p:pic>
          <p:nvPicPr>
            <p:cNvPr id="438" name="droppedImage.pdf"/>
            <p:cNvPicPr/>
            <p:nvPr/>
          </p:nvPicPr>
          <p:blipFill>
            <a:blip r:embed="rId6">
              <a:extLst/>
            </a:blip>
            <a:stretch>
              <a:fillRect/>
            </a:stretch>
          </p:blipFill>
          <p:spPr>
            <a:xfrm>
              <a:off x="1714500" y="861754"/>
              <a:ext cx="3111500" cy="979747"/>
            </a:xfrm>
            <a:prstGeom prst="rect">
              <a:avLst/>
            </a:prstGeom>
            <a:ln w="12700" cap="flat">
              <a:noFill/>
              <a:miter lim="400000"/>
            </a:ln>
            <a:effectLst/>
          </p:spPr>
        </p:pic>
        <p:sp>
          <p:nvSpPr>
            <p:cNvPr id="439" name="Shape 439"/>
            <p:cNvSpPr/>
            <p:nvPr/>
          </p:nvSpPr>
          <p:spPr>
            <a:xfrm>
              <a:off x="0" y="990600"/>
              <a:ext cx="1536700" cy="83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2400">
                  <a:solidFill>
                    <a:srgbClr val="005493"/>
                  </a:solidFill>
                  <a:latin typeface="Gill Sans"/>
                  <a:ea typeface="Gill Sans"/>
                  <a:cs typeface="Gill Sans"/>
                  <a:sym typeface="Gill Sans"/>
                </a:defRPr>
              </a:lvl1pPr>
            </a:lstStyle>
            <a:p>
              <a:pPr lvl="0">
                <a:defRPr b="0" sz="1800">
                  <a:solidFill>
                    <a:srgbClr val="000000"/>
                  </a:solidFill>
                </a:defRPr>
              </a:pPr>
              <a:r>
                <a:rPr b="1" sz="2400">
                  <a:solidFill>
                    <a:srgbClr val="005493"/>
                  </a:solidFill>
                </a:rPr>
                <a:t>Shock wave sol.</a:t>
              </a:r>
            </a:p>
          </p:txBody>
        </p:sp>
        <p:sp>
          <p:nvSpPr>
            <p:cNvPr id="440" name="Shape 440"/>
            <p:cNvSpPr/>
            <p:nvPr/>
          </p:nvSpPr>
          <p:spPr>
            <a:xfrm flipV="1">
              <a:off x="20574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grpSp>
        <p:nvGrpSpPr>
          <p:cNvPr id="445" name="Group 445"/>
          <p:cNvGrpSpPr/>
          <p:nvPr/>
        </p:nvGrpSpPr>
        <p:grpSpPr>
          <a:xfrm>
            <a:off x="7810500" y="6896100"/>
            <a:ext cx="4013200" cy="2057778"/>
            <a:chOff x="0" y="0"/>
            <a:chExt cx="4013200" cy="2057777"/>
          </a:xfrm>
        </p:grpSpPr>
        <p:pic>
          <p:nvPicPr>
            <p:cNvPr id="442" name="droppedImage.pdf"/>
            <p:cNvPicPr/>
            <p:nvPr/>
          </p:nvPicPr>
          <p:blipFill>
            <a:blip r:embed="rId7">
              <a:extLst/>
            </a:blip>
            <a:stretch>
              <a:fillRect/>
            </a:stretch>
          </p:blipFill>
          <p:spPr>
            <a:xfrm>
              <a:off x="552450" y="620777"/>
              <a:ext cx="2857500" cy="890523"/>
            </a:xfrm>
            <a:prstGeom prst="rect">
              <a:avLst/>
            </a:prstGeom>
            <a:ln w="12700" cap="flat">
              <a:noFill/>
              <a:miter lim="400000"/>
            </a:ln>
            <a:effectLst/>
          </p:spPr>
        </p:pic>
        <p:pic>
          <p:nvPicPr>
            <p:cNvPr id="443" name="droppedImage.pdf"/>
            <p:cNvPicPr/>
            <p:nvPr/>
          </p:nvPicPr>
          <p:blipFill>
            <a:blip r:embed="rId8">
              <a:extLst/>
            </a:blip>
            <a:stretch>
              <a:fillRect/>
            </a:stretch>
          </p:blipFill>
          <p:spPr>
            <a:xfrm>
              <a:off x="0" y="1739900"/>
              <a:ext cx="4013200" cy="317878"/>
            </a:xfrm>
            <a:prstGeom prst="rect">
              <a:avLst/>
            </a:prstGeom>
            <a:ln w="12700" cap="flat">
              <a:noFill/>
              <a:miter lim="400000"/>
            </a:ln>
            <a:effectLst/>
          </p:spPr>
        </p:pic>
        <p:sp>
          <p:nvSpPr>
            <p:cNvPr id="444" name="Shape 444"/>
            <p:cNvSpPr/>
            <p:nvPr/>
          </p:nvSpPr>
          <p:spPr>
            <a:xfrm flipV="1">
              <a:off x="16002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grpSp>
        <p:nvGrpSpPr>
          <p:cNvPr id="450" name="Group 450"/>
          <p:cNvGrpSpPr/>
          <p:nvPr/>
        </p:nvGrpSpPr>
        <p:grpSpPr>
          <a:xfrm>
            <a:off x="266700" y="4800600"/>
            <a:ext cx="4025900" cy="1409700"/>
            <a:chOff x="0" y="0"/>
            <a:chExt cx="4025900" cy="1409700"/>
          </a:xfrm>
        </p:grpSpPr>
        <p:pic>
          <p:nvPicPr>
            <p:cNvPr id="446" name="droppedImage.pdf"/>
            <p:cNvPicPr/>
            <p:nvPr/>
          </p:nvPicPr>
          <p:blipFill>
            <a:blip r:embed="rId9">
              <a:extLst/>
            </a:blip>
            <a:stretch>
              <a:fillRect/>
            </a:stretch>
          </p:blipFill>
          <p:spPr>
            <a:xfrm>
              <a:off x="2362200" y="850900"/>
              <a:ext cx="1409700" cy="381000"/>
            </a:xfrm>
            <a:prstGeom prst="rect">
              <a:avLst/>
            </a:prstGeom>
            <a:ln w="12700" cap="flat">
              <a:noFill/>
              <a:miter lim="400000"/>
            </a:ln>
            <a:effectLst/>
          </p:spPr>
        </p:pic>
        <p:sp>
          <p:nvSpPr>
            <p:cNvPr id="447" name="Shape 447"/>
            <p:cNvSpPr/>
            <p:nvPr/>
          </p:nvSpPr>
          <p:spPr>
            <a:xfrm flipV="1">
              <a:off x="2133600" y="0"/>
              <a:ext cx="0" cy="6731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448" name="Shape 448"/>
            <p:cNvSpPr/>
            <p:nvPr/>
          </p:nvSpPr>
          <p:spPr>
            <a:xfrm>
              <a:off x="88900" y="863600"/>
              <a:ext cx="217170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2400">
                  <a:solidFill>
                    <a:srgbClr val="005493"/>
                  </a:solidFill>
                  <a:latin typeface="Gill Sans"/>
                  <a:ea typeface="Gill Sans"/>
                  <a:cs typeface="Gill Sans"/>
                  <a:sym typeface="Gill Sans"/>
                </a:defRPr>
              </a:lvl1pPr>
            </a:lstStyle>
            <a:p>
              <a:pPr lvl="0">
                <a:defRPr b="0" sz="1800">
                  <a:solidFill>
                    <a:srgbClr val="000000"/>
                  </a:solidFill>
                </a:defRPr>
              </a:pPr>
              <a:r>
                <a:rPr b="1" sz="2400">
                  <a:solidFill>
                    <a:srgbClr val="005493"/>
                  </a:solidFill>
                </a:rPr>
                <a:t>diffusion eq.</a:t>
              </a:r>
            </a:p>
          </p:txBody>
        </p:sp>
        <p:sp>
          <p:nvSpPr>
            <p:cNvPr id="449" name="Shape 449"/>
            <p:cNvSpPr/>
            <p:nvPr/>
          </p:nvSpPr>
          <p:spPr>
            <a:xfrm>
              <a:off x="0" y="762000"/>
              <a:ext cx="4025900" cy="647700"/>
            </a:xfrm>
            <a:prstGeom prst="rect">
              <a:avLst/>
            </a:pr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53" name="Group 453"/>
          <p:cNvGrpSpPr/>
          <p:nvPr/>
        </p:nvGrpSpPr>
        <p:grpSpPr>
          <a:xfrm>
            <a:off x="8502650" y="3745947"/>
            <a:ext cx="1600200" cy="1461053"/>
            <a:chOff x="0" y="0"/>
            <a:chExt cx="1600200" cy="1461052"/>
          </a:xfrm>
        </p:grpSpPr>
        <p:pic>
          <p:nvPicPr>
            <p:cNvPr id="451" name="droppedImage.pdf"/>
            <p:cNvPicPr/>
            <p:nvPr/>
          </p:nvPicPr>
          <p:blipFill>
            <a:blip r:embed="rId10">
              <a:extLst/>
            </a:blip>
            <a:stretch>
              <a:fillRect/>
            </a:stretch>
          </p:blipFill>
          <p:spPr>
            <a:xfrm>
              <a:off x="0" y="0"/>
              <a:ext cx="1600200" cy="775253"/>
            </a:xfrm>
            <a:prstGeom prst="rect">
              <a:avLst/>
            </a:prstGeom>
            <a:ln w="12700" cap="flat">
              <a:noFill/>
              <a:miter lim="400000"/>
            </a:ln>
            <a:effectLst/>
          </p:spPr>
        </p:pic>
        <p:sp>
          <p:nvSpPr>
            <p:cNvPr id="452" name="Shape 452"/>
            <p:cNvSpPr/>
            <p:nvPr/>
          </p:nvSpPr>
          <p:spPr>
            <a:xfrm flipH="1">
              <a:off x="806450" y="787952"/>
              <a:ext cx="1" cy="67310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grpSp>
        <p:nvGrpSpPr>
          <p:cNvPr id="458" name="Group 458"/>
          <p:cNvGrpSpPr/>
          <p:nvPr/>
        </p:nvGrpSpPr>
        <p:grpSpPr>
          <a:xfrm>
            <a:off x="4832193" y="5359400"/>
            <a:ext cx="8045607" cy="1409700"/>
            <a:chOff x="0" y="0"/>
            <a:chExt cx="8045606" cy="1409700"/>
          </a:xfrm>
        </p:grpSpPr>
        <p:pic>
          <p:nvPicPr>
            <p:cNvPr id="454" name="droppedImage.pdf"/>
            <p:cNvPicPr/>
            <p:nvPr/>
          </p:nvPicPr>
          <p:blipFill>
            <a:blip r:embed="rId11">
              <a:extLst/>
            </a:blip>
            <a:stretch>
              <a:fillRect/>
            </a:stretch>
          </p:blipFill>
          <p:spPr>
            <a:xfrm>
              <a:off x="3255792" y="88900"/>
              <a:ext cx="3890029" cy="660400"/>
            </a:xfrm>
            <a:prstGeom prst="rect">
              <a:avLst/>
            </a:prstGeom>
            <a:ln w="12700" cap="flat">
              <a:noFill/>
              <a:miter lim="400000"/>
            </a:ln>
            <a:effectLst/>
          </p:spPr>
        </p:pic>
        <p:pic>
          <p:nvPicPr>
            <p:cNvPr id="455" name="droppedImage.pdf"/>
            <p:cNvPicPr/>
            <p:nvPr/>
          </p:nvPicPr>
          <p:blipFill>
            <a:blip r:embed="rId12">
              <a:extLst/>
            </a:blip>
            <a:stretch>
              <a:fillRect/>
            </a:stretch>
          </p:blipFill>
          <p:spPr>
            <a:xfrm>
              <a:off x="2055824" y="749300"/>
              <a:ext cx="5743865" cy="635000"/>
            </a:xfrm>
            <a:prstGeom prst="rect">
              <a:avLst/>
            </a:prstGeom>
            <a:ln w="12700" cap="flat">
              <a:noFill/>
              <a:miter lim="400000"/>
            </a:ln>
            <a:effectLst/>
          </p:spPr>
        </p:pic>
        <p:sp>
          <p:nvSpPr>
            <p:cNvPr id="456" name="Shape 456"/>
            <p:cNvSpPr/>
            <p:nvPr/>
          </p:nvSpPr>
          <p:spPr>
            <a:xfrm flipH="1" flipV="1">
              <a:off x="0" y="460373"/>
              <a:ext cx="1606865" cy="4"/>
            </a:xfrm>
            <a:prstGeom prst="line">
              <a:avLst/>
            </a:prstGeom>
            <a:noFill/>
            <a:ln w="63500" cap="flat">
              <a:solidFill>
                <a:srgbClr val="D95000"/>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457" name="Shape 457"/>
            <p:cNvSpPr/>
            <p:nvPr/>
          </p:nvSpPr>
          <p:spPr>
            <a:xfrm>
              <a:off x="1949606" y="0"/>
              <a:ext cx="6096001" cy="1409700"/>
            </a:xfrm>
            <a:prstGeom prst="rect">
              <a:avLst/>
            </a:pr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64" name="Group 464"/>
          <p:cNvGrpSpPr/>
          <p:nvPr/>
        </p:nvGrpSpPr>
        <p:grpSpPr>
          <a:xfrm>
            <a:off x="5283200" y="1397000"/>
            <a:ext cx="7048500" cy="2336800"/>
            <a:chOff x="0" y="0"/>
            <a:chExt cx="7048500" cy="2336800"/>
          </a:xfrm>
        </p:grpSpPr>
        <p:grpSp>
          <p:nvGrpSpPr>
            <p:cNvPr id="462" name="Group 462"/>
            <p:cNvGrpSpPr/>
            <p:nvPr/>
          </p:nvGrpSpPr>
          <p:grpSpPr>
            <a:xfrm>
              <a:off x="0" y="0"/>
              <a:ext cx="6692900" cy="2336800"/>
              <a:chOff x="0" y="0"/>
              <a:chExt cx="6692900" cy="2336800"/>
            </a:xfrm>
          </p:grpSpPr>
          <p:pic>
            <p:nvPicPr>
              <p:cNvPr id="459" name="droppedImage.pdf"/>
              <p:cNvPicPr/>
              <p:nvPr/>
            </p:nvPicPr>
            <p:blipFill>
              <a:blip r:embed="rId13">
                <a:extLst/>
              </a:blip>
              <a:stretch>
                <a:fillRect/>
              </a:stretch>
            </p:blipFill>
            <p:spPr>
              <a:xfrm>
                <a:off x="2235200" y="685131"/>
                <a:ext cx="4457700" cy="1030270"/>
              </a:xfrm>
              <a:prstGeom prst="rect">
                <a:avLst/>
              </a:prstGeom>
              <a:ln w="12700" cap="flat">
                <a:noFill/>
                <a:miter lim="400000"/>
              </a:ln>
              <a:effectLst/>
            </p:spPr>
          </p:pic>
          <p:sp>
            <p:nvSpPr>
              <p:cNvPr id="460" name="Shape 460"/>
              <p:cNvSpPr/>
              <p:nvPr/>
            </p:nvSpPr>
            <p:spPr>
              <a:xfrm>
                <a:off x="0" y="0"/>
                <a:ext cx="6591300"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165100" indent="-165100" algn="l">
                  <a:buSzPct val="80000"/>
                  <a:buBlip>
                    <a:blip r:embed="rId3"/>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discrete Burgers equation</a:t>
                </a:r>
              </a:p>
            </p:txBody>
          </p:sp>
          <p:sp>
            <p:nvSpPr>
              <p:cNvPr id="461" name="Shape 461"/>
              <p:cNvSpPr/>
              <p:nvPr/>
            </p:nvSpPr>
            <p:spPr>
              <a:xfrm flipH="1">
                <a:off x="4064000" y="1854200"/>
                <a:ext cx="12701" cy="4826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sp>
          <p:nvSpPr>
            <p:cNvPr id="463" name="Shape 463"/>
            <p:cNvSpPr/>
            <p:nvPr/>
          </p:nvSpPr>
          <p:spPr>
            <a:xfrm>
              <a:off x="1790700" y="571500"/>
              <a:ext cx="5257800" cy="1231900"/>
            </a:xfrm>
            <a:prstGeom prst="rect">
              <a:avLst/>
            </a:pr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4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4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4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4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4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 grpId="3"/>
      <p:bldP build="whole" bldLvl="1" animBg="1" rev="0" advAuto="0" spid="441" grpId="4"/>
      <p:bldP build="whole" bldLvl="1" animBg="1" rev="0" advAuto="0" spid="437" grpId="2"/>
      <p:bldP build="whole" bldLvl="1" animBg="1" rev="0" advAuto="0" spid="433" grpId="1"/>
      <p:bldP build="whole" bldLvl="1" animBg="1" rev="0" advAuto="0" spid="458" grpId="5"/>
      <p:bldP build="whole" bldLvl="1" animBg="1" rev="0" advAuto="0" spid="453" grpId="6"/>
      <p:bldP build="whole" bldLvl="1" animBg="1" rev="0" advAuto="0" spid="464" grpId="7"/>
      <p:bldP build="whole" bldLvl="1" animBg="1" rev="0" advAuto="0" spid="445" grpId="8"/>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 name="110216kago1.jpg"/>
          <p:cNvPicPr/>
          <p:nvPr/>
        </p:nvPicPr>
        <p:blipFill>
          <a:blip r:embed="rId3">
            <a:extLst/>
          </a:blip>
          <a:stretch>
            <a:fillRect/>
          </a:stretch>
        </p:blipFill>
        <p:spPr>
          <a:xfrm>
            <a:off x="1473332" y="1448369"/>
            <a:ext cx="10292689" cy="7719518"/>
          </a:xfrm>
          <a:prstGeom prst="rect">
            <a:avLst/>
          </a:prstGeom>
          <a:ln w="12700">
            <a:miter lim="400000"/>
          </a:ln>
        </p:spPr>
      </p:pic>
      <p:sp>
        <p:nvSpPr>
          <p:cNvPr id="41" name="Shape 41"/>
          <p:cNvSpPr/>
          <p:nvPr/>
        </p:nvSpPr>
        <p:spPr>
          <a:xfrm>
            <a:off x="783807" y="406782"/>
            <a:ext cx="1138714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000">
                <a:latin typeface="Lucida Handwriting Italic"/>
                <a:ea typeface="Lucida Handwriting Italic"/>
                <a:cs typeface="Lucida Handwriting Italic"/>
                <a:sym typeface="Lucida Handwriting Italic"/>
              </a:defRPr>
            </a:lvl1pPr>
          </a:lstStyle>
          <a:p>
            <a:pPr lvl="0">
              <a:defRPr sz="1800"/>
            </a:pPr>
            <a:r>
              <a:rPr sz="4000"/>
              <a:t>Be always active, like Sakura-jima!</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lt" backwards="0">
                                    <p:tmAbs val="0"/>
                                  </p:iterate>
                                  <p:childTnLst>
                                    <p:set>
                                      <p:cBhvr>
                                        <p:cTn id="6" fill="hold"/>
                                        <p:tgtEl>
                                          <p:spTgt spid="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 grpId="1"/>
    </p:bldLst>
  </p:timing>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66" name="Shape 466"/>
          <p:cNvSpPr/>
          <p:nvPr/>
        </p:nvSpPr>
        <p:spPr>
          <a:xfrm>
            <a:off x="2095500" y="139700"/>
            <a:ext cx="88138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67" name="Shape 467"/>
          <p:cNvSpPr/>
          <p:nvPr/>
        </p:nvSpPr>
        <p:spPr>
          <a:xfrm>
            <a:off x="2071659" y="184150"/>
            <a:ext cx="89281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Gill Sans"/>
                <a:ea typeface="Gill Sans"/>
                <a:cs typeface="Gill Sans"/>
                <a:sym typeface="Gill Sans"/>
              </a:defRPr>
            </a:lvl1pPr>
          </a:lstStyle>
          <a:p>
            <a:pPr lvl="0">
              <a:defRPr b="0" sz="1800">
                <a:solidFill>
                  <a:srgbClr val="000000"/>
                </a:solidFill>
              </a:defRPr>
            </a:pPr>
            <a:r>
              <a:rPr b="1" sz="3200">
                <a:solidFill>
                  <a:srgbClr val="FFFFFF"/>
                </a:solidFill>
              </a:rPr>
              <a:t>Discrete sine-Gordon equation</a:t>
            </a:r>
          </a:p>
        </p:txBody>
      </p:sp>
      <p:sp>
        <p:nvSpPr>
          <p:cNvPr id="468" name="Shape 468"/>
          <p:cNvSpPr/>
          <p:nvPr/>
        </p:nvSpPr>
        <p:spPr>
          <a:xfrm>
            <a:off x="190500" y="1041400"/>
            <a:ext cx="6197600" cy="584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indent="-165100" algn="l">
              <a:buSzPct val="80000"/>
              <a:buBlip>
                <a:blip r:embed="rId3"/>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Sine-Gordon equation</a:t>
            </a:r>
          </a:p>
        </p:txBody>
      </p:sp>
      <p:pic>
        <p:nvPicPr>
          <p:cNvPr id="469" name="droppedImage.pdf"/>
          <p:cNvPicPr/>
          <p:nvPr/>
        </p:nvPicPr>
        <p:blipFill>
          <a:blip r:embed="rId4">
            <a:extLst/>
          </a:blip>
          <a:stretch>
            <a:fillRect/>
          </a:stretch>
        </p:blipFill>
        <p:spPr>
          <a:xfrm>
            <a:off x="1524000" y="2070100"/>
            <a:ext cx="2227882" cy="952500"/>
          </a:xfrm>
          <a:prstGeom prst="rect">
            <a:avLst/>
          </a:prstGeom>
          <a:ln w="12700">
            <a:miter lim="400000"/>
          </a:ln>
        </p:spPr>
      </p:pic>
      <p:grpSp>
        <p:nvGrpSpPr>
          <p:cNvPr id="475" name="Group 475"/>
          <p:cNvGrpSpPr/>
          <p:nvPr/>
        </p:nvGrpSpPr>
        <p:grpSpPr>
          <a:xfrm>
            <a:off x="901700" y="3340100"/>
            <a:ext cx="4254500" cy="5892800"/>
            <a:chOff x="0" y="0"/>
            <a:chExt cx="4254500" cy="5892800"/>
          </a:xfrm>
        </p:grpSpPr>
        <p:pic>
          <p:nvPicPr>
            <p:cNvPr id="470" name="droppedImage.pdf"/>
            <p:cNvPicPr/>
            <p:nvPr/>
          </p:nvPicPr>
          <p:blipFill>
            <a:blip r:embed="rId5">
              <a:extLst/>
            </a:blip>
            <a:stretch>
              <a:fillRect/>
            </a:stretch>
          </p:blipFill>
          <p:spPr>
            <a:xfrm>
              <a:off x="622300" y="0"/>
              <a:ext cx="1968500" cy="723900"/>
            </a:xfrm>
            <a:prstGeom prst="rect">
              <a:avLst/>
            </a:prstGeom>
            <a:ln w="12700" cap="flat">
              <a:noFill/>
              <a:miter lim="400000"/>
            </a:ln>
            <a:effectLst/>
          </p:spPr>
        </p:pic>
        <p:pic>
          <p:nvPicPr>
            <p:cNvPr id="471" name="droppedImage.pdf"/>
            <p:cNvPicPr/>
            <p:nvPr/>
          </p:nvPicPr>
          <p:blipFill>
            <a:blip r:embed="rId6">
              <a:extLst/>
            </a:blip>
            <a:stretch>
              <a:fillRect/>
            </a:stretch>
          </p:blipFill>
          <p:spPr>
            <a:xfrm>
              <a:off x="0" y="1216625"/>
              <a:ext cx="3136900" cy="1907575"/>
            </a:xfrm>
            <a:prstGeom prst="rect">
              <a:avLst/>
            </a:prstGeom>
            <a:ln w="12700" cap="flat">
              <a:noFill/>
              <a:miter lim="400000"/>
            </a:ln>
            <a:effectLst/>
          </p:spPr>
        </p:pic>
        <p:pic>
          <p:nvPicPr>
            <p:cNvPr id="472" name="droppedImage.pdf"/>
            <p:cNvPicPr/>
            <p:nvPr/>
          </p:nvPicPr>
          <p:blipFill>
            <a:blip r:embed="rId7">
              <a:extLst/>
            </a:blip>
            <a:stretch>
              <a:fillRect/>
            </a:stretch>
          </p:blipFill>
          <p:spPr>
            <a:xfrm>
              <a:off x="355600" y="3657600"/>
              <a:ext cx="3136900" cy="457200"/>
            </a:xfrm>
            <a:prstGeom prst="rect">
              <a:avLst/>
            </a:prstGeom>
            <a:ln w="12700" cap="flat">
              <a:noFill/>
              <a:miter lim="400000"/>
            </a:ln>
            <a:effectLst/>
          </p:spPr>
        </p:pic>
        <p:pic>
          <p:nvPicPr>
            <p:cNvPr id="473" name="droppedImage.pdf"/>
            <p:cNvPicPr/>
            <p:nvPr/>
          </p:nvPicPr>
          <p:blipFill>
            <a:blip r:embed="rId8">
              <a:extLst/>
            </a:blip>
            <a:stretch>
              <a:fillRect/>
            </a:stretch>
          </p:blipFill>
          <p:spPr>
            <a:xfrm>
              <a:off x="114300" y="4495800"/>
              <a:ext cx="4140200" cy="711200"/>
            </a:xfrm>
            <a:prstGeom prst="rect">
              <a:avLst/>
            </a:prstGeom>
            <a:ln w="12700" cap="flat">
              <a:noFill/>
              <a:miter lim="400000"/>
            </a:ln>
            <a:effectLst/>
          </p:spPr>
        </p:pic>
        <p:pic>
          <p:nvPicPr>
            <p:cNvPr id="474" name="droppedImage.pdf"/>
            <p:cNvPicPr/>
            <p:nvPr/>
          </p:nvPicPr>
          <p:blipFill>
            <a:blip r:embed="rId9">
              <a:extLst/>
            </a:blip>
            <a:stretch>
              <a:fillRect/>
            </a:stretch>
          </p:blipFill>
          <p:spPr>
            <a:xfrm>
              <a:off x="533400" y="5524500"/>
              <a:ext cx="3035300" cy="368300"/>
            </a:xfrm>
            <a:prstGeom prst="rect">
              <a:avLst/>
            </a:prstGeom>
            <a:ln w="12700" cap="flat">
              <a:noFill/>
              <a:miter lim="400000"/>
            </a:ln>
            <a:effectLst/>
          </p:spPr>
        </p:pic>
      </p:grpSp>
      <p:pic>
        <p:nvPicPr>
          <p:cNvPr id="476" name="droppedImage.pdf"/>
          <p:cNvPicPr/>
          <p:nvPr/>
        </p:nvPicPr>
        <p:blipFill>
          <a:blip r:embed="rId10">
            <a:extLst/>
          </a:blip>
          <a:stretch>
            <a:fillRect/>
          </a:stretch>
        </p:blipFill>
        <p:spPr>
          <a:xfrm>
            <a:off x="7315200" y="1970735"/>
            <a:ext cx="3962400" cy="1582617"/>
          </a:xfrm>
          <a:prstGeom prst="rect">
            <a:avLst/>
          </a:prstGeom>
          <a:ln w="12700">
            <a:miter lim="400000"/>
          </a:ln>
        </p:spPr>
      </p:pic>
      <p:grpSp>
        <p:nvGrpSpPr>
          <p:cNvPr id="483" name="Group 483"/>
          <p:cNvGrpSpPr/>
          <p:nvPr/>
        </p:nvGrpSpPr>
        <p:grpSpPr>
          <a:xfrm>
            <a:off x="5930900" y="3810000"/>
            <a:ext cx="6794500" cy="5448300"/>
            <a:chOff x="0" y="0"/>
            <a:chExt cx="6794500" cy="5448300"/>
          </a:xfrm>
        </p:grpSpPr>
        <p:pic>
          <p:nvPicPr>
            <p:cNvPr id="477" name="droppedImage.pdf"/>
            <p:cNvPicPr/>
            <p:nvPr/>
          </p:nvPicPr>
          <p:blipFill>
            <a:blip r:embed="rId11">
              <a:extLst/>
            </a:blip>
            <a:stretch>
              <a:fillRect/>
            </a:stretch>
          </p:blipFill>
          <p:spPr>
            <a:xfrm>
              <a:off x="1993900" y="0"/>
              <a:ext cx="2514600" cy="736600"/>
            </a:xfrm>
            <a:prstGeom prst="rect">
              <a:avLst/>
            </a:prstGeom>
            <a:ln w="12700" cap="flat">
              <a:noFill/>
              <a:miter lim="400000"/>
            </a:ln>
            <a:effectLst/>
          </p:spPr>
        </p:pic>
        <p:pic>
          <p:nvPicPr>
            <p:cNvPr id="478" name="droppedImage.pdf"/>
            <p:cNvPicPr/>
            <p:nvPr/>
          </p:nvPicPr>
          <p:blipFill>
            <a:blip r:embed="rId12">
              <a:extLst/>
            </a:blip>
            <a:stretch>
              <a:fillRect/>
            </a:stretch>
          </p:blipFill>
          <p:spPr>
            <a:xfrm>
              <a:off x="1778000" y="1046332"/>
              <a:ext cx="3479800" cy="2027069"/>
            </a:xfrm>
            <a:prstGeom prst="rect">
              <a:avLst/>
            </a:prstGeom>
            <a:ln w="12700" cap="flat">
              <a:noFill/>
              <a:miter lim="400000"/>
            </a:ln>
            <a:effectLst/>
          </p:spPr>
        </p:pic>
        <p:pic>
          <p:nvPicPr>
            <p:cNvPr id="479" name="droppedImage.pdf"/>
            <p:cNvPicPr/>
            <p:nvPr/>
          </p:nvPicPr>
          <p:blipFill>
            <a:blip r:embed="rId7">
              <a:extLst/>
            </a:blip>
            <a:stretch>
              <a:fillRect/>
            </a:stretch>
          </p:blipFill>
          <p:spPr>
            <a:xfrm>
              <a:off x="2032000" y="3517900"/>
              <a:ext cx="3136900" cy="457200"/>
            </a:xfrm>
            <a:prstGeom prst="rect">
              <a:avLst/>
            </a:prstGeom>
            <a:ln w="12700" cap="flat">
              <a:noFill/>
              <a:miter lim="400000"/>
            </a:ln>
            <a:effectLst/>
          </p:spPr>
        </p:pic>
        <p:pic>
          <p:nvPicPr>
            <p:cNvPr id="480" name="droppedImage.pdf"/>
            <p:cNvPicPr/>
            <p:nvPr/>
          </p:nvPicPr>
          <p:blipFill>
            <a:blip r:embed="rId13">
              <a:extLst/>
            </a:blip>
            <a:stretch>
              <a:fillRect/>
            </a:stretch>
          </p:blipFill>
          <p:spPr>
            <a:xfrm>
              <a:off x="0" y="4140200"/>
              <a:ext cx="3225800" cy="711200"/>
            </a:xfrm>
            <a:prstGeom prst="rect">
              <a:avLst/>
            </a:prstGeom>
            <a:ln w="12700" cap="flat">
              <a:noFill/>
              <a:miter lim="400000"/>
            </a:ln>
            <a:effectLst/>
          </p:spPr>
        </p:pic>
        <p:pic>
          <p:nvPicPr>
            <p:cNvPr id="481" name="droppedImage.pdf"/>
            <p:cNvPicPr/>
            <p:nvPr/>
          </p:nvPicPr>
          <p:blipFill>
            <a:blip r:embed="rId14">
              <a:extLst/>
            </a:blip>
            <a:stretch>
              <a:fillRect/>
            </a:stretch>
          </p:blipFill>
          <p:spPr>
            <a:xfrm>
              <a:off x="3581400" y="4178300"/>
              <a:ext cx="3213100" cy="711200"/>
            </a:xfrm>
            <a:prstGeom prst="rect">
              <a:avLst/>
            </a:prstGeom>
            <a:ln w="12700" cap="flat">
              <a:noFill/>
              <a:miter lim="400000"/>
            </a:ln>
            <a:effectLst/>
          </p:spPr>
        </p:pic>
        <p:pic>
          <p:nvPicPr>
            <p:cNvPr id="482" name="droppedImage.pdf"/>
            <p:cNvPicPr/>
            <p:nvPr/>
          </p:nvPicPr>
          <p:blipFill>
            <a:blip r:embed="rId9">
              <a:extLst/>
            </a:blip>
            <a:stretch>
              <a:fillRect/>
            </a:stretch>
          </p:blipFill>
          <p:spPr>
            <a:xfrm>
              <a:off x="1981200" y="5080000"/>
              <a:ext cx="3035300" cy="368300"/>
            </a:xfrm>
            <a:prstGeom prst="rect">
              <a:avLst/>
            </a:prstGeom>
            <a:ln w="12700" cap="flat">
              <a:noFill/>
              <a:miter lim="400000"/>
            </a:ln>
            <a:effectLst/>
          </p:spPr>
        </p:pic>
      </p:grpSp>
      <p:sp>
        <p:nvSpPr>
          <p:cNvPr id="484" name="Shape 484"/>
          <p:cNvSpPr/>
          <p:nvPr/>
        </p:nvSpPr>
        <p:spPr>
          <a:xfrm>
            <a:off x="5943600" y="1016000"/>
            <a:ext cx="6845300" cy="584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indent="-165100" algn="l">
              <a:buSzPct val="80000"/>
              <a:buBlip>
                <a:blip r:embed="rId3"/>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 discrete Sine-Gordon equation</a:t>
            </a:r>
          </a:p>
        </p:txBody>
      </p:sp>
      <p:grpSp>
        <p:nvGrpSpPr>
          <p:cNvPr id="487" name="Group 487"/>
          <p:cNvGrpSpPr/>
          <p:nvPr/>
        </p:nvGrpSpPr>
        <p:grpSpPr>
          <a:xfrm>
            <a:off x="4505264" y="2456113"/>
            <a:ext cx="2314647" cy="604587"/>
            <a:chOff x="0" y="10014"/>
            <a:chExt cx="2314646" cy="604586"/>
          </a:xfrm>
        </p:grpSpPr>
        <p:sp>
          <p:nvSpPr>
            <p:cNvPr id="485" name="Shape 485"/>
            <p:cNvSpPr/>
            <p:nvPr/>
          </p:nvSpPr>
          <p:spPr>
            <a:xfrm flipV="1">
              <a:off x="0" y="10014"/>
              <a:ext cx="2314647" cy="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pic>
          <p:nvPicPr>
            <p:cNvPr id="486" name="droppedImage.pdf"/>
            <p:cNvPicPr/>
            <p:nvPr/>
          </p:nvPicPr>
          <p:blipFill>
            <a:blip r:embed="rId15">
              <a:extLst/>
            </a:blip>
            <a:stretch>
              <a:fillRect/>
            </a:stretch>
          </p:blipFill>
          <p:spPr>
            <a:xfrm>
              <a:off x="511235" y="335200"/>
              <a:ext cx="1193801" cy="279401"/>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4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6" grpId="1"/>
      <p:bldP build="whole" bldLvl="1" animBg="1" rev="0" advAuto="0" spid="475" grpId="3"/>
      <p:bldP build="whole" bldLvl="1" animBg="1" rev="0" advAuto="0" spid="487" grpId="2"/>
      <p:bldP build="whole" bldLvl="1" animBg="1" rev="0" advAuto="0" spid="483" grpId="4"/>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nvSpPr>
        <p:spPr>
          <a:xfrm>
            <a:off x="609600" y="139700"/>
            <a:ext cx="115062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0" name="Shape 490"/>
          <p:cNvSpPr/>
          <p:nvPr/>
        </p:nvSpPr>
        <p:spPr>
          <a:xfrm>
            <a:off x="839759" y="165100"/>
            <a:ext cx="11023601" cy="6477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a:solidFill>
                  <a:srgbClr val="FFFFFF"/>
                </a:solidFill>
                <a:latin typeface="Gill Sans"/>
                <a:ea typeface="Gill Sans"/>
                <a:cs typeface="Gill Sans"/>
                <a:sym typeface="Gill Sans"/>
              </a:defRPr>
            </a:lvl1pPr>
          </a:lstStyle>
          <a:p>
            <a:pPr lvl="0">
              <a:defRPr b="0" sz="1800">
                <a:solidFill>
                  <a:srgbClr val="000000"/>
                </a:solidFill>
              </a:defRPr>
            </a:pPr>
            <a:r>
              <a:rPr b="1" sz="3600">
                <a:solidFill>
                  <a:srgbClr val="FFFFFF"/>
                </a:solidFill>
              </a:rPr>
              <a:t>Motion of discrete curves and preceding works</a:t>
            </a:r>
          </a:p>
        </p:txBody>
      </p:sp>
      <p:sp>
        <p:nvSpPr>
          <p:cNvPr id="491" name="Shape 491"/>
          <p:cNvSpPr/>
          <p:nvPr/>
        </p:nvSpPr>
        <p:spPr>
          <a:xfrm>
            <a:off x="408198" y="1182345"/>
            <a:ext cx="11950701" cy="8618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914400" indent="-571500" algn="l">
              <a:lnSpc>
                <a:spcPct val="110000"/>
              </a:lnSpc>
              <a:buSzPct val="70000"/>
              <a:buBlip>
                <a:blip r:embed="rId3"/>
              </a:buBlip>
              <a:defRPr sz="1800"/>
            </a:pPr>
            <a:r>
              <a:rPr b="1" sz="3200">
                <a:solidFill>
                  <a:srgbClr val="005493"/>
                </a:solidFill>
                <a:latin typeface="Calibri"/>
                <a:ea typeface="Calibri"/>
                <a:cs typeface="Calibri"/>
                <a:sym typeface="Calibri"/>
              </a:rPr>
              <a:t>Curves and solitons</a:t>
            </a:r>
            <a:endParaRPr b="1" sz="3200">
              <a:solidFill>
                <a:srgbClr val="005493"/>
              </a:solidFill>
              <a:latin typeface="Calibri"/>
              <a:ea typeface="Calibri"/>
              <a:cs typeface="Calibri"/>
              <a:sym typeface="Calibri"/>
            </a:endParaRPr>
          </a:p>
          <a:p>
            <a:pPr lvl="2" indent="0" algn="l">
              <a:lnSpc>
                <a:spcPct val="130000"/>
              </a:lnSpc>
              <a:defRPr sz="1800"/>
            </a:pPr>
            <a:r>
              <a:rPr sz="2800">
                <a:latin typeface="Calibri"/>
                <a:ea typeface="Calibri"/>
                <a:cs typeface="Calibri"/>
                <a:sym typeface="Calibri"/>
              </a:rPr>
              <a:t>Hasimoto (1972): </a:t>
            </a:r>
            <a:r>
              <a:rPr sz="2800">
                <a:solidFill>
                  <a:srgbClr val="164F86"/>
                </a:solidFill>
                <a:latin typeface="Calibri"/>
                <a:ea typeface="Calibri"/>
                <a:cs typeface="Calibri"/>
                <a:sym typeface="Calibri"/>
              </a:rPr>
              <a:t>Vortex filament and NLS</a:t>
            </a:r>
            <a:endParaRPr sz="2800">
              <a:latin typeface="Calibri"/>
              <a:ea typeface="Calibri"/>
              <a:cs typeface="Calibri"/>
              <a:sym typeface="Calibri"/>
            </a:endParaRPr>
          </a:p>
          <a:p>
            <a:pPr lvl="2" indent="0" algn="l">
              <a:lnSpc>
                <a:spcPct val="130000"/>
              </a:lnSpc>
              <a:defRPr sz="1800"/>
            </a:pPr>
            <a:r>
              <a:rPr sz="2800">
                <a:latin typeface="Calibri"/>
                <a:ea typeface="Calibri"/>
                <a:cs typeface="Calibri"/>
                <a:sym typeface="Calibri"/>
              </a:rPr>
              <a:t>Lamb (1976): </a:t>
            </a:r>
            <a:r>
              <a:rPr sz="2800">
                <a:solidFill>
                  <a:srgbClr val="164F86"/>
                </a:solidFill>
                <a:latin typeface="Calibri"/>
                <a:ea typeface="Calibri"/>
                <a:cs typeface="Calibri"/>
                <a:sym typeface="Calibri"/>
              </a:rPr>
              <a:t>space curve and NLS, mKdV</a:t>
            </a:r>
            <a:endParaRPr sz="2800">
              <a:latin typeface="Calibri"/>
              <a:ea typeface="Calibri"/>
              <a:cs typeface="Calibri"/>
              <a:sym typeface="Calibri"/>
            </a:endParaRPr>
          </a:p>
          <a:p>
            <a:pPr lvl="2" indent="0" algn="l">
              <a:lnSpc>
                <a:spcPct val="130000"/>
              </a:lnSpc>
              <a:spcBef>
                <a:spcPts val="1000"/>
              </a:spcBef>
              <a:defRPr sz="1800"/>
            </a:pPr>
            <a:r>
              <a:rPr sz="2800">
                <a:latin typeface="Calibri"/>
                <a:ea typeface="Calibri"/>
                <a:cs typeface="Calibri"/>
                <a:sym typeface="Calibri"/>
              </a:rPr>
              <a:t>Goldstein-Petrich (1991): </a:t>
            </a:r>
            <a:r>
              <a:rPr sz="2800">
                <a:solidFill>
                  <a:srgbClr val="164F86"/>
                </a:solidFill>
                <a:latin typeface="Calibri"/>
                <a:ea typeface="Calibri"/>
                <a:cs typeface="Calibri"/>
                <a:sym typeface="Calibri"/>
              </a:rPr>
              <a:t>plane curve and mKdV</a:t>
            </a:r>
            <a:endParaRPr sz="2800">
              <a:latin typeface="Calibri"/>
              <a:ea typeface="Calibri"/>
              <a:cs typeface="Calibri"/>
              <a:sym typeface="Calibri"/>
            </a:endParaRPr>
          </a:p>
          <a:p>
            <a:pPr lvl="1" marL="914400" indent="-571500" algn="l">
              <a:lnSpc>
                <a:spcPct val="110000"/>
              </a:lnSpc>
              <a:buSzPct val="70000"/>
              <a:buBlip>
                <a:blip r:embed="rId3"/>
              </a:buBlip>
              <a:defRPr sz="1800"/>
            </a:pPr>
            <a:r>
              <a:rPr b="1" sz="3200">
                <a:solidFill>
                  <a:srgbClr val="005493"/>
                </a:solidFill>
                <a:latin typeface="Calibri"/>
                <a:ea typeface="Calibri"/>
                <a:cs typeface="Calibri"/>
                <a:sym typeface="Calibri"/>
              </a:rPr>
              <a:t>Continuous motion of  discrete curves</a:t>
            </a:r>
            <a:endParaRPr b="1" sz="3200">
              <a:solidFill>
                <a:srgbClr val="005493"/>
              </a:solidFill>
              <a:latin typeface="Calibri"/>
              <a:ea typeface="Calibri"/>
              <a:cs typeface="Calibri"/>
              <a:sym typeface="Calibri"/>
            </a:endParaRPr>
          </a:p>
          <a:p>
            <a:pPr lvl="1" indent="342900" algn="l">
              <a:lnSpc>
                <a:spcPct val="110000"/>
              </a:lnSpc>
              <a:spcBef>
                <a:spcPts val="700"/>
              </a:spcBef>
              <a:defRPr sz="1800"/>
            </a:pPr>
            <a:r>
              <a:rPr sz="2800">
                <a:latin typeface="Calibri"/>
                <a:ea typeface="Calibri"/>
                <a:cs typeface="Calibri"/>
                <a:sym typeface="Calibri"/>
              </a:rPr>
              <a:t>Hisakado-Nakayama-Wadati (1995): </a:t>
            </a:r>
            <a:r>
              <a:rPr sz="2800">
                <a:solidFill>
                  <a:srgbClr val="0365C0"/>
                </a:solidFill>
                <a:latin typeface="Calibri"/>
                <a:ea typeface="Calibri"/>
                <a:cs typeface="Calibri"/>
                <a:sym typeface="Calibri"/>
              </a:rPr>
              <a:t>a semi-discrete mKdV</a:t>
            </a:r>
            <a:endParaRPr sz="2800">
              <a:solidFill>
                <a:srgbClr val="0365C0"/>
              </a:solidFill>
              <a:latin typeface="Calibri"/>
              <a:ea typeface="Calibri"/>
              <a:cs typeface="Calibri"/>
              <a:sym typeface="Calibri"/>
            </a:endParaRPr>
          </a:p>
          <a:p>
            <a:pPr lvl="1" indent="342900" algn="l">
              <a:lnSpc>
                <a:spcPct val="110000"/>
              </a:lnSpc>
              <a:spcBef>
                <a:spcPts val="700"/>
              </a:spcBef>
              <a:defRPr sz="1800"/>
            </a:pPr>
            <a:r>
              <a:rPr sz="2800">
                <a:latin typeface="Calibri"/>
                <a:ea typeface="Calibri"/>
                <a:cs typeface="Calibri"/>
                <a:sym typeface="Calibri"/>
              </a:rPr>
              <a:t>Doliwa-Santini (1995):  </a:t>
            </a:r>
            <a:r>
              <a:rPr sz="2800">
                <a:solidFill>
                  <a:srgbClr val="0365C0"/>
                </a:solidFill>
                <a:latin typeface="Calibri"/>
                <a:ea typeface="Calibri"/>
                <a:cs typeface="Calibri"/>
                <a:sym typeface="Calibri"/>
              </a:rPr>
              <a:t>dynamics on 3-sphere (R=1/λ, λ→0: plane curve)</a:t>
            </a:r>
            <a:endParaRPr sz="2800">
              <a:solidFill>
                <a:srgbClr val="0365C0"/>
              </a:solidFill>
              <a:latin typeface="Calibri"/>
              <a:ea typeface="Calibri"/>
              <a:cs typeface="Calibri"/>
              <a:sym typeface="Calibri"/>
            </a:endParaRPr>
          </a:p>
          <a:p>
            <a:pPr lvl="1" indent="342900" algn="l">
              <a:lnSpc>
                <a:spcPct val="110000"/>
              </a:lnSpc>
              <a:spcBef>
                <a:spcPts val="700"/>
              </a:spcBef>
              <a:defRPr sz="1800"/>
            </a:pPr>
            <a:r>
              <a:rPr sz="2800">
                <a:latin typeface="Calibri"/>
                <a:ea typeface="Calibri"/>
                <a:cs typeface="Calibri"/>
                <a:sym typeface="Calibri"/>
              </a:rPr>
              <a:t>Nishinari (1998): </a:t>
            </a:r>
            <a:r>
              <a:rPr sz="2800">
                <a:solidFill>
                  <a:srgbClr val="0365C0"/>
                </a:solidFill>
                <a:latin typeface="Calibri"/>
                <a:ea typeface="Calibri"/>
                <a:cs typeface="Calibri"/>
                <a:sym typeface="Calibri"/>
              </a:rPr>
              <a:t>semi-discrete mKdV + discrete Cosserat elasticity</a:t>
            </a:r>
            <a:endParaRPr sz="2800">
              <a:solidFill>
                <a:srgbClr val="0365C0"/>
              </a:solidFill>
              <a:latin typeface="Calibri"/>
              <a:ea typeface="Calibri"/>
              <a:cs typeface="Calibri"/>
              <a:sym typeface="Calibri"/>
            </a:endParaRPr>
          </a:p>
          <a:p>
            <a:pPr lvl="1" indent="342900" algn="l">
              <a:lnSpc>
                <a:spcPct val="110000"/>
              </a:lnSpc>
              <a:spcBef>
                <a:spcPts val="1100"/>
              </a:spcBef>
              <a:defRPr sz="1800"/>
            </a:pPr>
            <a:r>
              <a:rPr sz="2800">
                <a:latin typeface="Calibri"/>
                <a:ea typeface="Calibri"/>
                <a:cs typeface="Calibri"/>
                <a:sym typeface="Calibri"/>
              </a:rPr>
              <a:t>Hoffmann-Kutz (2004): </a:t>
            </a:r>
            <a:r>
              <a:rPr sz="2800">
                <a:solidFill>
                  <a:srgbClr val="0365C0"/>
                </a:solidFill>
                <a:latin typeface="Calibri"/>
                <a:ea typeface="Calibri"/>
                <a:cs typeface="Calibri"/>
                <a:sym typeface="Calibri"/>
              </a:rPr>
              <a:t>semi-discrete mKdV</a:t>
            </a:r>
            <a:endParaRPr sz="2800">
              <a:solidFill>
                <a:srgbClr val="0365C0"/>
              </a:solidFill>
              <a:latin typeface="Calibri"/>
              <a:ea typeface="Calibri"/>
              <a:cs typeface="Calibri"/>
              <a:sym typeface="Calibri"/>
            </a:endParaRPr>
          </a:p>
          <a:p>
            <a:pPr lvl="1" marL="914400" indent="-571500" algn="l">
              <a:lnSpc>
                <a:spcPct val="110000"/>
              </a:lnSpc>
              <a:buSzPct val="70000"/>
              <a:buBlip>
                <a:blip r:embed="rId3"/>
              </a:buBlip>
              <a:defRPr sz="1800"/>
            </a:pPr>
            <a:r>
              <a:rPr b="1" sz="3200">
                <a:solidFill>
                  <a:srgbClr val="005493"/>
                </a:solidFill>
                <a:latin typeface="Calibri"/>
                <a:ea typeface="Calibri"/>
                <a:cs typeface="Calibri"/>
                <a:sym typeface="Calibri"/>
              </a:rPr>
              <a:t>Discrete motion of discrete curves</a:t>
            </a:r>
            <a:endParaRPr b="1" sz="3200">
              <a:solidFill>
                <a:srgbClr val="005493"/>
              </a:solidFill>
              <a:latin typeface="Calibri"/>
              <a:ea typeface="Calibri"/>
              <a:cs typeface="Calibri"/>
              <a:sym typeface="Calibri"/>
            </a:endParaRPr>
          </a:p>
          <a:p>
            <a:pPr lvl="2" indent="0" algn="l">
              <a:lnSpc>
                <a:spcPct val="110000"/>
              </a:lnSpc>
              <a:defRPr sz="1800"/>
            </a:pPr>
            <a:r>
              <a:rPr sz="2800">
                <a:latin typeface="Calibri"/>
                <a:ea typeface="Calibri"/>
                <a:cs typeface="Calibri"/>
                <a:sym typeface="Calibri"/>
              </a:rPr>
              <a:t>Doliwa-Santini (1999): </a:t>
            </a:r>
            <a:r>
              <a:rPr sz="2800">
                <a:solidFill>
                  <a:srgbClr val="0365C0"/>
                </a:solidFill>
                <a:latin typeface="Calibri"/>
                <a:ea typeface="Calibri"/>
                <a:cs typeface="Calibri"/>
                <a:sym typeface="Calibri"/>
              </a:rPr>
              <a:t>discrete sine-Gordon on 3-sphere</a:t>
            </a:r>
            <a:endParaRPr sz="2800">
              <a:solidFill>
                <a:srgbClr val="0365C0"/>
              </a:solidFill>
              <a:latin typeface="Calibri"/>
              <a:ea typeface="Calibri"/>
              <a:cs typeface="Calibri"/>
              <a:sym typeface="Calibri"/>
            </a:endParaRPr>
          </a:p>
          <a:p>
            <a:pPr lvl="2" indent="0" algn="l">
              <a:lnSpc>
                <a:spcPct val="110000"/>
              </a:lnSpc>
              <a:defRPr sz="1800"/>
            </a:pPr>
            <a:r>
              <a:rPr sz="2800">
                <a:latin typeface="Calibri"/>
                <a:ea typeface="Calibri"/>
                <a:cs typeface="Calibri"/>
                <a:sym typeface="Calibri"/>
              </a:rPr>
              <a:t>Hoffmann (2000): </a:t>
            </a:r>
            <a:r>
              <a:rPr sz="2800">
                <a:solidFill>
                  <a:srgbClr val="0365C0"/>
                </a:solidFill>
                <a:latin typeface="Calibri"/>
                <a:ea typeface="Calibri"/>
                <a:cs typeface="Calibri"/>
                <a:sym typeface="Calibri"/>
              </a:rPr>
              <a:t>discrete NLS</a:t>
            </a:r>
            <a:endParaRPr sz="2800">
              <a:latin typeface="Calibri"/>
              <a:ea typeface="Calibri"/>
              <a:cs typeface="Calibri"/>
              <a:sym typeface="Calibri"/>
            </a:endParaRPr>
          </a:p>
          <a:p>
            <a:pPr lvl="2" indent="0" algn="l">
              <a:lnSpc>
                <a:spcPct val="110000"/>
              </a:lnSpc>
              <a:defRPr sz="1800"/>
            </a:pPr>
            <a:r>
              <a:rPr sz="2800">
                <a:latin typeface="Calibri"/>
                <a:ea typeface="Calibri"/>
                <a:cs typeface="Calibri"/>
                <a:sym typeface="Calibri"/>
              </a:rPr>
              <a:t>Fujioka-Kurose(2008): </a:t>
            </a:r>
            <a:r>
              <a:rPr sz="2800">
                <a:solidFill>
                  <a:srgbClr val="0365C0"/>
                </a:solidFill>
                <a:latin typeface="Calibri"/>
                <a:ea typeface="Calibri"/>
                <a:cs typeface="Calibri"/>
                <a:sym typeface="Calibri"/>
              </a:rPr>
              <a:t>discrete Burgers on complex hyperbola</a:t>
            </a:r>
            <a:endParaRPr sz="2800">
              <a:solidFill>
                <a:srgbClr val="DE6A10"/>
              </a:solidFill>
              <a:latin typeface="Calibri"/>
              <a:ea typeface="Calibri"/>
              <a:cs typeface="Calibri"/>
              <a:sym typeface="Calibri"/>
            </a:endParaRPr>
          </a:p>
          <a:p>
            <a:pPr lvl="1" indent="342900" algn="l">
              <a:lnSpc>
                <a:spcPct val="110000"/>
              </a:lnSpc>
              <a:spcBef>
                <a:spcPts val="1600"/>
              </a:spcBef>
              <a:defRPr sz="1800"/>
            </a:pPr>
            <a:r>
              <a:rPr sz="2800">
                <a:latin typeface="Calibri"/>
                <a:ea typeface="Calibri"/>
                <a:cs typeface="Calibri"/>
                <a:sym typeface="Calibri"/>
              </a:rPr>
              <a:t>Pinkall-Springborn-Weissmann (2007): </a:t>
            </a:r>
            <a:r>
              <a:rPr sz="2800">
                <a:solidFill>
                  <a:srgbClr val="0365C0"/>
                </a:solidFill>
                <a:latin typeface="Calibri"/>
                <a:ea typeface="Calibri"/>
                <a:cs typeface="Calibri"/>
                <a:sym typeface="Calibri"/>
              </a:rPr>
              <a:t>discrete NLS</a:t>
            </a:r>
            <a:br>
              <a:rPr sz="2800">
                <a:solidFill>
                  <a:srgbClr val="DE6A10"/>
                </a:solidFill>
                <a:latin typeface="Calibri"/>
                <a:ea typeface="Calibri"/>
                <a:cs typeface="Calibri"/>
                <a:sym typeface="Calibri"/>
              </a:rPr>
            </a:br>
            <a:r>
              <a:rPr sz="2800">
                <a:latin typeface="Calibri"/>
                <a:ea typeface="Calibri"/>
                <a:cs typeface="Calibri"/>
                <a:sym typeface="Calibri"/>
              </a:rPr>
              <a:t>Inoguchi-K-Matsuura-Ohta (2012,2014) : </a:t>
            </a:r>
            <a:r>
              <a:rPr sz="2800">
                <a:solidFill>
                  <a:srgbClr val="0365C0"/>
                </a:solidFill>
                <a:latin typeface="Calibri"/>
                <a:ea typeface="Calibri"/>
                <a:cs typeface="Calibri"/>
                <a:sym typeface="Calibri"/>
              </a:rPr>
              <a:t>discrete mKdV</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9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49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49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49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49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49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1" fill="hold">
                                  <p:stCondLst>
                                    <p:cond delay="0"/>
                                  </p:stCondLst>
                                  <p:iterate type="el" backwards="0">
                                    <p:tmAbs val="0"/>
                                  </p:iterate>
                                  <p:childTnLst>
                                    <p:set>
                                      <p:cBhvr>
                                        <p:cTn id="40" fill="hold"/>
                                        <p:tgtEl>
                                          <p:spTgt spid="491">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 grpId="1" fill="hold">
                                  <p:stCondLst>
                                    <p:cond delay="0"/>
                                  </p:stCondLst>
                                  <p:iterate type="el" backwards="0">
                                    <p:tmAbs val="0"/>
                                  </p:iterate>
                                  <p:childTnLst>
                                    <p:set>
                                      <p:cBhvr>
                                        <p:cTn id="44" fill="hold"/>
                                        <p:tgtEl>
                                          <p:spTgt spid="491">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0" presetID="1" grpId="1" fill="hold">
                                  <p:stCondLst>
                                    <p:cond delay="0"/>
                                  </p:stCondLst>
                                  <p:iterate type="el" backwards="0">
                                    <p:tmAbs val="0"/>
                                  </p:iterate>
                                  <p:childTnLst>
                                    <p:set>
                                      <p:cBhvr>
                                        <p:cTn id="48" fill="hold"/>
                                        <p:tgtEl>
                                          <p:spTgt spid="491">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 grpId="1" fill="hold">
                                  <p:stCondLst>
                                    <p:cond delay="0"/>
                                  </p:stCondLst>
                                  <p:iterate type="el" backwards="0">
                                    <p:tmAbs val="0"/>
                                  </p:iterate>
                                  <p:childTnLst>
                                    <p:set>
                                      <p:cBhvr>
                                        <p:cTn id="52" fill="hold"/>
                                        <p:tgtEl>
                                          <p:spTgt spid="491">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0" presetID="1" grpId="1" fill="hold">
                                  <p:stCondLst>
                                    <p:cond delay="0"/>
                                  </p:stCondLst>
                                  <p:iterate type="el" backwards="0">
                                    <p:tmAbs val="0"/>
                                  </p:iterate>
                                  <p:childTnLst>
                                    <p:set>
                                      <p:cBhvr>
                                        <p:cTn id="56" fill="hold"/>
                                        <p:tgtEl>
                                          <p:spTgt spid="491">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presetClass="entr" presetSubtype="0" presetID="1" grpId="1" fill="hold">
                                  <p:stCondLst>
                                    <p:cond delay="0"/>
                                  </p:stCondLst>
                                  <p:iterate type="el" backwards="0">
                                    <p:tmAbs val="0"/>
                                  </p:iterate>
                                  <p:childTnLst>
                                    <p:set>
                                      <p:cBhvr>
                                        <p:cTn id="60" fill="hold"/>
                                        <p:tgtEl>
                                          <p:spTgt spid="491">
                                            <p:txEl>
                                              <p:pRg st="13" end="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01" name="Group 501"/>
          <p:cNvGrpSpPr/>
          <p:nvPr/>
        </p:nvGrpSpPr>
        <p:grpSpPr>
          <a:xfrm>
            <a:off x="10085613" y="2638908"/>
            <a:ext cx="1263179" cy="1653692"/>
            <a:chOff x="0" y="0"/>
            <a:chExt cx="1263177" cy="1653691"/>
          </a:xfrm>
        </p:grpSpPr>
        <p:pic>
          <p:nvPicPr>
            <p:cNvPr id="493" name="droppedImage.pdf"/>
            <p:cNvPicPr/>
            <p:nvPr/>
          </p:nvPicPr>
          <p:blipFill>
            <a:blip r:embed="rId3">
              <a:extLst/>
            </a:blip>
            <a:stretch>
              <a:fillRect/>
            </a:stretch>
          </p:blipFill>
          <p:spPr>
            <a:xfrm>
              <a:off x="513877" y="1234591"/>
              <a:ext cx="749301" cy="419101"/>
            </a:xfrm>
            <a:prstGeom prst="rect">
              <a:avLst/>
            </a:prstGeom>
            <a:ln w="12700" cap="flat">
              <a:noFill/>
              <a:miter lim="400000"/>
            </a:ln>
            <a:effectLst/>
          </p:spPr>
        </p:pic>
        <p:grpSp>
          <p:nvGrpSpPr>
            <p:cNvPr id="500" name="Group 500"/>
            <p:cNvGrpSpPr/>
            <p:nvPr/>
          </p:nvGrpSpPr>
          <p:grpSpPr>
            <a:xfrm>
              <a:off x="0" y="-1"/>
              <a:ext cx="1199678" cy="1288132"/>
              <a:chOff x="0" y="0"/>
              <a:chExt cx="1199677" cy="1288130"/>
            </a:xfrm>
          </p:grpSpPr>
          <p:grpSp>
            <p:nvGrpSpPr>
              <p:cNvPr id="498" name="Group 498"/>
              <p:cNvGrpSpPr/>
              <p:nvPr/>
            </p:nvGrpSpPr>
            <p:grpSpPr>
              <a:xfrm>
                <a:off x="0" y="-1"/>
                <a:ext cx="1199678" cy="1288132"/>
                <a:chOff x="0" y="0"/>
                <a:chExt cx="1199677" cy="1288130"/>
              </a:xfrm>
            </p:grpSpPr>
            <p:grpSp>
              <p:nvGrpSpPr>
                <p:cNvPr id="496" name="Group 496"/>
                <p:cNvGrpSpPr/>
                <p:nvPr/>
              </p:nvGrpSpPr>
              <p:grpSpPr>
                <a:xfrm>
                  <a:off x="0" y="-1"/>
                  <a:ext cx="1101615" cy="1288132"/>
                  <a:chOff x="0" y="0"/>
                  <a:chExt cx="1101614" cy="1288130"/>
                </a:xfrm>
              </p:grpSpPr>
              <p:sp>
                <p:nvSpPr>
                  <p:cNvPr id="494" name="Shape 494"/>
                  <p:cNvSpPr/>
                  <p:nvPr/>
                </p:nvSpPr>
                <p:spPr>
                  <a:xfrm>
                    <a:off x="-1" y="513990"/>
                    <a:ext cx="1096257" cy="774141"/>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pic>
                <p:nvPicPr>
                  <p:cNvPr id="495" name="droppedImage.pdf"/>
                  <p:cNvPicPr/>
                  <p:nvPr/>
                </p:nvPicPr>
                <p:blipFill>
                  <a:blip r:embed="rId4">
                    <a:extLst/>
                  </a:blip>
                  <a:stretch>
                    <a:fillRect/>
                  </a:stretch>
                </p:blipFill>
                <p:spPr>
                  <a:xfrm rot="4461465">
                    <a:off x="259876" y="193191"/>
                    <a:ext cx="863601" cy="609601"/>
                  </a:xfrm>
                  <a:prstGeom prst="rect">
                    <a:avLst/>
                  </a:prstGeom>
                  <a:ln w="12700" cap="flat">
                    <a:noFill/>
                    <a:miter lim="400000"/>
                  </a:ln>
                  <a:effectLst/>
                </p:spPr>
              </p:pic>
            </p:grpSp>
            <p:pic>
              <p:nvPicPr>
                <p:cNvPr id="497" name="droppedImage.pdf"/>
                <p:cNvPicPr/>
                <p:nvPr/>
              </p:nvPicPr>
              <p:blipFill>
                <a:blip r:embed="rId5">
                  <a:extLst/>
                </a:blip>
                <a:stretch>
                  <a:fillRect/>
                </a:stretch>
              </p:blipFill>
              <p:spPr>
                <a:xfrm>
                  <a:off x="805977" y="485291"/>
                  <a:ext cx="393701" cy="330201"/>
                </a:xfrm>
                <a:prstGeom prst="rect">
                  <a:avLst/>
                </a:prstGeom>
                <a:ln w="12700" cap="flat">
                  <a:noFill/>
                  <a:miter lim="400000"/>
                </a:ln>
                <a:effectLst/>
              </p:spPr>
            </p:pic>
          </p:grpSp>
          <p:sp>
            <p:nvSpPr>
              <p:cNvPr id="499" name="Shape 499"/>
              <p:cNvSpPr/>
              <p:nvPr/>
            </p:nvSpPr>
            <p:spPr>
              <a:xfrm flipH="1" flipV="1">
                <a:off x="11369" y="526146"/>
                <a:ext cx="943783" cy="653632"/>
              </a:xfrm>
              <a:prstGeom prst="line">
                <a:avLst/>
              </a:prstGeom>
              <a:noFill/>
              <a:ln w="508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grpSp>
      </p:grpSp>
      <p:sp>
        <p:nvSpPr>
          <p:cNvPr id="502" name="Shape 502"/>
          <p:cNvSpPr/>
          <p:nvPr/>
        </p:nvSpPr>
        <p:spPr>
          <a:xfrm>
            <a:off x="156909" y="139700"/>
            <a:ext cx="12667027" cy="698500"/>
          </a:xfrm>
          <a:prstGeom prst="roundRect">
            <a:avLst>
              <a:gd name="adj" fmla="val 27273"/>
            </a:avLst>
          </a:prstGeom>
          <a:blipFill>
            <a:blip r:embed="rId6"/>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3" name="Shape 503"/>
          <p:cNvSpPr/>
          <p:nvPr/>
        </p:nvSpPr>
        <p:spPr>
          <a:xfrm>
            <a:off x="160913" y="-69851"/>
            <a:ext cx="12495666"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Isoperimetric Deformation of Plane Discrete Curves: discrete mKdV (1/3)</a:t>
            </a:r>
          </a:p>
        </p:txBody>
      </p:sp>
      <p:sp>
        <p:nvSpPr>
          <p:cNvPr id="504" name="Shape 504"/>
          <p:cNvSpPr/>
          <p:nvPr/>
        </p:nvSpPr>
        <p:spPr>
          <a:xfrm>
            <a:off x="6070600" y="1003300"/>
            <a:ext cx="6400800" cy="838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400">
                <a:solidFill>
                  <a:srgbClr val="004100"/>
                </a:solidFill>
                <a:latin typeface="Calibri"/>
                <a:ea typeface="Calibri"/>
                <a:cs typeface="Calibri"/>
                <a:sym typeface="Calibri"/>
              </a:defRPr>
            </a:lvl1pPr>
          </a:lstStyle>
          <a:p>
            <a:pPr lvl="0">
              <a:defRPr sz="1800">
                <a:solidFill>
                  <a:srgbClr val="000000"/>
                </a:solidFill>
              </a:defRPr>
            </a:pPr>
            <a:r>
              <a:rPr sz="2400">
                <a:solidFill>
                  <a:srgbClr val="004100"/>
                </a:solidFill>
              </a:rPr>
              <a:t>Matsuura(2011), Inoguchi-K-Matsuura-Ohta(2012)</a:t>
            </a:r>
          </a:p>
        </p:txBody>
      </p:sp>
      <p:grpSp>
        <p:nvGrpSpPr>
          <p:cNvPr id="511" name="Group 511"/>
          <p:cNvGrpSpPr/>
          <p:nvPr/>
        </p:nvGrpSpPr>
        <p:grpSpPr>
          <a:xfrm>
            <a:off x="7467600" y="1904999"/>
            <a:ext cx="2578903" cy="1549402"/>
            <a:chOff x="0" y="0"/>
            <a:chExt cx="2578902" cy="1549400"/>
          </a:xfrm>
        </p:grpSpPr>
        <p:grpSp>
          <p:nvGrpSpPr>
            <p:cNvPr id="509" name="Group 509"/>
            <p:cNvGrpSpPr/>
            <p:nvPr/>
          </p:nvGrpSpPr>
          <p:grpSpPr>
            <a:xfrm>
              <a:off x="622300" y="-1"/>
              <a:ext cx="1956603" cy="1549402"/>
              <a:chOff x="0" y="0"/>
              <a:chExt cx="1956602" cy="1549400"/>
            </a:xfrm>
          </p:grpSpPr>
          <p:pic>
            <p:nvPicPr>
              <p:cNvPr id="505" name="droppedImage.pdf"/>
              <p:cNvPicPr/>
              <p:nvPr/>
            </p:nvPicPr>
            <p:blipFill>
              <a:blip r:embed="rId7">
                <a:extLst/>
              </a:blip>
              <a:stretch>
                <a:fillRect/>
              </a:stretch>
            </p:blipFill>
            <p:spPr>
              <a:xfrm>
                <a:off x="203200" y="1244600"/>
                <a:ext cx="723900" cy="304800"/>
              </a:xfrm>
              <a:prstGeom prst="rect">
                <a:avLst/>
              </a:prstGeom>
              <a:ln w="12700" cap="flat">
                <a:noFill/>
                <a:miter lim="400000"/>
              </a:ln>
              <a:effectLst/>
            </p:spPr>
          </p:pic>
          <p:sp>
            <p:nvSpPr>
              <p:cNvPr id="506" name="Shape 506"/>
              <p:cNvSpPr/>
              <p:nvPr/>
            </p:nvSpPr>
            <p:spPr>
              <a:xfrm>
                <a:off x="0" y="368300"/>
                <a:ext cx="1765300" cy="1181101"/>
              </a:xfrm>
              <a:prstGeom prst="line">
                <a:avLst/>
              </a:prstGeom>
              <a:noFill/>
              <a:ln w="25400" cap="flat">
                <a:solidFill>
                  <a:srgbClr val="000000"/>
                </a:solidFill>
                <a:custDash>
                  <a:ds d="200000" sp="200000"/>
                </a:custDash>
                <a:miter lim="400000"/>
                <a:headEnd type="triangle" w="med" len="sm"/>
                <a:tailEnd type="triangle" w="med" len="sm"/>
              </a:ln>
              <a:effectLst/>
            </p:spPr>
            <p:txBody>
              <a:bodyPr wrap="square" lIns="0" tIns="0" rIns="0" bIns="0" numCol="1" anchor="ctr">
                <a:noAutofit/>
              </a:bodyPr>
              <a:lstStyle/>
              <a:p>
                <a:pPr lvl="0" algn="l" defTabSz="457200">
                  <a:defRPr sz="1200"/>
                </a:pPr>
              </a:p>
            </p:txBody>
          </p:sp>
          <p:sp>
            <p:nvSpPr>
              <p:cNvPr id="507" name="Shape 507"/>
              <p:cNvSpPr/>
              <p:nvPr/>
            </p:nvSpPr>
            <p:spPr>
              <a:xfrm>
                <a:off x="240497" y="92334"/>
                <a:ext cx="1716106" cy="1148832"/>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508" name="Shape 508"/>
              <p:cNvSpPr/>
              <p:nvPr/>
            </p:nvSpPr>
            <p:spPr>
              <a:xfrm>
                <a:off x="165099" y="-1"/>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510" name="droppedImage.pdf"/>
            <p:cNvPicPr/>
            <p:nvPr/>
          </p:nvPicPr>
          <p:blipFill>
            <a:blip r:embed="rId8">
              <a:extLst/>
            </a:blip>
            <a:stretch>
              <a:fillRect/>
            </a:stretch>
          </p:blipFill>
          <p:spPr>
            <a:xfrm>
              <a:off x="0" y="25400"/>
              <a:ext cx="647700" cy="266700"/>
            </a:xfrm>
            <a:prstGeom prst="rect">
              <a:avLst/>
            </a:prstGeom>
            <a:ln w="12700" cap="flat">
              <a:noFill/>
              <a:miter lim="400000"/>
            </a:ln>
            <a:effectLst/>
          </p:spPr>
        </p:pic>
      </p:grpSp>
      <p:grpSp>
        <p:nvGrpSpPr>
          <p:cNvPr id="515" name="Group 515"/>
          <p:cNvGrpSpPr/>
          <p:nvPr/>
        </p:nvGrpSpPr>
        <p:grpSpPr>
          <a:xfrm>
            <a:off x="9893300" y="2133600"/>
            <a:ext cx="1861244" cy="1023669"/>
            <a:chOff x="0" y="508000"/>
            <a:chExt cx="1861243" cy="1023668"/>
          </a:xfrm>
        </p:grpSpPr>
        <p:sp>
          <p:nvSpPr>
            <p:cNvPr id="512" name="Shape 512"/>
            <p:cNvSpPr/>
            <p:nvPr/>
          </p:nvSpPr>
          <p:spPr>
            <a:xfrm flipV="1">
              <a:off x="-1" y="641775"/>
              <a:ext cx="1713903" cy="497936"/>
            </a:xfrm>
            <a:prstGeom prst="line">
              <a:avLst/>
            </a:prstGeom>
            <a:noFill/>
            <a:ln w="25400" cap="flat">
              <a:solidFill>
                <a:srgbClr val="000000"/>
              </a:solidFill>
              <a:custDash>
                <a:ds d="200000" sp="200000"/>
              </a:custDash>
              <a:miter lim="400000"/>
              <a:headEnd type="triangle" w="med" len="sm"/>
              <a:tailEnd type="triangle" w="med" len="sm"/>
            </a:ln>
            <a:effectLst/>
          </p:spPr>
          <p:txBody>
            <a:bodyPr wrap="square" lIns="0" tIns="0" rIns="0" bIns="0" numCol="1" anchor="ctr">
              <a:noAutofit/>
            </a:bodyPr>
            <a:lstStyle/>
            <a:p>
              <a:pPr lvl="0" algn="l" defTabSz="457200">
                <a:defRPr sz="1200"/>
              </a:pPr>
            </a:p>
          </p:txBody>
        </p:sp>
        <p:sp>
          <p:nvSpPr>
            <p:cNvPr id="513" name="Shape 513"/>
            <p:cNvSpPr/>
            <p:nvPr/>
          </p:nvSpPr>
          <p:spPr>
            <a:xfrm flipV="1">
              <a:off x="147341" y="1033732"/>
              <a:ext cx="1713903" cy="497937"/>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pic>
          <p:nvPicPr>
            <p:cNvPr id="514" name="droppedImage.pdf"/>
            <p:cNvPicPr/>
            <p:nvPr/>
          </p:nvPicPr>
          <p:blipFill>
            <a:blip r:embed="rId9">
              <a:extLst/>
            </a:blip>
            <a:stretch>
              <a:fillRect/>
            </a:stretch>
          </p:blipFill>
          <p:spPr>
            <a:xfrm>
              <a:off x="749300" y="508000"/>
              <a:ext cx="393700" cy="304801"/>
            </a:xfrm>
            <a:prstGeom prst="rect">
              <a:avLst/>
            </a:prstGeom>
            <a:ln w="12700" cap="flat">
              <a:noFill/>
              <a:miter lim="400000"/>
            </a:ln>
            <a:effectLst/>
          </p:spPr>
        </p:pic>
      </p:grpSp>
      <p:sp>
        <p:nvSpPr>
          <p:cNvPr id="516" name="Shape 516"/>
          <p:cNvSpPr/>
          <p:nvPr/>
        </p:nvSpPr>
        <p:spPr>
          <a:xfrm>
            <a:off x="11633199" y="25653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a:solidFill/>
            <a:miter lim="400000"/>
          </a:ln>
          <a:effectLst>
            <a:outerShdw sx="100000" sy="100000" kx="0" ky="0" algn="b" rotWithShape="0" blurRad="38100" dist="381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517" name="droppedImage.pdf"/>
          <p:cNvPicPr/>
          <p:nvPr/>
        </p:nvPicPr>
        <p:blipFill>
          <a:blip r:embed="rId10">
            <a:extLst/>
          </a:blip>
          <a:stretch>
            <a:fillRect/>
          </a:stretch>
        </p:blipFill>
        <p:spPr>
          <a:xfrm>
            <a:off x="9918700" y="3429000"/>
            <a:ext cx="355600" cy="266700"/>
          </a:xfrm>
          <a:prstGeom prst="rect">
            <a:avLst/>
          </a:prstGeom>
          <a:ln w="12700">
            <a:miter lim="400000"/>
          </a:ln>
        </p:spPr>
      </p:pic>
      <p:pic>
        <p:nvPicPr>
          <p:cNvPr id="518" name="droppedImage.pdf"/>
          <p:cNvPicPr/>
          <p:nvPr/>
        </p:nvPicPr>
        <p:blipFill>
          <a:blip r:embed="rId11">
            <a:extLst/>
          </a:blip>
          <a:stretch>
            <a:fillRect/>
          </a:stretch>
        </p:blipFill>
        <p:spPr>
          <a:xfrm>
            <a:off x="12166600" y="2527300"/>
            <a:ext cx="647700" cy="266700"/>
          </a:xfrm>
          <a:prstGeom prst="rect">
            <a:avLst/>
          </a:prstGeom>
          <a:ln w="12700">
            <a:miter lim="400000"/>
          </a:ln>
        </p:spPr>
      </p:pic>
      <p:grpSp>
        <p:nvGrpSpPr>
          <p:cNvPr id="523" name="Group 523"/>
          <p:cNvGrpSpPr/>
          <p:nvPr/>
        </p:nvGrpSpPr>
        <p:grpSpPr>
          <a:xfrm>
            <a:off x="9245600" y="1600200"/>
            <a:ext cx="2413000" cy="1663700"/>
            <a:chOff x="0" y="0"/>
            <a:chExt cx="2413000" cy="1663700"/>
          </a:xfrm>
        </p:grpSpPr>
        <p:sp>
          <p:nvSpPr>
            <p:cNvPr id="519" name="Shape 519"/>
            <p:cNvSpPr/>
            <p:nvPr/>
          </p:nvSpPr>
          <p:spPr>
            <a:xfrm flipH="1">
              <a:off x="834962" y="1229160"/>
              <a:ext cx="1107169" cy="303543"/>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520" name="Shape 520"/>
            <p:cNvSpPr/>
            <p:nvPr/>
          </p:nvSpPr>
          <p:spPr>
            <a:xfrm>
              <a:off x="541818" y="436303"/>
              <a:ext cx="302933" cy="1107336"/>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pic>
          <p:nvPicPr>
            <p:cNvPr id="521" name="droppedImage.pdf"/>
            <p:cNvPicPr/>
            <p:nvPr/>
          </p:nvPicPr>
          <p:blipFill>
            <a:blip r:embed="rId12">
              <a:extLst/>
            </a:blip>
            <a:stretch>
              <a:fillRect/>
            </a:stretch>
          </p:blipFill>
          <p:spPr>
            <a:xfrm>
              <a:off x="1968500" y="1244600"/>
              <a:ext cx="444500" cy="419100"/>
            </a:xfrm>
            <a:prstGeom prst="rect">
              <a:avLst/>
            </a:prstGeom>
            <a:ln w="12700" cap="flat">
              <a:noFill/>
              <a:miter lim="400000"/>
            </a:ln>
            <a:effectLst/>
          </p:spPr>
        </p:pic>
        <p:pic>
          <p:nvPicPr>
            <p:cNvPr id="522" name="droppedImage.pdf"/>
            <p:cNvPicPr/>
            <p:nvPr/>
          </p:nvPicPr>
          <p:blipFill>
            <a:blip r:embed="rId13">
              <a:extLst/>
            </a:blip>
            <a:stretch>
              <a:fillRect/>
            </a:stretch>
          </p:blipFill>
          <p:spPr>
            <a:xfrm>
              <a:off x="0" y="0"/>
              <a:ext cx="508000" cy="419100"/>
            </a:xfrm>
            <a:prstGeom prst="rect">
              <a:avLst/>
            </a:prstGeom>
            <a:ln w="12700" cap="flat">
              <a:noFill/>
              <a:miter lim="400000"/>
            </a:ln>
            <a:effectLst/>
          </p:spPr>
        </p:pic>
      </p:grpSp>
      <p:sp>
        <p:nvSpPr>
          <p:cNvPr id="524" name="Shape 524"/>
          <p:cNvSpPr/>
          <p:nvPr/>
        </p:nvSpPr>
        <p:spPr>
          <a:xfrm flipH="1" flipV="1">
            <a:off x="10063891" y="3165055"/>
            <a:ext cx="943784" cy="653631"/>
          </a:xfrm>
          <a:prstGeom prst="line">
            <a:avLst/>
          </a:prstGeom>
          <a:ln w="50800">
            <a:solidFill>
              <a:srgbClr val="FF9300"/>
            </a:solidFill>
            <a:miter lim="400000"/>
            <a:headEnd type="stealth"/>
          </a:ln>
        </p:spPr>
        <p:txBody>
          <a:bodyPr lIns="0" tIns="0" rIns="0" bIns="0" anchor="ctr"/>
          <a:lstStyle/>
          <a:p>
            <a:pPr lvl="0" algn="l" defTabSz="457200">
              <a:defRPr sz="1200"/>
            </a:pPr>
          </a:p>
        </p:txBody>
      </p:sp>
      <p:sp>
        <p:nvSpPr>
          <p:cNvPr id="525" name="Shape 525"/>
          <p:cNvSpPr/>
          <p:nvPr/>
        </p:nvSpPr>
        <p:spPr>
          <a:xfrm>
            <a:off x="9969499" y="30352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a:solidFill/>
            <a:miter lim="400000"/>
          </a:ln>
          <a:effectLst>
            <a:outerShdw sx="100000" sy="100000" kx="0" ky="0" algn="b" rotWithShape="0" blurRad="38100" dist="381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529" name="Group 529"/>
          <p:cNvGrpSpPr/>
          <p:nvPr/>
        </p:nvGrpSpPr>
        <p:grpSpPr>
          <a:xfrm>
            <a:off x="191512" y="3046901"/>
            <a:ext cx="7348538" cy="1520990"/>
            <a:chOff x="0" y="0"/>
            <a:chExt cx="7348537" cy="1520989"/>
          </a:xfrm>
        </p:grpSpPr>
        <p:pic>
          <p:nvPicPr>
            <p:cNvPr id="526" name="droppedImage.pdf"/>
            <p:cNvPicPr/>
            <p:nvPr/>
          </p:nvPicPr>
          <p:blipFill>
            <a:blip r:embed="rId14">
              <a:extLst/>
            </a:blip>
            <a:stretch>
              <a:fillRect/>
            </a:stretch>
          </p:blipFill>
          <p:spPr>
            <a:xfrm>
              <a:off x="2753573" y="733589"/>
              <a:ext cx="4594965" cy="787401"/>
            </a:xfrm>
            <a:prstGeom prst="rect">
              <a:avLst/>
            </a:prstGeom>
            <a:ln w="12700" cap="flat">
              <a:noFill/>
              <a:miter lim="400000"/>
            </a:ln>
            <a:effectLst/>
          </p:spPr>
        </p:pic>
        <p:sp>
          <p:nvSpPr>
            <p:cNvPr id="527" name="Shape 527"/>
            <p:cNvSpPr/>
            <p:nvPr/>
          </p:nvSpPr>
          <p:spPr>
            <a:xfrm>
              <a:off x="0" y="0"/>
              <a:ext cx="4297513" cy="1066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15"/>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Frenet frame</a:t>
              </a:r>
            </a:p>
          </p:txBody>
        </p:sp>
        <p:pic>
          <p:nvPicPr>
            <p:cNvPr id="528" name="droppedImage.pdf"/>
            <p:cNvPicPr/>
            <p:nvPr/>
          </p:nvPicPr>
          <p:blipFill>
            <a:blip r:embed="rId16">
              <a:extLst/>
            </a:blip>
            <a:stretch>
              <a:fillRect/>
            </a:stretch>
          </p:blipFill>
          <p:spPr>
            <a:xfrm>
              <a:off x="101600" y="890669"/>
              <a:ext cx="2273300" cy="419101"/>
            </a:xfrm>
            <a:prstGeom prst="rect">
              <a:avLst/>
            </a:prstGeom>
            <a:ln w="12700" cap="flat">
              <a:noFill/>
              <a:miter lim="400000"/>
            </a:ln>
            <a:effectLst/>
          </p:spPr>
        </p:pic>
      </p:grpSp>
      <p:sp>
        <p:nvSpPr>
          <p:cNvPr id="530" name="Shape 530"/>
          <p:cNvSpPr/>
          <p:nvPr/>
        </p:nvSpPr>
        <p:spPr>
          <a:xfrm>
            <a:off x="191512" y="4832948"/>
            <a:ext cx="4795904"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15"/>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Frenet formula</a:t>
            </a:r>
          </a:p>
        </p:txBody>
      </p:sp>
      <p:sp>
        <p:nvSpPr>
          <p:cNvPr id="531" name="Shape 531"/>
          <p:cNvSpPr/>
          <p:nvPr/>
        </p:nvSpPr>
        <p:spPr>
          <a:xfrm>
            <a:off x="252330" y="1133283"/>
            <a:ext cx="4297513"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15"/>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plane curve</a:t>
            </a:r>
          </a:p>
        </p:txBody>
      </p:sp>
      <p:pic>
        <p:nvPicPr>
          <p:cNvPr id="532" name="pasted-image.pdf"/>
          <p:cNvPicPr/>
          <p:nvPr/>
        </p:nvPicPr>
        <p:blipFill>
          <a:blip r:embed="rId17">
            <a:extLst/>
          </a:blip>
          <a:stretch>
            <a:fillRect/>
          </a:stretch>
        </p:blipFill>
        <p:spPr>
          <a:xfrm>
            <a:off x="213127" y="1792444"/>
            <a:ext cx="2577342" cy="318191"/>
          </a:xfrm>
          <a:prstGeom prst="rect">
            <a:avLst/>
          </a:prstGeom>
          <a:ln w="12700">
            <a:miter lim="400000"/>
          </a:ln>
        </p:spPr>
      </p:pic>
      <p:pic>
        <p:nvPicPr>
          <p:cNvPr id="533" name="pasted-image.pdf"/>
          <p:cNvPicPr/>
          <p:nvPr/>
        </p:nvPicPr>
        <p:blipFill>
          <a:blip r:embed="rId18">
            <a:extLst/>
          </a:blip>
          <a:stretch>
            <a:fillRect/>
          </a:stretch>
        </p:blipFill>
        <p:spPr>
          <a:xfrm>
            <a:off x="2970088" y="1780496"/>
            <a:ext cx="4149399" cy="336438"/>
          </a:xfrm>
          <a:prstGeom prst="rect">
            <a:avLst/>
          </a:prstGeom>
          <a:ln w="12700">
            <a:miter lim="400000"/>
          </a:ln>
        </p:spPr>
      </p:pic>
      <p:sp>
        <p:nvSpPr>
          <p:cNvPr id="534" name="Shape 534"/>
          <p:cNvSpPr/>
          <p:nvPr/>
        </p:nvSpPr>
        <p:spPr>
          <a:xfrm>
            <a:off x="168506" y="2308362"/>
            <a:ext cx="7108584" cy="54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3000">
                <a:solidFill>
                  <a:srgbClr val="005493"/>
                </a:solidFill>
                <a:latin typeface="Gill Sans"/>
                <a:ea typeface="Gill Sans"/>
                <a:cs typeface="Gill Sans"/>
                <a:sym typeface="Gill Sans"/>
              </a:defRPr>
            </a:lvl1pPr>
          </a:lstStyle>
          <a:p>
            <a:pPr lvl="0">
              <a:defRPr sz="1800">
                <a:solidFill>
                  <a:srgbClr val="000000"/>
                </a:solidFill>
              </a:defRPr>
            </a:pPr>
            <a:r>
              <a:rPr sz="3000">
                <a:solidFill>
                  <a:srgbClr val="005493"/>
                </a:solidFill>
              </a:rPr>
              <a:t>any three consecutive points are not colinear</a:t>
            </a:r>
          </a:p>
        </p:txBody>
      </p:sp>
      <p:grpSp>
        <p:nvGrpSpPr>
          <p:cNvPr id="547" name="Group 547"/>
          <p:cNvGrpSpPr/>
          <p:nvPr/>
        </p:nvGrpSpPr>
        <p:grpSpPr>
          <a:xfrm>
            <a:off x="8539871" y="6829174"/>
            <a:ext cx="3836554" cy="1884255"/>
            <a:chOff x="0" y="0"/>
            <a:chExt cx="3836552" cy="1884253"/>
          </a:xfrm>
        </p:grpSpPr>
        <p:pic>
          <p:nvPicPr>
            <p:cNvPr id="535" name="droppedImage.pdf"/>
            <p:cNvPicPr/>
            <p:nvPr/>
          </p:nvPicPr>
          <p:blipFill>
            <a:blip r:embed="rId19">
              <a:extLst/>
            </a:blip>
            <a:stretch>
              <a:fillRect/>
            </a:stretch>
          </p:blipFill>
          <p:spPr>
            <a:xfrm>
              <a:off x="1195361" y="1477853"/>
              <a:ext cx="431801" cy="406401"/>
            </a:xfrm>
            <a:prstGeom prst="rect">
              <a:avLst/>
            </a:prstGeom>
            <a:ln w="12700" cap="flat">
              <a:noFill/>
              <a:miter lim="400000"/>
            </a:ln>
            <a:effectLst/>
          </p:spPr>
        </p:pic>
        <p:pic>
          <p:nvPicPr>
            <p:cNvPr id="536" name="droppedImage.pdf"/>
            <p:cNvPicPr/>
            <p:nvPr/>
          </p:nvPicPr>
          <p:blipFill>
            <a:blip r:embed="rId20">
              <a:extLst/>
            </a:blip>
            <a:stretch>
              <a:fillRect/>
            </a:stretch>
          </p:blipFill>
          <p:spPr>
            <a:xfrm>
              <a:off x="3188852" y="1187476"/>
              <a:ext cx="647701" cy="431801"/>
            </a:xfrm>
            <a:prstGeom prst="rect">
              <a:avLst/>
            </a:prstGeom>
            <a:ln w="12700" cap="flat">
              <a:noFill/>
              <a:miter lim="400000"/>
            </a:ln>
            <a:effectLst/>
          </p:spPr>
        </p:pic>
        <p:grpSp>
          <p:nvGrpSpPr>
            <p:cNvPr id="546" name="Group 546"/>
            <p:cNvGrpSpPr/>
            <p:nvPr/>
          </p:nvGrpSpPr>
          <p:grpSpPr>
            <a:xfrm>
              <a:off x="0" y="0"/>
              <a:ext cx="3582962" cy="1490554"/>
              <a:chOff x="0" y="0"/>
              <a:chExt cx="3582961" cy="1490553"/>
            </a:xfrm>
          </p:grpSpPr>
          <p:sp>
            <p:nvSpPr>
              <p:cNvPr id="537" name="Shape 537"/>
              <p:cNvSpPr/>
              <p:nvPr/>
            </p:nvSpPr>
            <p:spPr>
              <a:xfrm>
                <a:off x="684523" y="666031"/>
                <a:ext cx="1121242" cy="744888"/>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538" name="Shape 538"/>
              <p:cNvSpPr/>
              <p:nvPr/>
            </p:nvSpPr>
            <p:spPr>
              <a:xfrm flipV="1">
                <a:off x="1799903" y="924086"/>
                <a:ext cx="1713903" cy="497936"/>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pic>
            <p:nvPicPr>
              <p:cNvPr id="539" name="droppedImage.pdf"/>
              <p:cNvPicPr/>
              <p:nvPr/>
            </p:nvPicPr>
            <p:blipFill>
              <a:blip r:embed="rId21">
                <a:extLst/>
              </a:blip>
              <a:stretch>
                <a:fillRect/>
              </a:stretch>
            </p:blipFill>
            <p:spPr>
              <a:xfrm>
                <a:off x="0" y="0"/>
                <a:ext cx="647700" cy="431800"/>
              </a:xfrm>
              <a:prstGeom prst="rect">
                <a:avLst/>
              </a:prstGeom>
              <a:ln w="12700" cap="flat">
                <a:noFill/>
                <a:miter lim="400000"/>
              </a:ln>
              <a:effectLst/>
            </p:spPr>
          </p:pic>
          <p:grpSp>
            <p:nvGrpSpPr>
              <p:cNvPr id="542" name="Group 542"/>
              <p:cNvGrpSpPr/>
              <p:nvPr/>
            </p:nvGrpSpPr>
            <p:grpSpPr>
              <a:xfrm>
                <a:off x="1665163" y="949012"/>
                <a:ext cx="651317" cy="464084"/>
                <a:chOff x="0" y="0"/>
                <a:chExt cx="651316" cy="464082"/>
              </a:xfrm>
            </p:grpSpPr>
            <p:sp>
              <p:nvSpPr>
                <p:cNvPr id="540" name="Shape 540"/>
                <p:cNvSpPr/>
                <p:nvPr/>
              </p:nvSpPr>
              <p:spPr>
                <a:xfrm>
                  <a:off x="0" y="0"/>
                  <a:ext cx="126039" cy="459724"/>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541" name="Shape 541"/>
                <p:cNvSpPr/>
                <p:nvPr/>
              </p:nvSpPr>
              <p:spPr>
                <a:xfrm flipH="1">
                  <a:off x="152498" y="326944"/>
                  <a:ext cx="498819" cy="137139"/>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grpSp>
          <p:sp>
            <p:nvSpPr>
              <p:cNvPr id="543" name="Shape 543"/>
              <p:cNvSpPr/>
              <p:nvPr/>
            </p:nvSpPr>
            <p:spPr>
              <a:xfrm>
                <a:off x="3392461" y="830153"/>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44" name="Shape 544"/>
              <p:cNvSpPr/>
              <p:nvPr/>
            </p:nvSpPr>
            <p:spPr>
              <a:xfrm>
                <a:off x="1728761" y="1300053"/>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45" name="Shape 545"/>
              <p:cNvSpPr/>
              <p:nvPr/>
            </p:nvSpPr>
            <p:spPr>
              <a:xfrm>
                <a:off x="576810" y="544785"/>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grpSp>
        <p:nvGrpSpPr>
          <p:cNvPr id="550" name="Group 550"/>
          <p:cNvGrpSpPr/>
          <p:nvPr/>
        </p:nvGrpSpPr>
        <p:grpSpPr>
          <a:xfrm rot="21000000">
            <a:off x="12356258" y="5903335"/>
            <a:ext cx="651318" cy="464083"/>
            <a:chOff x="0" y="0"/>
            <a:chExt cx="651316" cy="464082"/>
          </a:xfrm>
        </p:grpSpPr>
        <p:sp>
          <p:nvSpPr>
            <p:cNvPr id="548" name="Shape 548"/>
            <p:cNvSpPr/>
            <p:nvPr/>
          </p:nvSpPr>
          <p:spPr>
            <a:xfrm>
              <a:off x="0" y="0"/>
              <a:ext cx="126039" cy="459724"/>
            </a:xfrm>
            <a:prstGeom prst="line">
              <a:avLst/>
            </a:prstGeom>
            <a:noFill/>
            <a:ln w="50800" cap="flat">
              <a:solidFill>
                <a:srgbClr val="FF40FF"/>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549" name="Shape 549"/>
            <p:cNvSpPr/>
            <p:nvPr/>
          </p:nvSpPr>
          <p:spPr>
            <a:xfrm flipH="1">
              <a:off x="152498" y="326944"/>
              <a:ext cx="498819" cy="137139"/>
            </a:xfrm>
            <a:prstGeom prst="line">
              <a:avLst/>
            </a:prstGeom>
            <a:noFill/>
            <a:ln w="50800" cap="flat">
              <a:solidFill>
                <a:srgbClr val="FF40FF"/>
              </a:solidFill>
              <a:prstDash val="solid"/>
              <a:miter lim="400000"/>
              <a:headEnd type="stealth" w="med" len="med"/>
            </a:ln>
            <a:effectLst/>
          </p:spPr>
          <p:txBody>
            <a:bodyPr wrap="square" lIns="0" tIns="0" rIns="0" bIns="0" numCol="1" anchor="ctr">
              <a:noAutofit/>
            </a:bodyPr>
            <a:lstStyle/>
            <a:p>
              <a:pPr lvl="0" algn="l" defTabSz="457200">
                <a:defRPr sz="1200"/>
              </a:pPr>
            </a:p>
          </p:txBody>
        </p:sp>
      </p:grpSp>
      <p:grpSp>
        <p:nvGrpSpPr>
          <p:cNvPr id="553" name="Group 553"/>
          <p:cNvGrpSpPr/>
          <p:nvPr/>
        </p:nvGrpSpPr>
        <p:grpSpPr>
          <a:xfrm>
            <a:off x="208208" y="6471108"/>
            <a:ext cx="8326473" cy="1066801"/>
            <a:chOff x="0" y="0"/>
            <a:chExt cx="8326471" cy="1066800"/>
          </a:xfrm>
        </p:grpSpPr>
        <p:sp>
          <p:nvSpPr>
            <p:cNvPr id="551" name="Shape 551"/>
            <p:cNvSpPr/>
            <p:nvPr/>
          </p:nvSpPr>
          <p:spPr>
            <a:xfrm>
              <a:off x="0" y="0"/>
              <a:ext cx="4241930" cy="1066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15"/>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Deformation</a:t>
              </a:r>
            </a:p>
          </p:txBody>
        </p:sp>
        <p:sp>
          <p:nvSpPr>
            <p:cNvPr id="552" name="Shape 552"/>
            <p:cNvSpPr/>
            <p:nvPr/>
          </p:nvSpPr>
          <p:spPr>
            <a:xfrm>
              <a:off x="4085653" y="17762"/>
              <a:ext cx="4240819"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i="1" sz="3000">
                  <a:solidFill>
                    <a:srgbClr val="005493"/>
                  </a:solidFill>
                  <a:latin typeface="Times Roman"/>
                  <a:ea typeface="Times Roman"/>
                  <a:cs typeface="Times Roman"/>
                  <a:sym typeface="Times Roman"/>
                </a:rPr>
                <a:t>m</a:t>
              </a:r>
              <a:r>
                <a:rPr sz="3000">
                  <a:solidFill>
                    <a:srgbClr val="005493"/>
                  </a:solidFill>
                  <a:latin typeface="Gill Sans"/>
                  <a:ea typeface="Gill Sans"/>
                  <a:cs typeface="Gill Sans"/>
                  <a:sym typeface="Gill Sans"/>
                </a:rPr>
                <a:t>: deformation parameter</a:t>
              </a:r>
            </a:p>
          </p:txBody>
        </p:sp>
      </p:grpSp>
      <p:sp>
        <p:nvSpPr>
          <p:cNvPr id="554" name="Shape 554"/>
          <p:cNvSpPr/>
          <p:nvPr/>
        </p:nvSpPr>
        <p:spPr>
          <a:xfrm>
            <a:off x="214230" y="8052640"/>
            <a:ext cx="5236177"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15"/>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Compatibility condition:</a:t>
            </a:r>
          </a:p>
        </p:txBody>
      </p:sp>
      <p:grpSp>
        <p:nvGrpSpPr>
          <p:cNvPr id="561" name="Group 561"/>
          <p:cNvGrpSpPr/>
          <p:nvPr/>
        </p:nvGrpSpPr>
        <p:grpSpPr>
          <a:xfrm>
            <a:off x="10437502" y="6957421"/>
            <a:ext cx="2249101" cy="968733"/>
            <a:chOff x="0" y="25"/>
            <a:chExt cx="2249100" cy="968731"/>
          </a:xfrm>
        </p:grpSpPr>
        <p:grpSp>
          <p:nvGrpSpPr>
            <p:cNvPr id="557" name="Group 557"/>
            <p:cNvGrpSpPr/>
            <p:nvPr/>
          </p:nvGrpSpPr>
          <p:grpSpPr>
            <a:xfrm rot="1200000">
              <a:off x="1538060" y="407286"/>
              <a:ext cx="651317" cy="464084"/>
              <a:chOff x="0" y="0"/>
              <a:chExt cx="651316" cy="464082"/>
            </a:xfrm>
          </p:grpSpPr>
          <p:sp>
            <p:nvSpPr>
              <p:cNvPr id="555" name="Shape 555"/>
              <p:cNvSpPr/>
              <p:nvPr/>
            </p:nvSpPr>
            <p:spPr>
              <a:xfrm>
                <a:off x="0" y="0"/>
                <a:ext cx="126039" cy="459724"/>
              </a:xfrm>
              <a:prstGeom prst="line">
                <a:avLst/>
              </a:prstGeom>
              <a:noFill/>
              <a:ln w="50800" cap="flat">
                <a:solidFill>
                  <a:srgbClr val="942193"/>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556" name="Shape 556"/>
              <p:cNvSpPr/>
              <p:nvPr/>
            </p:nvSpPr>
            <p:spPr>
              <a:xfrm flipH="1">
                <a:off x="152498" y="326944"/>
                <a:ext cx="498819" cy="137139"/>
              </a:xfrm>
              <a:prstGeom prst="line">
                <a:avLst/>
              </a:prstGeom>
              <a:noFill/>
              <a:ln w="50800" cap="flat">
                <a:solidFill>
                  <a:srgbClr val="942193"/>
                </a:solidFill>
                <a:prstDash val="solid"/>
                <a:miter lim="400000"/>
                <a:headEnd type="stealth" w="med" len="med"/>
              </a:ln>
              <a:effectLst/>
            </p:spPr>
            <p:txBody>
              <a:bodyPr wrap="square" lIns="0" tIns="0" rIns="0" bIns="0" numCol="1" anchor="ctr">
                <a:noAutofit/>
              </a:bodyPr>
              <a:lstStyle/>
              <a:p>
                <a:pPr lvl="0" algn="l" defTabSz="457200">
                  <a:defRPr sz="1200"/>
                </a:pPr>
              </a:p>
            </p:txBody>
          </p:sp>
        </p:grpSp>
        <p:grpSp>
          <p:nvGrpSpPr>
            <p:cNvPr id="560" name="Group 560"/>
            <p:cNvGrpSpPr/>
            <p:nvPr/>
          </p:nvGrpSpPr>
          <p:grpSpPr>
            <a:xfrm rot="20700000">
              <a:off x="48960" y="76405"/>
              <a:ext cx="651317" cy="464083"/>
              <a:chOff x="0" y="0"/>
              <a:chExt cx="651316" cy="464082"/>
            </a:xfrm>
          </p:grpSpPr>
          <p:sp>
            <p:nvSpPr>
              <p:cNvPr id="558" name="Shape 558"/>
              <p:cNvSpPr/>
              <p:nvPr/>
            </p:nvSpPr>
            <p:spPr>
              <a:xfrm>
                <a:off x="0" y="0"/>
                <a:ext cx="126039" cy="459724"/>
              </a:xfrm>
              <a:prstGeom prst="line">
                <a:avLst/>
              </a:prstGeom>
              <a:noFill/>
              <a:ln w="50800" cap="flat">
                <a:solidFill>
                  <a:srgbClr val="D783FF"/>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559" name="Shape 559"/>
              <p:cNvSpPr/>
              <p:nvPr/>
            </p:nvSpPr>
            <p:spPr>
              <a:xfrm flipH="1">
                <a:off x="152498" y="326944"/>
                <a:ext cx="498819" cy="137139"/>
              </a:xfrm>
              <a:prstGeom prst="line">
                <a:avLst/>
              </a:prstGeom>
              <a:noFill/>
              <a:ln w="50800" cap="flat">
                <a:solidFill>
                  <a:srgbClr val="D783FF"/>
                </a:solidFill>
                <a:prstDash val="solid"/>
                <a:miter lim="400000"/>
                <a:headEnd type="stealth" w="med" len="med"/>
              </a:ln>
              <a:effectLst/>
            </p:spPr>
            <p:txBody>
              <a:bodyPr wrap="square" lIns="0" tIns="0" rIns="0" bIns="0" numCol="1" anchor="ctr">
                <a:noAutofit/>
              </a:bodyPr>
              <a:lstStyle/>
              <a:p>
                <a:pPr lvl="0" algn="l" defTabSz="457200">
                  <a:defRPr sz="1200"/>
                </a:pPr>
              </a:p>
            </p:txBody>
          </p:sp>
        </p:grpSp>
      </p:grpSp>
      <p:grpSp>
        <p:nvGrpSpPr>
          <p:cNvPr id="575" name="Group 575"/>
          <p:cNvGrpSpPr/>
          <p:nvPr/>
        </p:nvGrpSpPr>
        <p:grpSpPr>
          <a:xfrm>
            <a:off x="7948254" y="5668068"/>
            <a:ext cx="4668921" cy="2910373"/>
            <a:chOff x="0" y="0"/>
            <a:chExt cx="4668920" cy="2910372"/>
          </a:xfrm>
        </p:grpSpPr>
        <p:sp>
          <p:nvSpPr>
            <p:cNvPr id="562" name="Shape 562"/>
            <p:cNvSpPr/>
            <p:nvPr/>
          </p:nvSpPr>
          <p:spPr>
            <a:xfrm flipV="1">
              <a:off x="2396907" y="1878262"/>
              <a:ext cx="364525" cy="688573"/>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sp>
          <p:nvSpPr>
            <p:cNvPr id="563" name="Shape 563"/>
            <p:cNvSpPr/>
            <p:nvPr/>
          </p:nvSpPr>
          <p:spPr>
            <a:xfrm flipV="1">
              <a:off x="719322" y="1846192"/>
              <a:ext cx="544351" cy="353001"/>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sp>
          <p:nvSpPr>
            <p:cNvPr id="564" name="Shape 564"/>
            <p:cNvSpPr/>
            <p:nvPr/>
          </p:nvSpPr>
          <p:spPr>
            <a:xfrm flipV="1">
              <a:off x="4090219" y="771757"/>
              <a:ext cx="481851" cy="1326439"/>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grpSp>
          <p:nvGrpSpPr>
            <p:cNvPr id="574" name="Group 574"/>
            <p:cNvGrpSpPr/>
            <p:nvPr/>
          </p:nvGrpSpPr>
          <p:grpSpPr>
            <a:xfrm>
              <a:off x="0" y="0"/>
              <a:ext cx="4668921" cy="2910373"/>
              <a:chOff x="0" y="0"/>
              <a:chExt cx="4668920" cy="2910372"/>
            </a:xfrm>
          </p:grpSpPr>
          <p:pic>
            <p:nvPicPr>
              <p:cNvPr id="565" name="droppedImage.pdf"/>
              <p:cNvPicPr/>
              <p:nvPr/>
            </p:nvPicPr>
            <p:blipFill>
              <a:blip r:embed="rId22">
                <a:extLst/>
              </a:blip>
              <a:stretch>
                <a:fillRect/>
              </a:stretch>
            </p:blipFill>
            <p:spPr>
              <a:xfrm>
                <a:off x="2562336" y="866270"/>
                <a:ext cx="723901" cy="482601"/>
              </a:xfrm>
              <a:prstGeom prst="rect">
                <a:avLst/>
              </a:prstGeom>
              <a:ln w="12700" cap="flat">
                <a:noFill/>
                <a:miter lim="400000"/>
              </a:ln>
              <a:effectLst/>
            </p:spPr>
          </p:pic>
          <p:pic>
            <p:nvPicPr>
              <p:cNvPr id="566" name="pasted-image.pdf"/>
              <p:cNvPicPr/>
              <p:nvPr/>
            </p:nvPicPr>
            <p:blipFill>
              <a:blip r:embed="rId23">
                <a:extLst/>
              </a:blip>
              <a:stretch>
                <a:fillRect/>
              </a:stretch>
            </p:blipFill>
            <p:spPr>
              <a:xfrm>
                <a:off x="0" y="2351572"/>
                <a:ext cx="800100" cy="558801"/>
              </a:xfrm>
              <a:prstGeom prst="rect">
                <a:avLst/>
              </a:prstGeom>
              <a:ln w="12700" cap="flat">
                <a:noFill/>
                <a:miter lim="400000"/>
              </a:ln>
              <a:effectLst/>
            </p:spPr>
          </p:pic>
          <p:pic>
            <p:nvPicPr>
              <p:cNvPr id="567" name="pasted-image.pdf"/>
              <p:cNvPicPr/>
              <p:nvPr/>
            </p:nvPicPr>
            <p:blipFill>
              <a:blip r:embed="rId24">
                <a:extLst/>
              </a:blip>
              <a:stretch>
                <a:fillRect/>
              </a:stretch>
            </p:blipFill>
            <p:spPr>
              <a:xfrm>
                <a:off x="3519528" y="0"/>
                <a:ext cx="800101" cy="558800"/>
              </a:xfrm>
              <a:prstGeom prst="rect">
                <a:avLst/>
              </a:prstGeom>
              <a:ln w="12700" cap="flat">
                <a:noFill/>
                <a:miter lim="400000"/>
              </a:ln>
              <a:effectLst/>
            </p:spPr>
          </p:pic>
          <p:grpSp>
            <p:nvGrpSpPr>
              <p:cNvPr id="573" name="Group 573"/>
              <p:cNvGrpSpPr/>
              <p:nvPr/>
            </p:nvGrpSpPr>
            <p:grpSpPr>
              <a:xfrm>
                <a:off x="618579" y="677881"/>
                <a:ext cx="4050342" cy="1618179"/>
                <a:chOff x="0" y="394663"/>
                <a:chExt cx="4050341" cy="1618178"/>
              </a:xfrm>
            </p:grpSpPr>
            <p:sp>
              <p:nvSpPr>
                <p:cNvPr id="568" name="Shape 568"/>
                <p:cNvSpPr/>
                <p:nvPr/>
              </p:nvSpPr>
              <p:spPr>
                <a:xfrm flipV="1">
                  <a:off x="2136853" y="497325"/>
                  <a:ext cx="1824774" cy="1090875"/>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sp>
              <p:nvSpPr>
                <p:cNvPr id="569" name="Shape 569"/>
                <p:cNvSpPr/>
                <p:nvPr/>
              </p:nvSpPr>
              <p:spPr>
                <a:xfrm flipV="1">
                  <a:off x="81214" y="1575755"/>
                  <a:ext cx="2034672" cy="353473"/>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sp>
              <p:nvSpPr>
                <p:cNvPr id="570" name="Shape 570"/>
                <p:cNvSpPr/>
                <p:nvPr/>
              </p:nvSpPr>
              <p:spPr>
                <a:xfrm>
                  <a:off x="-1" y="1822341"/>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1" name="Shape 571"/>
                <p:cNvSpPr/>
                <p:nvPr/>
              </p:nvSpPr>
              <p:spPr>
                <a:xfrm>
                  <a:off x="3859841" y="394663"/>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2" name="Shape 572"/>
                <p:cNvSpPr/>
                <p:nvPr/>
              </p:nvSpPr>
              <p:spPr>
                <a:xfrm>
                  <a:off x="2044699" y="1479441"/>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grpSp>
      <p:grpSp>
        <p:nvGrpSpPr>
          <p:cNvPr id="580" name="Group 580"/>
          <p:cNvGrpSpPr/>
          <p:nvPr/>
        </p:nvGrpSpPr>
        <p:grpSpPr>
          <a:xfrm>
            <a:off x="274553" y="5513332"/>
            <a:ext cx="8682485" cy="910510"/>
            <a:chOff x="0" y="0"/>
            <a:chExt cx="8682483" cy="910509"/>
          </a:xfrm>
        </p:grpSpPr>
        <p:grpSp>
          <p:nvGrpSpPr>
            <p:cNvPr id="578" name="Group 578"/>
            <p:cNvGrpSpPr/>
            <p:nvPr/>
          </p:nvGrpSpPr>
          <p:grpSpPr>
            <a:xfrm>
              <a:off x="0" y="0"/>
              <a:ext cx="8682484" cy="910510"/>
              <a:chOff x="0" y="0"/>
              <a:chExt cx="8682483" cy="910509"/>
            </a:xfrm>
          </p:grpSpPr>
          <p:sp>
            <p:nvSpPr>
              <p:cNvPr id="576" name="Shape 576"/>
              <p:cNvSpPr/>
              <p:nvPr/>
            </p:nvSpPr>
            <p:spPr>
              <a:xfrm>
                <a:off x="0" y="0"/>
                <a:ext cx="8682484" cy="910510"/>
              </a:xfrm>
              <a:prstGeom prst="rect">
                <a:avLst/>
              </a:prstGeom>
              <a:blipFill rotWithShape="1">
                <a:blip r:embed="rId2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577" name="pasted-image.pdf"/>
              <p:cNvPicPr/>
              <p:nvPr/>
            </p:nvPicPr>
            <p:blipFill>
              <a:blip r:embed="rId26">
                <a:extLst/>
              </a:blip>
              <a:stretch>
                <a:fillRect/>
              </a:stretch>
            </p:blipFill>
            <p:spPr>
              <a:xfrm>
                <a:off x="5323345" y="37732"/>
                <a:ext cx="3108949" cy="792481"/>
              </a:xfrm>
              <a:prstGeom prst="rect">
                <a:avLst/>
              </a:prstGeom>
              <a:ln w="12700" cap="flat">
                <a:noFill/>
                <a:miter lim="400000"/>
              </a:ln>
              <a:effectLst/>
            </p:spPr>
          </p:pic>
        </p:grpSp>
        <p:pic>
          <p:nvPicPr>
            <p:cNvPr id="579" name="pasted-image.pdf"/>
            <p:cNvPicPr/>
            <p:nvPr/>
          </p:nvPicPr>
          <p:blipFill>
            <a:blip r:embed="rId27">
              <a:extLst/>
            </a:blip>
            <a:stretch>
              <a:fillRect/>
            </a:stretch>
          </p:blipFill>
          <p:spPr>
            <a:xfrm>
              <a:off x="140558" y="229824"/>
              <a:ext cx="4795521" cy="406401"/>
            </a:xfrm>
            <a:prstGeom prst="rect">
              <a:avLst/>
            </a:prstGeom>
            <a:ln w="12700" cap="flat">
              <a:noFill/>
              <a:miter lim="400000"/>
            </a:ln>
            <a:effectLst/>
          </p:spPr>
        </p:pic>
      </p:grpSp>
      <p:grpSp>
        <p:nvGrpSpPr>
          <p:cNvPr id="583" name="Group 583"/>
          <p:cNvGrpSpPr/>
          <p:nvPr/>
        </p:nvGrpSpPr>
        <p:grpSpPr>
          <a:xfrm>
            <a:off x="225067" y="7209487"/>
            <a:ext cx="5850266" cy="806239"/>
            <a:chOff x="0" y="0"/>
            <a:chExt cx="5850265" cy="806237"/>
          </a:xfrm>
        </p:grpSpPr>
        <p:sp>
          <p:nvSpPr>
            <p:cNvPr id="581" name="Shape 581"/>
            <p:cNvSpPr/>
            <p:nvPr/>
          </p:nvSpPr>
          <p:spPr>
            <a:xfrm>
              <a:off x="0" y="0"/>
              <a:ext cx="5850266" cy="806238"/>
            </a:xfrm>
            <a:prstGeom prst="rect">
              <a:avLst/>
            </a:prstGeom>
            <a:blipFill rotWithShape="1">
              <a:blip r:embed="rId2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582" name="pasted-image.pdf"/>
            <p:cNvPicPr/>
            <p:nvPr/>
          </p:nvPicPr>
          <p:blipFill>
            <a:blip r:embed="rId28">
              <a:extLst/>
            </a:blip>
            <a:stretch>
              <a:fillRect/>
            </a:stretch>
          </p:blipFill>
          <p:spPr>
            <a:xfrm>
              <a:off x="170258" y="133813"/>
              <a:ext cx="5283201" cy="528321"/>
            </a:xfrm>
            <a:prstGeom prst="rect">
              <a:avLst/>
            </a:prstGeom>
            <a:ln w="12700" cap="flat">
              <a:noFill/>
              <a:miter lim="400000"/>
            </a:ln>
            <a:effectLst/>
          </p:spPr>
        </p:pic>
      </p:grpSp>
      <p:grpSp>
        <p:nvGrpSpPr>
          <p:cNvPr id="588" name="Group 588"/>
          <p:cNvGrpSpPr/>
          <p:nvPr/>
        </p:nvGrpSpPr>
        <p:grpSpPr>
          <a:xfrm>
            <a:off x="203006" y="8728447"/>
            <a:ext cx="8181207" cy="890948"/>
            <a:chOff x="0" y="0"/>
            <a:chExt cx="8181205" cy="890947"/>
          </a:xfrm>
        </p:grpSpPr>
        <p:sp>
          <p:nvSpPr>
            <p:cNvPr id="584" name="Shape 584"/>
            <p:cNvSpPr/>
            <p:nvPr/>
          </p:nvSpPr>
          <p:spPr>
            <a:xfrm>
              <a:off x="0" y="0"/>
              <a:ext cx="8181206" cy="890948"/>
            </a:xfrm>
            <a:prstGeom prst="rect">
              <a:avLst/>
            </a:prstGeom>
            <a:blipFill rotWithShape="1">
              <a:blip r:embed="rId2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585" name="Shape 585"/>
            <p:cNvSpPr/>
            <p:nvPr/>
          </p:nvSpPr>
          <p:spPr>
            <a:xfrm>
              <a:off x="3616357" y="472468"/>
              <a:ext cx="1013405" cy="1"/>
            </a:xfrm>
            <a:prstGeom prst="line">
              <a:avLst/>
            </a:prstGeom>
            <a:noFill/>
            <a:ln w="25400" cap="flat">
              <a:solidFill>
                <a:srgbClr val="FFFFFF"/>
              </a:solidFill>
              <a:prstDash val="solid"/>
              <a:miter lim="400000"/>
              <a:tailEnd type="triangle" w="med" len="med"/>
            </a:ln>
            <a:effectLst/>
          </p:spPr>
          <p:txBody>
            <a:bodyPr wrap="square" lIns="0" tIns="0" rIns="0" bIns="0" numCol="1" anchor="ctr">
              <a:noAutofit/>
            </a:bodyPr>
            <a:lstStyle/>
            <a:p>
              <a:pPr lvl="0">
                <a:defRPr sz="2400"/>
              </a:pPr>
            </a:p>
          </p:txBody>
        </p:sp>
        <p:pic>
          <p:nvPicPr>
            <p:cNvPr id="586" name="pasted-image.pdf"/>
            <p:cNvPicPr/>
            <p:nvPr/>
          </p:nvPicPr>
          <p:blipFill>
            <a:blip r:embed="rId29">
              <a:extLst/>
            </a:blip>
            <a:stretch>
              <a:fillRect/>
            </a:stretch>
          </p:blipFill>
          <p:spPr>
            <a:xfrm>
              <a:off x="99337" y="147472"/>
              <a:ext cx="3657601" cy="528321"/>
            </a:xfrm>
            <a:prstGeom prst="rect">
              <a:avLst/>
            </a:prstGeom>
            <a:ln w="12700" cap="flat">
              <a:noFill/>
              <a:miter lim="400000"/>
            </a:ln>
            <a:effectLst/>
          </p:spPr>
        </p:pic>
        <p:pic>
          <p:nvPicPr>
            <p:cNvPr id="587" name="pasted-image.pdf"/>
            <p:cNvPicPr/>
            <p:nvPr/>
          </p:nvPicPr>
          <p:blipFill>
            <a:blip r:embed="rId30">
              <a:extLst/>
            </a:blip>
            <a:stretch>
              <a:fillRect/>
            </a:stretch>
          </p:blipFill>
          <p:spPr>
            <a:xfrm>
              <a:off x="4885403" y="169877"/>
              <a:ext cx="3169921" cy="528321"/>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5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501"/>
                                        </p:tgtEl>
                                        <p:attrNameLst>
                                          <p:attrName>style.visibility</p:attrName>
                                        </p:attrNameLst>
                                      </p:cBhvr>
                                      <p:to>
                                        <p:strVal val="visible"/>
                                      </p:to>
                                    </p:set>
                                  </p:childTnLst>
                                </p:cTn>
                              </p:par>
                            </p:childTnLst>
                          </p:cTn>
                        </p:par>
                        <p:par>
                          <p:cTn id="15" fill="hold">
                            <p:stCondLst>
                              <p:cond delay="0"/>
                            </p:stCondLst>
                            <p:childTnLst>
                              <p:par>
                                <p:cTn id="16" nodeType="afterEffect" presetClass="entr" presetSubtype="0" presetID="1" grpId="4" fill="hold">
                                  <p:stCondLst>
                                    <p:cond delay="0"/>
                                  </p:stCondLst>
                                  <p:iterate type="el" backwards="0">
                                    <p:tmAbs val="0"/>
                                  </p:iterate>
                                  <p:childTnLst>
                                    <p:set>
                                      <p:cBhvr>
                                        <p:cTn id="17" fill="hold"/>
                                        <p:tgtEl>
                                          <p:spTgt spid="524"/>
                                        </p:tgtEl>
                                        <p:attrNameLst>
                                          <p:attrName>style.visibility</p:attrName>
                                        </p:attrNameLst>
                                      </p:cBhvr>
                                      <p:to>
                                        <p:strVal val="visible"/>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5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6" fill="hold">
                                  <p:stCondLst>
                                    <p:cond delay="0"/>
                                  </p:stCondLst>
                                  <p:iterate type="el" backwards="0">
                                    <p:tmAbs val="0"/>
                                  </p:iterate>
                                  <p:childTnLst>
                                    <p:set>
                                      <p:cBhvr>
                                        <p:cTn id="24" fill="hold"/>
                                        <p:tgtEl>
                                          <p:spTgt spid="5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7" fill="hold">
                                  <p:stCondLst>
                                    <p:cond delay="0"/>
                                  </p:stCondLst>
                                  <p:iterate type="el" backwards="0">
                                    <p:tmAbs val="0"/>
                                  </p:iterate>
                                  <p:childTnLst>
                                    <p:set>
                                      <p:cBhvr>
                                        <p:cTn id="28" fill="hold"/>
                                        <p:tgtEl>
                                          <p:spTgt spid="5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8" fill="hold">
                                  <p:stCondLst>
                                    <p:cond delay="0"/>
                                  </p:stCondLst>
                                  <p:iterate type="el" backwards="0">
                                    <p:tmAbs val="0"/>
                                  </p:iterate>
                                  <p:childTnLst>
                                    <p:set>
                                      <p:cBhvr>
                                        <p:cTn id="32" fill="hold"/>
                                        <p:tgtEl>
                                          <p:spTgt spid="5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9" fill="hold">
                                  <p:stCondLst>
                                    <p:cond delay="0"/>
                                  </p:stCondLst>
                                  <p:iterate type="el" backwards="0">
                                    <p:tmAbs val="0"/>
                                  </p:iterate>
                                  <p:childTnLst>
                                    <p:set>
                                      <p:cBhvr>
                                        <p:cTn id="36" fill="hold"/>
                                        <p:tgtEl>
                                          <p:spTgt spid="5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10" fill="hold">
                                  <p:stCondLst>
                                    <p:cond delay="0"/>
                                  </p:stCondLst>
                                  <p:iterate type="el" backwards="0">
                                    <p:tmAbs val="0"/>
                                  </p:iterate>
                                  <p:childTnLst>
                                    <p:set>
                                      <p:cBhvr>
                                        <p:cTn id="40" fill="hold"/>
                                        <p:tgtEl>
                                          <p:spTgt spid="5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 grpId="11" fill="hold">
                                  <p:stCondLst>
                                    <p:cond delay="0"/>
                                  </p:stCondLst>
                                  <p:iterate type="el" backwards="0">
                                    <p:tmAbs val="0"/>
                                  </p:iterate>
                                  <p:childTnLst>
                                    <p:set>
                                      <p:cBhvr>
                                        <p:cTn id="44" fill="hold"/>
                                        <p:tgtEl>
                                          <p:spTgt spid="5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0" presetID="1" grpId="12" fill="hold">
                                  <p:stCondLst>
                                    <p:cond delay="0"/>
                                  </p:stCondLst>
                                  <p:iterate type="el" backwards="0">
                                    <p:tmAbs val="0"/>
                                  </p:iterate>
                                  <p:childTnLst>
                                    <p:set>
                                      <p:cBhvr>
                                        <p:cTn id="48" fill="hold"/>
                                        <p:tgtEl>
                                          <p:spTgt spid="5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0" presetID="1" grpId="13" fill="hold">
                                  <p:stCondLst>
                                    <p:cond delay="0"/>
                                  </p:stCondLst>
                                  <p:iterate type="el" backwards="0">
                                    <p:tmAbs val="0"/>
                                  </p:iterate>
                                  <p:childTnLst>
                                    <p:set>
                                      <p:cBhvr>
                                        <p:cTn id="52" fill="hold"/>
                                        <p:tgtEl>
                                          <p:spTgt spid="58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0" presetID="1" grpId="14" fill="hold">
                                  <p:stCondLst>
                                    <p:cond delay="0"/>
                                  </p:stCondLst>
                                  <p:iterate type="el" backwards="0">
                                    <p:tmAbs val="0"/>
                                  </p:iterate>
                                  <p:childTnLst>
                                    <p:set>
                                      <p:cBhvr>
                                        <p:cTn id="56" fill="hold"/>
                                        <p:tgtEl>
                                          <p:spTgt spid="5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4" grpId="12"/>
      <p:bldP build="whole" bldLvl="1" animBg="1" rev="0" advAuto="0" spid="550" grpId="14"/>
      <p:bldP build="whole" bldLvl="1" animBg="1" rev="0" advAuto="0" spid="553" grpId="7"/>
      <p:bldP build="whole" bldLvl="1" animBg="1" rev="0" advAuto="0" spid="523" grpId="2"/>
      <p:bldP build="whole" bldLvl="1" animBg="1" rev="0" advAuto="0" spid="561" grpId="11"/>
      <p:bldP build="whole" bldLvl="1" animBg="1" rev="0" advAuto="0" spid="501" grpId="3"/>
      <p:bldP build="whole" bldLvl="1" animBg="1" rev="0" advAuto="0" spid="575" grpId="9"/>
      <p:bldP build="whole" bldLvl="1" animBg="1" rev="0" advAuto="0" spid="524" grpId="4"/>
      <p:bldP build="whole" bldLvl="1" animBg="1" rev="0" advAuto="0" spid="583" grpId="10"/>
      <p:bldP build="whole" bldLvl="1" animBg="1" rev="0" advAuto="0" spid="580" grpId="6"/>
      <p:bldP build="whole" bldLvl="1" animBg="1" rev="0" advAuto="0" spid="588" grpId="13"/>
      <p:bldP build="whole" bldLvl="1" animBg="1" rev="0" advAuto="0" spid="529" grpId="1"/>
      <p:bldP build="whole" bldLvl="1" animBg="1" rev="0" advAuto="0" spid="547" grpId="8"/>
      <p:bldP build="whole" bldLvl="1" animBg="1" rev="0" advAuto="0" spid="530" grpId="5"/>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nvSpPr>
        <p:spPr>
          <a:xfrm>
            <a:off x="9223248" y="3036409"/>
            <a:ext cx="1524001" cy="152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miter lim="400000"/>
          </a:ln>
        </p:spPr>
        <p:txBody>
          <a:bodyPr lIns="0" tIns="0" rIns="0" bIns="0" anchor="ctr"/>
          <a:lstStyle/>
          <a:p>
            <a:pPr lvl="0">
              <a:defRPr sz="2400">
                <a:solidFill>
                  <a:srgbClr val="F5D328"/>
                </a:solidFill>
              </a:defRPr>
            </a:pPr>
          </a:p>
        </p:txBody>
      </p:sp>
      <p:sp>
        <p:nvSpPr>
          <p:cNvPr id="593" name="Shape 593"/>
          <p:cNvSpPr/>
          <p:nvPr/>
        </p:nvSpPr>
        <p:spPr>
          <a:xfrm>
            <a:off x="156909" y="139700"/>
            <a:ext cx="12667027"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94" name="Shape 594"/>
          <p:cNvSpPr/>
          <p:nvPr/>
        </p:nvSpPr>
        <p:spPr>
          <a:xfrm>
            <a:off x="160913" y="-69851"/>
            <a:ext cx="12495666"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Isoperimetric Deformation of Plane Discrete Curves: discrete mKdV (2/3)</a:t>
            </a:r>
          </a:p>
        </p:txBody>
      </p:sp>
      <p:grpSp>
        <p:nvGrpSpPr>
          <p:cNvPr id="603" name="Group 603"/>
          <p:cNvGrpSpPr/>
          <p:nvPr/>
        </p:nvGrpSpPr>
        <p:grpSpPr>
          <a:xfrm>
            <a:off x="7359622" y="2229512"/>
            <a:ext cx="5270501" cy="2082801"/>
            <a:chOff x="0" y="0"/>
            <a:chExt cx="5270500" cy="2082800"/>
          </a:xfrm>
        </p:grpSpPr>
        <p:pic>
          <p:nvPicPr>
            <p:cNvPr id="595" name="droppedImage.pdf"/>
            <p:cNvPicPr/>
            <p:nvPr/>
          </p:nvPicPr>
          <p:blipFill>
            <a:blip r:embed="rId3">
              <a:extLst/>
            </a:blip>
            <a:stretch>
              <a:fillRect/>
            </a:stretch>
          </p:blipFill>
          <p:spPr>
            <a:xfrm>
              <a:off x="2044700" y="1676400"/>
              <a:ext cx="431800" cy="406400"/>
            </a:xfrm>
            <a:prstGeom prst="rect">
              <a:avLst/>
            </a:prstGeom>
            <a:ln w="12700" cap="flat">
              <a:noFill/>
              <a:miter lim="400000"/>
            </a:ln>
            <a:effectLst/>
          </p:spPr>
        </p:pic>
        <p:pic>
          <p:nvPicPr>
            <p:cNvPr id="596" name="droppedImage.pdf"/>
            <p:cNvPicPr/>
            <p:nvPr/>
          </p:nvPicPr>
          <p:blipFill>
            <a:blip r:embed="rId4">
              <a:extLst/>
            </a:blip>
            <a:stretch>
              <a:fillRect/>
            </a:stretch>
          </p:blipFill>
          <p:spPr>
            <a:xfrm>
              <a:off x="4622800" y="977900"/>
              <a:ext cx="647700" cy="431800"/>
            </a:xfrm>
            <a:prstGeom prst="rect">
              <a:avLst/>
            </a:prstGeom>
            <a:ln w="12700" cap="flat">
              <a:noFill/>
              <a:miter lim="400000"/>
            </a:ln>
            <a:effectLst/>
          </p:spPr>
        </p:pic>
        <p:sp>
          <p:nvSpPr>
            <p:cNvPr id="597" name="Shape 597"/>
            <p:cNvSpPr/>
            <p:nvPr/>
          </p:nvSpPr>
          <p:spPr>
            <a:xfrm>
              <a:off x="938997" y="460633"/>
              <a:ext cx="1716106" cy="1148833"/>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598" name="Shape 598"/>
            <p:cNvSpPr/>
            <p:nvPr/>
          </p:nvSpPr>
          <p:spPr>
            <a:xfrm>
              <a:off x="863599" y="3682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99" name="Shape 599"/>
            <p:cNvSpPr/>
            <p:nvPr/>
          </p:nvSpPr>
          <p:spPr>
            <a:xfrm flipV="1">
              <a:off x="2649241" y="1122632"/>
              <a:ext cx="1713903" cy="497936"/>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600" name="Shape 600"/>
            <p:cNvSpPr/>
            <p:nvPr/>
          </p:nvSpPr>
          <p:spPr>
            <a:xfrm>
              <a:off x="4241799" y="10286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601" name="droppedImage.pdf"/>
            <p:cNvPicPr/>
            <p:nvPr/>
          </p:nvPicPr>
          <p:blipFill>
            <a:blip r:embed="rId5">
              <a:extLst/>
            </a:blip>
            <a:stretch>
              <a:fillRect/>
            </a:stretch>
          </p:blipFill>
          <p:spPr>
            <a:xfrm>
              <a:off x="0" y="0"/>
              <a:ext cx="647700" cy="431800"/>
            </a:xfrm>
            <a:prstGeom prst="rect">
              <a:avLst/>
            </a:prstGeom>
            <a:ln w="12700" cap="flat">
              <a:noFill/>
              <a:miter lim="400000"/>
            </a:ln>
            <a:effectLst/>
          </p:spPr>
        </p:pic>
        <p:sp>
          <p:nvSpPr>
            <p:cNvPr id="602" name="Shape 602"/>
            <p:cNvSpPr/>
            <p:nvPr/>
          </p:nvSpPr>
          <p:spPr>
            <a:xfrm>
              <a:off x="2578099" y="14985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604" name="Shape 604"/>
          <p:cNvSpPr/>
          <p:nvPr/>
        </p:nvSpPr>
        <p:spPr>
          <a:xfrm>
            <a:off x="103269" y="2844940"/>
            <a:ext cx="7412088"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6"/>
              </a:buBlip>
              <a:defRPr b="1" sz="2900">
                <a:solidFill>
                  <a:srgbClr val="AA7900"/>
                </a:solidFill>
                <a:latin typeface="Gill Sans"/>
                <a:ea typeface="Gill Sans"/>
                <a:cs typeface="Gill Sans"/>
                <a:sym typeface="Gill Sans"/>
              </a:defRPr>
            </a:lvl1pPr>
          </a:lstStyle>
          <a:p>
            <a:pPr lvl="0">
              <a:defRPr b="0" sz="1800">
                <a:solidFill>
                  <a:srgbClr val="000000"/>
                </a:solidFill>
              </a:defRPr>
            </a:pPr>
            <a:r>
              <a:rPr b="1" sz="2900">
                <a:solidFill>
                  <a:srgbClr val="AA7900"/>
                </a:solidFill>
              </a:rPr>
              <a:t>Isoperimetric + equidistant deformation</a:t>
            </a:r>
          </a:p>
        </p:txBody>
      </p:sp>
      <p:sp>
        <p:nvSpPr>
          <p:cNvPr id="605" name="Shape 605"/>
          <p:cNvSpPr/>
          <p:nvPr/>
        </p:nvSpPr>
        <p:spPr>
          <a:xfrm>
            <a:off x="114300" y="1193800"/>
            <a:ext cx="4983076" cy="1066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6"/>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Frenet formula</a:t>
            </a:r>
          </a:p>
        </p:txBody>
      </p:sp>
      <p:grpSp>
        <p:nvGrpSpPr>
          <p:cNvPr id="613" name="Group 613"/>
          <p:cNvGrpSpPr/>
          <p:nvPr/>
        </p:nvGrpSpPr>
        <p:grpSpPr>
          <a:xfrm>
            <a:off x="9836997" y="2420012"/>
            <a:ext cx="1154826" cy="1539428"/>
            <a:chOff x="66804" y="266699"/>
            <a:chExt cx="1154825" cy="1539427"/>
          </a:xfrm>
        </p:grpSpPr>
        <p:sp>
          <p:nvSpPr>
            <p:cNvPr id="606" name="Shape 606"/>
            <p:cNvSpPr/>
            <p:nvPr/>
          </p:nvSpPr>
          <p:spPr>
            <a:xfrm flipV="1">
              <a:off x="244058" y="991903"/>
              <a:ext cx="364525" cy="688573"/>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pic>
          <p:nvPicPr>
            <p:cNvPr id="607" name="droppedImage.pdf"/>
            <p:cNvPicPr/>
            <p:nvPr/>
          </p:nvPicPr>
          <p:blipFill>
            <a:blip r:embed="rId7">
              <a:extLst/>
            </a:blip>
            <a:stretch>
              <a:fillRect/>
            </a:stretch>
          </p:blipFill>
          <p:spPr>
            <a:xfrm>
              <a:off x="91330" y="939800"/>
              <a:ext cx="333376" cy="304800"/>
            </a:xfrm>
            <a:prstGeom prst="rect">
              <a:avLst/>
            </a:prstGeom>
            <a:ln w="12700" cap="flat">
              <a:noFill/>
              <a:miter lim="400000"/>
            </a:ln>
            <a:effectLst/>
          </p:spPr>
        </p:pic>
        <p:grpSp>
          <p:nvGrpSpPr>
            <p:cNvPr id="610" name="Group 610"/>
            <p:cNvGrpSpPr/>
            <p:nvPr/>
          </p:nvGrpSpPr>
          <p:grpSpPr>
            <a:xfrm>
              <a:off x="497730" y="266700"/>
              <a:ext cx="723901" cy="800100"/>
              <a:chOff x="-622300" y="266700"/>
              <a:chExt cx="723900" cy="800099"/>
            </a:xfrm>
          </p:grpSpPr>
          <p:sp>
            <p:nvSpPr>
              <p:cNvPr id="608" name="Shape 608"/>
              <p:cNvSpPr/>
              <p:nvPr/>
            </p:nvSpPr>
            <p:spPr>
              <a:xfrm>
                <a:off x="-609601" y="8762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609" name="droppedImage.pdf"/>
              <p:cNvPicPr/>
              <p:nvPr/>
            </p:nvPicPr>
            <p:blipFill>
              <a:blip r:embed="rId8">
                <a:extLst/>
              </a:blip>
              <a:stretch>
                <a:fillRect/>
              </a:stretch>
            </p:blipFill>
            <p:spPr>
              <a:xfrm>
                <a:off x="-622300" y="266700"/>
                <a:ext cx="723900" cy="482600"/>
              </a:xfrm>
              <a:prstGeom prst="rect">
                <a:avLst/>
              </a:prstGeom>
              <a:ln w="12700" cap="flat">
                <a:noFill/>
                <a:miter lim="400000"/>
              </a:ln>
              <a:effectLst/>
            </p:spPr>
          </p:pic>
        </p:grpSp>
        <p:pic>
          <p:nvPicPr>
            <p:cNvPr id="611" name="droppedImage.pdf"/>
            <p:cNvPicPr/>
            <p:nvPr/>
          </p:nvPicPr>
          <p:blipFill>
            <a:blip r:embed="rId9">
              <a:extLst/>
            </a:blip>
            <a:stretch>
              <a:fillRect/>
            </a:stretch>
          </p:blipFill>
          <p:spPr>
            <a:xfrm rot="2700000">
              <a:off x="159449" y="1178350"/>
              <a:ext cx="571501" cy="498764"/>
            </a:xfrm>
            <a:prstGeom prst="rect">
              <a:avLst/>
            </a:prstGeom>
            <a:ln w="12700" cap="flat">
              <a:noFill/>
              <a:miter lim="400000"/>
            </a:ln>
            <a:effectLst/>
          </p:spPr>
        </p:pic>
        <p:pic>
          <p:nvPicPr>
            <p:cNvPr id="612" name="droppedImage.pdf"/>
            <p:cNvPicPr/>
            <p:nvPr/>
          </p:nvPicPr>
          <p:blipFill>
            <a:blip r:embed="rId10">
              <a:extLst/>
            </a:blip>
            <a:stretch>
              <a:fillRect/>
            </a:stretch>
          </p:blipFill>
          <p:spPr>
            <a:xfrm>
              <a:off x="650130" y="1057787"/>
              <a:ext cx="412588" cy="364613"/>
            </a:xfrm>
            <a:prstGeom prst="rect">
              <a:avLst/>
            </a:prstGeom>
            <a:ln w="12700" cap="flat">
              <a:noFill/>
              <a:miter lim="400000"/>
            </a:ln>
            <a:effectLst/>
          </p:spPr>
        </p:pic>
      </p:grpSp>
      <p:pic>
        <p:nvPicPr>
          <p:cNvPr id="614" name="droppedImage.pdf"/>
          <p:cNvPicPr/>
          <p:nvPr/>
        </p:nvPicPr>
        <p:blipFill>
          <a:blip r:embed="rId11">
            <a:extLst/>
          </a:blip>
          <a:stretch>
            <a:fillRect/>
          </a:stretch>
        </p:blipFill>
        <p:spPr>
          <a:xfrm>
            <a:off x="1093621" y="3517027"/>
            <a:ext cx="5397501" cy="943143"/>
          </a:xfrm>
          <a:prstGeom prst="rect">
            <a:avLst/>
          </a:prstGeom>
          <a:ln w="12700">
            <a:miter lim="400000"/>
          </a:ln>
        </p:spPr>
      </p:pic>
      <p:grpSp>
        <p:nvGrpSpPr>
          <p:cNvPr id="620" name="Group 620"/>
          <p:cNvGrpSpPr/>
          <p:nvPr/>
        </p:nvGrpSpPr>
        <p:grpSpPr>
          <a:xfrm>
            <a:off x="9353522" y="2254912"/>
            <a:ext cx="1930401" cy="1930401"/>
            <a:chOff x="0" y="0"/>
            <a:chExt cx="1930400" cy="1930400"/>
          </a:xfrm>
        </p:grpSpPr>
        <p:pic>
          <p:nvPicPr>
            <p:cNvPr id="615" name="droppedImage.pdf"/>
            <p:cNvPicPr/>
            <p:nvPr/>
          </p:nvPicPr>
          <p:blipFill>
            <a:blip r:embed="rId12">
              <a:extLst/>
            </a:blip>
            <a:stretch>
              <a:fillRect/>
            </a:stretch>
          </p:blipFill>
          <p:spPr>
            <a:xfrm>
              <a:off x="1485900" y="1511300"/>
              <a:ext cx="444500" cy="419100"/>
            </a:xfrm>
            <a:prstGeom prst="rect">
              <a:avLst/>
            </a:prstGeom>
            <a:ln w="12700" cap="flat">
              <a:noFill/>
              <a:miter lim="400000"/>
            </a:ln>
            <a:effectLst/>
          </p:spPr>
        </p:pic>
        <p:pic>
          <p:nvPicPr>
            <p:cNvPr id="616" name="droppedImage.pdf"/>
            <p:cNvPicPr/>
            <p:nvPr/>
          </p:nvPicPr>
          <p:blipFill>
            <a:blip r:embed="rId13">
              <a:extLst/>
            </a:blip>
            <a:stretch>
              <a:fillRect/>
            </a:stretch>
          </p:blipFill>
          <p:spPr>
            <a:xfrm>
              <a:off x="0" y="0"/>
              <a:ext cx="508000" cy="419100"/>
            </a:xfrm>
            <a:prstGeom prst="rect">
              <a:avLst/>
            </a:prstGeom>
            <a:ln w="12700" cap="flat">
              <a:noFill/>
              <a:miter lim="400000"/>
            </a:ln>
            <a:effectLst/>
          </p:spPr>
        </p:pic>
        <p:grpSp>
          <p:nvGrpSpPr>
            <p:cNvPr id="619" name="Group 619"/>
            <p:cNvGrpSpPr/>
            <p:nvPr/>
          </p:nvGrpSpPr>
          <p:grpSpPr>
            <a:xfrm>
              <a:off x="394309" y="457200"/>
              <a:ext cx="1385960" cy="1129042"/>
              <a:chOff x="609" y="0"/>
              <a:chExt cx="1385958" cy="1129041"/>
            </a:xfrm>
          </p:grpSpPr>
          <p:sp>
            <p:nvSpPr>
              <p:cNvPr id="617" name="Shape 617"/>
              <p:cNvSpPr/>
              <p:nvPr/>
            </p:nvSpPr>
            <p:spPr>
              <a:xfrm flipH="1">
                <a:off x="279400" y="825500"/>
                <a:ext cx="1107169" cy="303542"/>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618" name="Shape 618"/>
              <p:cNvSpPr/>
              <p:nvPr/>
            </p:nvSpPr>
            <p:spPr>
              <a:xfrm>
                <a:off x="609" y="0"/>
                <a:ext cx="302933" cy="1107336"/>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grpSp>
      </p:grpSp>
      <p:sp>
        <p:nvSpPr>
          <p:cNvPr id="621" name="Shape 621"/>
          <p:cNvSpPr/>
          <p:nvPr/>
        </p:nvSpPr>
        <p:spPr>
          <a:xfrm>
            <a:off x="7546848" y="1944209"/>
            <a:ext cx="1524001" cy="152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miter lim="400000"/>
          </a:ln>
        </p:spPr>
        <p:txBody>
          <a:bodyPr lIns="0" tIns="0" rIns="0" bIns="0" anchor="ctr"/>
          <a:lstStyle/>
          <a:p>
            <a:pPr lvl="0">
              <a:defRPr sz="2400">
                <a:solidFill>
                  <a:srgbClr val="F5D328"/>
                </a:solidFill>
              </a:defRPr>
            </a:pPr>
          </a:p>
        </p:txBody>
      </p:sp>
      <p:grpSp>
        <p:nvGrpSpPr>
          <p:cNvPr id="624" name="Group 624"/>
          <p:cNvGrpSpPr/>
          <p:nvPr/>
        </p:nvGrpSpPr>
        <p:grpSpPr>
          <a:xfrm>
            <a:off x="8566122" y="1899312"/>
            <a:ext cx="1804204" cy="1253866"/>
            <a:chOff x="0" y="0"/>
            <a:chExt cx="1804202" cy="1253865"/>
          </a:xfrm>
        </p:grpSpPr>
        <p:sp>
          <p:nvSpPr>
            <p:cNvPr id="622" name="Shape 622"/>
            <p:cNvSpPr/>
            <p:nvPr/>
          </p:nvSpPr>
          <p:spPr>
            <a:xfrm>
              <a:off x="88097" y="105034"/>
              <a:ext cx="1716106" cy="1148832"/>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sp>
          <p:nvSpPr>
            <p:cNvPr id="623" name="Shape 623"/>
            <p:cNvSpPr/>
            <p:nvPr/>
          </p:nvSpPr>
          <p:spPr>
            <a:xfrm>
              <a:off x="-1" y="-1"/>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627" name="Group 627"/>
          <p:cNvGrpSpPr/>
          <p:nvPr/>
        </p:nvGrpSpPr>
        <p:grpSpPr>
          <a:xfrm>
            <a:off x="8235922" y="3125926"/>
            <a:ext cx="2115887" cy="437087"/>
            <a:chOff x="0" y="791122"/>
            <a:chExt cx="2115885" cy="437086"/>
          </a:xfrm>
        </p:grpSpPr>
        <p:sp>
          <p:nvSpPr>
            <p:cNvPr id="625" name="Shape 625"/>
            <p:cNvSpPr/>
            <p:nvPr/>
          </p:nvSpPr>
          <p:spPr>
            <a:xfrm flipV="1">
              <a:off x="81214" y="791122"/>
              <a:ext cx="2034672" cy="353472"/>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sp>
          <p:nvSpPr>
            <p:cNvPr id="626" name="Shape 626"/>
            <p:cNvSpPr/>
            <p:nvPr/>
          </p:nvSpPr>
          <p:spPr>
            <a:xfrm>
              <a:off x="-1" y="1037708"/>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628" name="pasted-image.pdf"/>
          <p:cNvPicPr/>
          <p:nvPr/>
        </p:nvPicPr>
        <p:blipFill>
          <a:blip r:embed="rId14">
            <a:extLst/>
          </a:blip>
          <a:stretch>
            <a:fillRect/>
          </a:stretch>
        </p:blipFill>
        <p:spPr>
          <a:xfrm>
            <a:off x="7617343" y="3618525"/>
            <a:ext cx="800101" cy="558801"/>
          </a:xfrm>
          <a:prstGeom prst="rect">
            <a:avLst/>
          </a:prstGeom>
          <a:ln w="12700">
            <a:miter lim="400000"/>
          </a:ln>
        </p:spPr>
      </p:pic>
      <p:sp>
        <p:nvSpPr>
          <p:cNvPr id="629" name="Shape 629"/>
          <p:cNvSpPr/>
          <p:nvPr/>
        </p:nvSpPr>
        <p:spPr>
          <a:xfrm>
            <a:off x="10925048" y="2591909"/>
            <a:ext cx="1524001" cy="152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2700">
            <a:solidFill/>
            <a:miter lim="400000"/>
          </a:ln>
        </p:spPr>
        <p:txBody>
          <a:bodyPr lIns="0" tIns="0" rIns="0" bIns="0" anchor="ctr"/>
          <a:lstStyle/>
          <a:p>
            <a:pPr lvl="0">
              <a:defRPr sz="2400">
                <a:solidFill>
                  <a:srgbClr val="F5D328"/>
                </a:solidFill>
              </a:defRPr>
            </a:pPr>
          </a:p>
        </p:txBody>
      </p:sp>
      <p:grpSp>
        <p:nvGrpSpPr>
          <p:cNvPr id="633" name="Group 633"/>
          <p:cNvGrpSpPr/>
          <p:nvPr/>
        </p:nvGrpSpPr>
        <p:grpSpPr>
          <a:xfrm>
            <a:off x="10372776" y="3138370"/>
            <a:ext cx="2402504" cy="1467035"/>
            <a:chOff x="0" y="50921"/>
            <a:chExt cx="2402503" cy="1467034"/>
          </a:xfrm>
        </p:grpSpPr>
        <p:sp>
          <p:nvSpPr>
            <p:cNvPr id="630" name="Shape 630"/>
            <p:cNvSpPr/>
            <p:nvPr/>
          </p:nvSpPr>
          <p:spPr>
            <a:xfrm>
              <a:off x="0" y="50921"/>
              <a:ext cx="1494078" cy="976286"/>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sp>
          <p:nvSpPr>
            <p:cNvPr id="631" name="Shape 631"/>
            <p:cNvSpPr/>
            <p:nvPr/>
          </p:nvSpPr>
          <p:spPr>
            <a:xfrm>
              <a:off x="1381046" y="920063"/>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632" name="pasted-image.pdf"/>
            <p:cNvPicPr/>
            <p:nvPr/>
          </p:nvPicPr>
          <p:blipFill>
            <a:blip r:embed="rId15">
              <a:extLst/>
            </a:blip>
            <a:stretch>
              <a:fillRect/>
            </a:stretch>
          </p:blipFill>
          <p:spPr>
            <a:xfrm>
              <a:off x="1602403" y="959155"/>
              <a:ext cx="800101" cy="558801"/>
            </a:xfrm>
            <a:prstGeom prst="rect">
              <a:avLst/>
            </a:prstGeom>
            <a:ln w="12700" cap="flat">
              <a:noFill/>
              <a:miter lim="400000"/>
            </a:ln>
            <a:effectLst/>
          </p:spPr>
        </p:pic>
      </p:grpSp>
      <p:grpSp>
        <p:nvGrpSpPr>
          <p:cNvPr id="636" name="Group 636"/>
          <p:cNvGrpSpPr/>
          <p:nvPr/>
        </p:nvGrpSpPr>
        <p:grpSpPr>
          <a:xfrm>
            <a:off x="159434" y="4559741"/>
            <a:ext cx="6160887" cy="587097"/>
            <a:chOff x="0" y="66625"/>
            <a:chExt cx="6160886" cy="587096"/>
          </a:xfrm>
        </p:grpSpPr>
        <p:sp>
          <p:nvSpPr>
            <p:cNvPr id="634" name="Shape 634"/>
            <p:cNvSpPr/>
            <p:nvPr/>
          </p:nvSpPr>
          <p:spPr>
            <a:xfrm>
              <a:off x="0" y="66625"/>
              <a:ext cx="328645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Gill Sans"/>
                  <a:ea typeface="Gill Sans"/>
                  <a:cs typeface="Gill Sans"/>
                  <a:sym typeface="Gill Sans"/>
                </a:defRPr>
              </a:lvl1pPr>
            </a:lstStyle>
            <a:p>
              <a:pPr lvl="0">
                <a:defRPr sz="1800">
                  <a:solidFill>
                    <a:srgbClr val="000000"/>
                  </a:solidFill>
                </a:defRPr>
              </a:pPr>
              <a:r>
                <a:rPr sz="3200">
                  <a:solidFill>
                    <a:srgbClr val="005493"/>
                  </a:solidFill>
                </a:rPr>
                <a:t>isoperimetricity:</a:t>
              </a:r>
            </a:p>
          </p:txBody>
        </p:sp>
        <p:pic>
          <p:nvPicPr>
            <p:cNvPr id="635" name="pasted-image.pdf"/>
            <p:cNvPicPr/>
            <p:nvPr/>
          </p:nvPicPr>
          <p:blipFill>
            <a:blip r:embed="rId16">
              <a:extLst/>
            </a:blip>
            <a:stretch>
              <a:fillRect/>
            </a:stretch>
          </p:blipFill>
          <p:spPr>
            <a:xfrm>
              <a:off x="3466991" y="110414"/>
              <a:ext cx="2693896" cy="543308"/>
            </a:xfrm>
            <a:prstGeom prst="rect">
              <a:avLst/>
            </a:prstGeom>
            <a:ln w="12700" cap="flat">
              <a:noFill/>
              <a:miter lim="400000"/>
            </a:ln>
            <a:effectLst/>
          </p:spPr>
        </p:pic>
      </p:grpSp>
      <p:grpSp>
        <p:nvGrpSpPr>
          <p:cNvPr id="641" name="Group 641"/>
          <p:cNvGrpSpPr/>
          <p:nvPr/>
        </p:nvGrpSpPr>
        <p:grpSpPr>
          <a:xfrm>
            <a:off x="415926" y="5506704"/>
            <a:ext cx="6538558" cy="768234"/>
            <a:chOff x="0" y="171110"/>
            <a:chExt cx="6538557" cy="768232"/>
          </a:xfrm>
        </p:grpSpPr>
        <p:sp>
          <p:nvSpPr>
            <p:cNvPr id="637" name="Shape 637"/>
            <p:cNvSpPr/>
            <p:nvPr/>
          </p:nvSpPr>
          <p:spPr>
            <a:xfrm>
              <a:off x="0" y="529142"/>
              <a:ext cx="1013404"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nvGrpSpPr>
            <p:cNvPr id="640" name="Group 640"/>
            <p:cNvGrpSpPr/>
            <p:nvPr/>
          </p:nvGrpSpPr>
          <p:grpSpPr>
            <a:xfrm>
              <a:off x="1235364" y="171110"/>
              <a:ext cx="5303193" cy="768234"/>
              <a:chOff x="1173037" y="248152"/>
              <a:chExt cx="5303192" cy="768232"/>
            </a:xfrm>
          </p:grpSpPr>
          <p:pic>
            <p:nvPicPr>
              <p:cNvPr id="638" name="droppedImage.pdf"/>
              <p:cNvPicPr/>
              <p:nvPr/>
            </p:nvPicPr>
            <p:blipFill>
              <a:blip r:embed="rId17">
                <a:extLst/>
              </a:blip>
              <a:stretch>
                <a:fillRect/>
              </a:stretch>
            </p:blipFill>
            <p:spPr>
              <a:xfrm>
                <a:off x="1384233" y="299239"/>
                <a:ext cx="4701451" cy="668102"/>
              </a:xfrm>
              <a:prstGeom prst="rect">
                <a:avLst/>
              </a:prstGeom>
              <a:ln w="12700" cap="flat">
                <a:noFill/>
                <a:miter lim="400000"/>
              </a:ln>
              <a:effectLst/>
            </p:spPr>
          </p:pic>
          <p:sp>
            <p:nvSpPr>
              <p:cNvPr id="639" name="Shape 639"/>
              <p:cNvSpPr/>
              <p:nvPr/>
            </p:nvSpPr>
            <p:spPr>
              <a:xfrm>
                <a:off x="1173037" y="248152"/>
                <a:ext cx="5303194" cy="768234"/>
              </a:xfrm>
              <a:prstGeom prst="rect">
                <a:avLst/>
              </a:prstGeom>
              <a:no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grpSp>
      <p:grpSp>
        <p:nvGrpSpPr>
          <p:cNvPr id="644" name="Group 644"/>
          <p:cNvGrpSpPr/>
          <p:nvPr/>
        </p:nvGrpSpPr>
        <p:grpSpPr>
          <a:xfrm>
            <a:off x="324534" y="1898626"/>
            <a:ext cx="5535266" cy="709763"/>
            <a:chOff x="0" y="0"/>
            <a:chExt cx="5535265" cy="709761"/>
          </a:xfrm>
        </p:grpSpPr>
        <p:pic>
          <p:nvPicPr>
            <p:cNvPr id="642" name="pasted-image.pdf"/>
            <p:cNvPicPr/>
            <p:nvPr/>
          </p:nvPicPr>
          <p:blipFill>
            <a:blip r:embed="rId18">
              <a:extLst/>
            </a:blip>
            <a:stretch>
              <a:fillRect/>
            </a:stretch>
          </p:blipFill>
          <p:spPr>
            <a:xfrm>
              <a:off x="207416" y="126255"/>
              <a:ext cx="4991101" cy="495301"/>
            </a:xfrm>
            <a:prstGeom prst="rect">
              <a:avLst/>
            </a:prstGeom>
            <a:ln w="12700" cap="flat">
              <a:noFill/>
              <a:miter lim="400000"/>
            </a:ln>
            <a:effectLst/>
          </p:spPr>
        </p:pic>
        <p:sp>
          <p:nvSpPr>
            <p:cNvPr id="643" name="Shape 643"/>
            <p:cNvSpPr/>
            <p:nvPr/>
          </p:nvSpPr>
          <p:spPr>
            <a:xfrm>
              <a:off x="0" y="0"/>
              <a:ext cx="5535266" cy="709762"/>
            </a:xfrm>
            <a:prstGeom prst="rect">
              <a:avLst/>
            </a:prstGeom>
            <a:no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grpSp>
        <p:nvGrpSpPr>
          <p:cNvPr id="647" name="Group 647"/>
          <p:cNvGrpSpPr/>
          <p:nvPr/>
        </p:nvGrpSpPr>
        <p:grpSpPr>
          <a:xfrm>
            <a:off x="2561317" y="6676724"/>
            <a:ext cx="7396362" cy="735757"/>
            <a:chOff x="0" y="0"/>
            <a:chExt cx="7396360" cy="735756"/>
          </a:xfrm>
        </p:grpSpPr>
        <p:pic>
          <p:nvPicPr>
            <p:cNvPr id="645" name="droppedImage.pdf"/>
            <p:cNvPicPr/>
            <p:nvPr/>
          </p:nvPicPr>
          <p:blipFill>
            <a:blip r:embed="rId19">
              <a:extLst/>
            </a:blip>
            <a:stretch>
              <a:fillRect/>
            </a:stretch>
          </p:blipFill>
          <p:spPr>
            <a:xfrm>
              <a:off x="101600" y="136115"/>
              <a:ext cx="7152373" cy="541661"/>
            </a:xfrm>
            <a:prstGeom prst="rect">
              <a:avLst/>
            </a:prstGeom>
            <a:ln w="12700" cap="flat">
              <a:noFill/>
              <a:miter lim="400000"/>
            </a:ln>
            <a:effectLst/>
          </p:spPr>
        </p:pic>
        <p:sp>
          <p:nvSpPr>
            <p:cNvPr id="646" name="Shape 646"/>
            <p:cNvSpPr/>
            <p:nvPr/>
          </p:nvSpPr>
          <p:spPr>
            <a:xfrm>
              <a:off x="0" y="0"/>
              <a:ext cx="7396361" cy="735757"/>
            </a:xfrm>
            <a:prstGeom prst="rect">
              <a:avLst/>
            </a:prstGeom>
            <a:no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grpSp>
        <p:nvGrpSpPr>
          <p:cNvPr id="652" name="Group 652"/>
          <p:cNvGrpSpPr/>
          <p:nvPr/>
        </p:nvGrpSpPr>
        <p:grpSpPr>
          <a:xfrm>
            <a:off x="155739" y="7828897"/>
            <a:ext cx="12394431" cy="1096931"/>
            <a:chOff x="0" y="-30129"/>
            <a:chExt cx="12394430" cy="1096929"/>
          </a:xfrm>
        </p:grpSpPr>
        <p:sp>
          <p:nvSpPr>
            <p:cNvPr id="648" name="Shape 648"/>
            <p:cNvSpPr/>
            <p:nvPr/>
          </p:nvSpPr>
          <p:spPr>
            <a:xfrm>
              <a:off x="0" y="-1"/>
              <a:ext cx="3999692"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6"/>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compatibility cond.</a:t>
              </a:r>
            </a:p>
          </p:txBody>
        </p:sp>
        <p:pic>
          <p:nvPicPr>
            <p:cNvPr id="649" name="droppedImage.pdf"/>
            <p:cNvPicPr/>
            <p:nvPr/>
          </p:nvPicPr>
          <p:blipFill>
            <a:blip r:embed="rId20">
              <a:extLst/>
            </a:blip>
            <a:stretch>
              <a:fillRect/>
            </a:stretch>
          </p:blipFill>
          <p:spPr>
            <a:xfrm>
              <a:off x="8283847" y="-30130"/>
              <a:ext cx="4110584" cy="480674"/>
            </a:xfrm>
            <a:prstGeom prst="rect">
              <a:avLst/>
            </a:prstGeom>
            <a:ln w="12700" cap="flat">
              <a:noFill/>
              <a:miter lim="400000"/>
            </a:ln>
            <a:effectLst/>
          </p:spPr>
        </p:pic>
        <p:pic>
          <p:nvPicPr>
            <p:cNvPr id="650" name="droppedImage.pdf"/>
            <p:cNvPicPr/>
            <p:nvPr/>
          </p:nvPicPr>
          <p:blipFill>
            <a:blip r:embed="rId21">
              <a:extLst/>
            </a:blip>
            <a:stretch>
              <a:fillRect/>
            </a:stretch>
          </p:blipFill>
          <p:spPr>
            <a:xfrm>
              <a:off x="3944141" y="54879"/>
              <a:ext cx="2895601" cy="470830"/>
            </a:xfrm>
            <a:prstGeom prst="rect">
              <a:avLst/>
            </a:prstGeom>
            <a:ln w="12700" cap="flat">
              <a:noFill/>
              <a:miter lim="400000"/>
            </a:ln>
            <a:effectLst/>
          </p:spPr>
        </p:pic>
        <p:sp>
          <p:nvSpPr>
            <p:cNvPr id="651" name="Shape 651"/>
            <p:cNvSpPr/>
            <p:nvPr/>
          </p:nvSpPr>
          <p:spPr>
            <a:xfrm>
              <a:off x="7040259" y="283396"/>
              <a:ext cx="1016001" cy="1"/>
            </a:xfrm>
            <a:prstGeom prst="line">
              <a:avLst/>
            </a:prstGeom>
            <a:noFill/>
            <a:ln w="38100" cap="flat">
              <a:solidFill>
                <a:srgbClr val="000000"/>
              </a:solidFill>
              <a:prstDash val="solid"/>
              <a:miter lim="400000"/>
              <a:tailEnd type="stealth" w="med" len="med"/>
            </a:ln>
            <a:effectLst/>
          </p:spPr>
          <p:txBody>
            <a:bodyPr wrap="square" lIns="0" tIns="0" rIns="0" bIns="0" numCol="1" anchor="t">
              <a:noAutofit/>
            </a:bodyPr>
            <a:lstStyle/>
            <a:p>
              <a:pPr lvl="0" algn="l" defTabSz="457200">
                <a:defRPr sz="1200"/>
              </a:pPr>
            </a:p>
          </p:txBody>
        </p:sp>
      </p:grpSp>
      <p:grpSp>
        <p:nvGrpSpPr>
          <p:cNvPr id="657" name="Group 657"/>
          <p:cNvGrpSpPr/>
          <p:nvPr/>
        </p:nvGrpSpPr>
        <p:grpSpPr>
          <a:xfrm>
            <a:off x="77465" y="8492888"/>
            <a:ext cx="12766568" cy="1120648"/>
            <a:chOff x="0" y="0"/>
            <a:chExt cx="12766566" cy="1120646"/>
          </a:xfrm>
        </p:grpSpPr>
        <p:sp>
          <p:nvSpPr>
            <p:cNvPr id="653" name="Shape 653"/>
            <p:cNvSpPr/>
            <p:nvPr/>
          </p:nvSpPr>
          <p:spPr>
            <a:xfrm>
              <a:off x="0" y="0"/>
              <a:ext cx="12766567" cy="1120647"/>
            </a:xfrm>
            <a:prstGeom prst="rect">
              <a:avLst/>
            </a:prstGeom>
            <a:blipFill rotWithShape="1">
              <a:blip r:embed="rId2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grpSp>
          <p:nvGrpSpPr>
            <p:cNvPr id="656" name="Group 656"/>
            <p:cNvGrpSpPr/>
            <p:nvPr/>
          </p:nvGrpSpPr>
          <p:grpSpPr>
            <a:xfrm>
              <a:off x="52689" y="115720"/>
              <a:ext cx="12560699" cy="876301"/>
              <a:chOff x="0" y="0"/>
              <a:chExt cx="12560697" cy="876300"/>
            </a:xfrm>
          </p:grpSpPr>
          <p:pic>
            <p:nvPicPr>
              <p:cNvPr id="654" name="pasted-image.pdf"/>
              <p:cNvPicPr/>
              <p:nvPr/>
            </p:nvPicPr>
            <p:blipFill>
              <a:blip r:embed="rId23">
                <a:extLst/>
              </a:blip>
              <a:stretch>
                <a:fillRect/>
              </a:stretch>
            </p:blipFill>
            <p:spPr>
              <a:xfrm>
                <a:off x="3581797" y="0"/>
                <a:ext cx="8978901" cy="876300"/>
              </a:xfrm>
              <a:prstGeom prst="rect">
                <a:avLst/>
              </a:prstGeom>
              <a:ln w="12700" cap="flat">
                <a:noFill/>
                <a:miter lim="400000"/>
              </a:ln>
              <a:effectLst>
                <a:outerShdw sx="100000" sy="100000" kx="0" ky="0" algn="b" rotWithShape="0" blurRad="38100" dist="25400" dir="5400000">
                  <a:srgbClr val="000000">
                    <a:alpha val="50000"/>
                  </a:srgbClr>
                </a:outerShdw>
              </a:effectLst>
            </p:spPr>
          </p:pic>
          <p:sp>
            <p:nvSpPr>
              <p:cNvPr id="655" name="Shape 655"/>
              <p:cNvSpPr/>
              <p:nvPr/>
            </p:nvSpPr>
            <p:spPr>
              <a:xfrm>
                <a:off x="0" y="191496"/>
                <a:ext cx="3587423" cy="501916"/>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noAutofit/>
              </a:bodyPr>
              <a:lstStyle>
                <a:lvl1pPr algn="l">
                  <a:defRPr sz="3200">
                    <a:solidFill>
                      <a:srgbClr val="FFFFFF"/>
                    </a:solidFill>
                    <a:latin typeface="Gill Sans"/>
                    <a:ea typeface="Gill Sans"/>
                    <a:cs typeface="Gill Sans"/>
                    <a:sym typeface="Gill Sans"/>
                  </a:defRPr>
                </a:lvl1pPr>
              </a:lstStyle>
              <a:p>
                <a:pPr lvl="0">
                  <a:defRPr sz="1800">
                    <a:solidFill>
                      <a:srgbClr val="000000"/>
                    </a:solidFill>
                  </a:defRPr>
                </a:pPr>
                <a:r>
                  <a:rPr sz="3200">
                    <a:solidFill>
                      <a:srgbClr val="FFFFFF"/>
                    </a:solidFill>
                  </a:rPr>
                  <a:t>discrete mKdV eq.</a:t>
                </a:r>
              </a:p>
            </p:txBody>
          </p:sp>
        </p:grpSp>
      </p:grpSp>
      <p:sp>
        <p:nvSpPr>
          <p:cNvPr id="658" name="Shape 658"/>
          <p:cNvSpPr/>
          <p:nvPr/>
        </p:nvSpPr>
        <p:spPr>
          <a:xfrm>
            <a:off x="6589027" y="959178"/>
            <a:ext cx="640080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400">
                <a:solidFill>
                  <a:srgbClr val="004100"/>
                </a:solidFill>
                <a:latin typeface="Calibri"/>
                <a:ea typeface="Calibri"/>
                <a:cs typeface="Calibri"/>
                <a:sym typeface="Calibri"/>
              </a:defRPr>
            </a:lvl1pPr>
          </a:lstStyle>
          <a:p>
            <a:pPr lvl="0">
              <a:defRPr sz="1800">
                <a:solidFill>
                  <a:srgbClr val="000000"/>
                </a:solidFill>
              </a:defRPr>
            </a:pPr>
            <a:r>
              <a:rPr sz="2400">
                <a:solidFill>
                  <a:srgbClr val="004100"/>
                </a:solidFill>
              </a:rPr>
              <a:t>Matsuura(2011), Inoguchi-K-Matsuura-Ohta(2012)</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6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6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xit" presetSubtype="0" presetID="1" grpId="6" fill="hold">
                                  <p:stCondLst>
                                    <p:cond delay="0"/>
                                  </p:stCondLst>
                                  <p:iterate type="el" backwards="0">
                                    <p:tmAbs val="0"/>
                                  </p:iterate>
                                  <p:childTnLst>
                                    <p:set>
                                      <p:cBhvr>
                                        <p:cTn id="26" fill="hold">
                                          <p:stCondLst>
                                            <p:cond delay="0"/>
                                          </p:stCondLst>
                                        </p:cTn>
                                        <p:tgtEl>
                                          <p:spTgt spid="6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5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6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6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0" fill="hold">
                                  <p:stCondLst>
                                    <p:cond delay="0"/>
                                  </p:stCondLst>
                                  <p:iterate type="el" backwards="0">
                                    <p:tmAbs val="0"/>
                                  </p:iterate>
                                  <p:childTnLst>
                                    <p:set>
                                      <p:cBhvr>
                                        <p:cTn id="42" fill="hold"/>
                                        <p:tgtEl>
                                          <p:spTgt spid="6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xit" presetSubtype="0" presetID="1" grpId="11" fill="hold">
                                  <p:stCondLst>
                                    <p:cond delay="0"/>
                                  </p:stCondLst>
                                  <p:iterate type="el" backwards="0">
                                    <p:tmAbs val="0"/>
                                  </p:iterate>
                                  <p:childTnLst>
                                    <p:set>
                                      <p:cBhvr>
                                        <p:cTn id="46" fill="hold">
                                          <p:stCondLst>
                                            <p:cond delay="0"/>
                                          </p:stCondLst>
                                        </p:cTn>
                                        <p:tgtEl>
                                          <p:spTgt spid="6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0" presetID="1" grpId="12" fill="hold">
                                  <p:stCondLst>
                                    <p:cond delay="0"/>
                                  </p:stCondLst>
                                  <p:iterate type="el" backwards="0">
                                    <p:tmAbs val="0"/>
                                  </p:iterate>
                                  <p:childTnLst>
                                    <p:set>
                                      <p:cBhvr>
                                        <p:cTn id="50" fill="hold"/>
                                        <p:tgtEl>
                                          <p:spTgt spid="6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0" presetID="1" grpId="13" fill="hold">
                                  <p:stCondLst>
                                    <p:cond delay="0"/>
                                  </p:stCondLst>
                                  <p:iterate type="el" backwards="0">
                                    <p:tmAbs val="0"/>
                                  </p:iterate>
                                  <p:childTnLst>
                                    <p:set>
                                      <p:cBhvr>
                                        <p:cTn id="54" fill="hold"/>
                                        <p:tgtEl>
                                          <p:spTgt spid="6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presetClass="entr" presetSubtype="0" presetID="1" grpId="14" fill="hold">
                                  <p:stCondLst>
                                    <p:cond delay="0"/>
                                  </p:stCondLst>
                                  <p:iterate type="el" backwards="0">
                                    <p:tmAbs val="0"/>
                                  </p:iterate>
                                  <p:childTnLst>
                                    <p:set>
                                      <p:cBhvr>
                                        <p:cTn id="58" fill="hold"/>
                                        <p:tgtEl>
                                          <p:spTgt spid="6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presetClass="entr" presetSubtype="0" presetID="1" grpId="15" fill="hold">
                                  <p:stCondLst>
                                    <p:cond delay="0"/>
                                  </p:stCondLst>
                                  <p:iterate type="el" backwards="0">
                                    <p:tmAbs val="0"/>
                                  </p:iterate>
                                  <p:childTnLst>
                                    <p:set>
                                      <p:cBhvr>
                                        <p:cTn id="62" fill="hold"/>
                                        <p:tgtEl>
                                          <p:spTgt spid="6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presetClass="entr" presetSubtype="0" presetID="1" grpId="16" fill="hold">
                                  <p:stCondLst>
                                    <p:cond delay="0"/>
                                  </p:stCondLst>
                                  <p:iterate type="el" backwards="0">
                                    <p:tmAbs val="0"/>
                                  </p:iterate>
                                  <p:childTnLst>
                                    <p:set>
                                      <p:cBhvr>
                                        <p:cTn id="66" fill="hold"/>
                                        <p:tgtEl>
                                          <p:spTgt spid="6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presetClass="entr" presetSubtype="0" presetID="1" grpId="17" fill="hold">
                                  <p:stCondLst>
                                    <p:cond delay="0"/>
                                  </p:stCondLst>
                                  <p:iterate type="el" backwards="0">
                                    <p:tmAbs val="0"/>
                                  </p:iterate>
                                  <p:childTnLst>
                                    <p:set>
                                      <p:cBhvr>
                                        <p:cTn id="70" fill="hold"/>
                                        <p:tgtEl>
                                          <p:spTgt spid="6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nodeType="clickEffect" presetClass="entr" presetSubtype="0" presetID="1" grpId="18" fill="hold">
                                  <p:stCondLst>
                                    <p:cond delay="0"/>
                                  </p:stCondLst>
                                  <p:iterate type="el" backwards="0">
                                    <p:tmAbs val="0"/>
                                  </p:iterate>
                                  <p:childTnLst>
                                    <p:set>
                                      <p:cBhvr>
                                        <p:cTn id="74" fill="hold"/>
                                        <p:tgtEl>
                                          <p:spTgt spid="6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nodeType="clickEffect" presetClass="entr" presetSubtype="0" presetID="1" grpId="19" fill="hold">
                                  <p:stCondLst>
                                    <p:cond delay="0"/>
                                  </p:stCondLst>
                                  <p:iterate type="el" backwards="0">
                                    <p:tmAbs val="0"/>
                                  </p:iterate>
                                  <p:childTnLst>
                                    <p:set>
                                      <p:cBhvr>
                                        <p:cTn id="78" fill="hold"/>
                                        <p:tgtEl>
                                          <p:spTgt spid="6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6" grpId="15"/>
      <p:bldP build="whole" bldLvl="1" animBg="1" rev="0" advAuto="0" spid="620" grpId="6"/>
      <p:bldP build="whole" bldLvl="1" animBg="1" rev="0" advAuto="0" spid="614" grpId="4"/>
      <p:bldP build="whole" bldLvl="1" animBg="1" rev="0" advAuto="0" spid="603" grpId="2"/>
      <p:bldP build="whole" bldLvl="1" animBg="1" rev="0" advAuto="0" spid="641" grpId="16"/>
      <p:bldP build="whole" bldLvl="1" animBg="1" rev="0" advAuto="0" spid="647" grpId="17"/>
      <p:bldP build="whole" bldLvl="1" animBg="1" rev="0" advAuto="0" spid="628" grpId="12"/>
      <p:bldP build="whole" bldLvl="1" animBg="1" rev="0" advAuto="0" spid="592" grpId="7"/>
      <p:bldP build="whole" bldLvl="1" animBg="1" rev="0" advAuto="0" spid="657" grpId="19"/>
      <p:bldP build="whole" bldLvl="1" animBg="1" rev="0" advAuto="0" spid="613" grpId="5"/>
      <p:bldP build="whole" bldLvl="1" animBg="1" rev="0" advAuto="0" spid="629" grpId="13"/>
      <p:bldP build="whole" bldLvl="1" animBg="1" rev="0" advAuto="0" spid="627" grpId="10"/>
      <p:bldP build="whole" bldLvl="1" animBg="1" rev="0" advAuto="0" spid="633" grpId="14"/>
      <p:bldP build="whole" bldLvl="1" animBg="1" rev="0" advAuto="0" spid="621" grpId="8"/>
      <p:bldP build="whole" bldLvl="1" animBg="1" rev="0" advAuto="0" spid="604" grpId="1"/>
      <p:bldP build="whole" bldLvl="1" animBg="1" rev="0" advAuto="0" spid="652" grpId="18"/>
      <p:bldP build="whole" bldLvl="1" animBg="1" rev="0" advAuto="0" spid="624" grpId="9"/>
      <p:bldP build="whole" bldLvl="1" animBg="1" rev="0" advAuto="0" spid="620" grpId="3"/>
      <p:bldP build="whole" bldLvl="1" animBg="1" rev="0" advAuto="0" spid="624" grpId="1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Shape 660"/>
          <p:cNvSpPr/>
          <p:nvPr/>
        </p:nvSpPr>
        <p:spPr>
          <a:xfrm>
            <a:off x="1435100" y="139700"/>
            <a:ext cx="9855200"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61" name="Shape 661"/>
          <p:cNvSpPr/>
          <p:nvPr/>
        </p:nvSpPr>
        <p:spPr>
          <a:xfrm>
            <a:off x="1803400" y="165100"/>
            <a:ext cx="9207500" cy="685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Explicit Formula</a:t>
            </a:r>
          </a:p>
        </p:txBody>
      </p:sp>
      <p:pic>
        <p:nvPicPr>
          <p:cNvPr id="662" name="droppedImage.pdf"/>
          <p:cNvPicPr/>
          <p:nvPr/>
        </p:nvPicPr>
        <p:blipFill>
          <a:blip r:embed="rId4">
            <a:extLst/>
          </a:blip>
          <a:stretch>
            <a:fillRect/>
          </a:stretch>
        </p:blipFill>
        <p:spPr>
          <a:xfrm>
            <a:off x="6502400" y="1267432"/>
            <a:ext cx="4445000" cy="614735"/>
          </a:xfrm>
          <a:prstGeom prst="rect">
            <a:avLst/>
          </a:prstGeom>
          <a:ln w="12700">
            <a:miter lim="400000"/>
          </a:ln>
        </p:spPr>
      </p:pic>
      <p:grpSp>
        <p:nvGrpSpPr>
          <p:cNvPr id="666" name="Group 666"/>
          <p:cNvGrpSpPr/>
          <p:nvPr/>
        </p:nvGrpSpPr>
        <p:grpSpPr>
          <a:xfrm>
            <a:off x="6013450" y="2235200"/>
            <a:ext cx="6248400" cy="2813050"/>
            <a:chOff x="0" y="0"/>
            <a:chExt cx="6248400" cy="2813050"/>
          </a:xfrm>
        </p:grpSpPr>
        <p:pic>
          <p:nvPicPr>
            <p:cNvPr id="663" name="droppedImage.pdf"/>
            <p:cNvPicPr/>
            <p:nvPr/>
          </p:nvPicPr>
          <p:blipFill>
            <a:blip r:embed="rId5">
              <a:extLst/>
            </a:blip>
            <a:stretch>
              <a:fillRect/>
            </a:stretch>
          </p:blipFill>
          <p:spPr>
            <a:xfrm>
              <a:off x="755650" y="2406650"/>
              <a:ext cx="3624649" cy="406400"/>
            </a:xfrm>
            <a:prstGeom prst="rect">
              <a:avLst/>
            </a:prstGeom>
            <a:ln w="12700" cap="flat">
              <a:noFill/>
              <a:miter lim="400000"/>
            </a:ln>
            <a:effectLst/>
          </p:spPr>
        </p:pic>
        <p:pic>
          <p:nvPicPr>
            <p:cNvPr id="664" name="droppedImage.pdf"/>
            <p:cNvPicPr/>
            <p:nvPr/>
          </p:nvPicPr>
          <p:blipFill>
            <a:blip r:embed="rId6">
              <a:extLst/>
            </a:blip>
            <a:stretch>
              <a:fillRect/>
            </a:stretch>
          </p:blipFill>
          <p:spPr>
            <a:xfrm>
              <a:off x="57091" y="0"/>
              <a:ext cx="6032619" cy="1092200"/>
            </a:xfrm>
            <a:prstGeom prst="rect">
              <a:avLst/>
            </a:prstGeom>
            <a:ln w="12700" cap="flat">
              <a:noFill/>
              <a:miter lim="400000"/>
            </a:ln>
            <a:effectLst/>
          </p:spPr>
        </p:pic>
        <p:pic>
          <p:nvPicPr>
            <p:cNvPr id="665" name="droppedImage.pdf"/>
            <p:cNvPicPr/>
            <p:nvPr/>
          </p:nvPicPr>
          <p:blipFill>
            <a:blip r:embed="rId7">
              <a:extLst/>
            </a:blip>
            <a:stretch>
              <a:fillRect/>
            </a:stretch>
          </p:blipFill>
          <p:spPr>
            <a:xfrm>
              <a:off x="0" y="1193610"/>
              <a:ext cx="6248400" cy="1105090"/>
            </a:xfrm>
            <a:prstGeom prst="rect">
              <a:avLst/>
            </a:prstGeom>
            <a:ln w="12700" cap="flat">
              <a:noFill/>
              <a:miter lim="400000"/>
            </a:ln>
            <a:effectLst/>
          </p:spPr>
        </p:pic>
      </p:grpSp>
      <p:pic>
        <p:nvPicPr>
          <p:cNvPr id="667" name="droppedImage.pdf"/>
          <p:cNvPicPr/>
          <p:nvPr/>
        </p:nvPicPr>
        <p:blipFill>
          <a:blip r:embed="rId8">
            <a:extLst/>
          </a:blip>
          <a:stretch>
            <a:fillRect/>
          </a:stretch>
        </p:blipFill>
        <p:spPr>
          <a:xfrm>
            <a:off x="330200" y="1051559"/>
            <a:ext cx="5118100" cy="4028441"/>
          </a:xfrm>
          <a:prstGeom prst="rect">
            <a:avLst/>
          </a:prstGeom>
          <a:ln w="12700">
            <a:miter lim="400000"/>
          </a:ln>
        </p:spPr>
      </p:pic>
      <p:grpSp>
        <p:nvGrpSpPr>
          <p:cNvPr id="671" name="Group 671"/>
          <p:cNvGrpSpPr/>
          <p:nvPr/>
        </p:nvGrpSpPr>
        <p:grpSpPr>
          <a:xfrm>
            <a:off x="368300" y="5360243"/>
            <a:ext cx="12225090" cy="2048521"/>
            <a:chOff x="0" y="0"/>
            <a:chExt cx="12225089" cy="2048519"/>
          </a:xfrm>
        </p:grpSpPr>
        <p:sp>
          <p:nvSpPr>
            <p:cNvPr id="668" name="Shape 668"/>
            <p:cNvSpPr/>
            <p:nvPr/>
          </p:nvSpPr>
          <p:spPr>
            <a:xfrm>
              <a:off x="0" y="0"/>
              <a:ext cx="12225090" cy="2048520"/>
            </a:xfrm>
            <a:prstGeom prst="rect">
              <a:avLst/>
            </a:prstGeom>
            <a:blipFill rotWithShape="1">
              <a:blip r:embed="rId9"/>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669" name="pasted-image.pdf"/>
            <p:cNvPicPr/>
            <p:nvPr/>
          </p:nvPicPr>
          <p:blipFill>
            <a:blip r:embed="rId10">
              <a:extLst/>
            </a:blip>
            <a:stretch>
              <a:fillRect/>
            </a:stretch>
          </p:blipFill>
          <p:spPr>
            <a:xfrm>
              <a:off x="396610" y="321716"/>
              <a:ext cx="4754894" cy="1371601"/>
            </a:xfrm>
            <a:prstGeom prst="rect">
              <a:avLst/>
            </a:prstGeom>
            <a:ln w="12700" cap="flat">
              <a:noFill/>
              <a:miter lim="400000"/>
            </a:ln>
            <a:effectLst>
              <a:outerShdw sx="100000" sy="100000" kx="0" ky="0" algn="b" rotWithShape="0" blurRad="38100" dist="38100" dir="5400000">
                <a:srgbClr val="000000">
                  <a:alpha val="50000"/>
                </a:srgbClr>
              </a:outerShdw>
            </a:effectLst>
          </p:spPr>
        </p:pic>
        <p:pic>
          <p:nvPicPr>
            <p:cNvPr id="670" name="pasted-image.pdf"/>
            <p:cNvPicPr/>
            <p:nvPr/>
          </p:nvPicPr>
          <p:blipFill>
            <a:blip r:embed="rId11">
              <a:extLst/>
            </a:blip>
            <a:stretch>
              <a:fillRect/>
            </a:stretch>
          </p:blipFill>
          <p:spPr>
            <a:xfrm>
              <a:off x="6358334" y="210196"/>
              <a:ext cx="4978401" cy="1807466"/>
            </a:xfrm>
            <a:prstGeom prst="rect">
              <a:avLst/>
            </a:prstGeom>
            <a:ln w="12700" cap="flat">
              <a:noFill/>
              <a:miter lim="400000"/>
            </a:ln>
            <a:effectLst>
              <a:outerShdw sx="100000" sy="100000" kx="0" ky="0" algn="b" rotWithShape="0" blurRad="38100" dist="25400" dir="5400000">
                <a:srgbClr val="000000">
                  <a:alpha val="50000"/>
                </a:srgbClr>
              </a:outerShdw>
            </a:effectLst>
          </p:spPr>
        </p:pic>
      </p:grpSp>
      <p:grpSp>
        <p:nvGrpSpPr>
          <p:cNvPr id="675" name="Group 675"/>
          <p:cNvGrpSpPr/>
          <p:nvPr/>
        </p:nvGrpSpPr>
        <p:grpSpPr>
          <a:xfrm>
            <a:off x="342900" y="7693507"/>
            <a:ext cx="12370367" cy="1196935"/>
            <a:chOff x="0" y="0"/>
            <a:chExt cx="12370366" cy="1196934"/>
          </a:xfrm>
        </p:grpSpPr>
        <p:sp>
          <p:nvSpPr>
            <p:cNvPr id="672" name="Shape 672"/>
            <p:cNvSpPr/>
            <p:nvPr/>
          </p:nvSpPr>
          <p:spPr>
            <a:xfrm>
              <a:off x="0" y="66192"/>
              <a:ext cx="6767959"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165100" indent="-165100" algn="l">
                <a:buSzPct val="80000"/>
                <a:buBlip>
                  <a:blip r:embed="rId12"/>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 Note: Entries of determinant</a:t>
              </a:r>
            </a:p>
          </p:txBody>
        </p:sp>
        <p:pic>
          <p:nvPicPr>
            <p:cNvPr id="673" name="droppedImage.pdf"/>
            <p:cNvPicPr/>
            <p:nvPr/>
          </p:nvPicPr>
          <p:blipFill>
            <a:blip r:embed="rId13">
              <a:extLst/>
            </a:blip>
            <a:stretch>
              <a:fillRect/>
            </a:stretch>
          </p:blipFill>
          <p:spPr>
            <a:xfrm>
              <a:off x="6235432" y="0"/>
              <a:ext cx="2422317" cy="881686"/>
            </a:xfrm>
            <a:prstGeom prst="rect">
              <a:avLst/>
            </a:prstGeom>
            <a:ln w="12700" cap="flat">
              <a:noFill/>
              <a:miter lim="400000"/>
            </a:ln>
            <a:effectLst/>
          </p:spPr>
        </p:pic>
        <p:sp>
          <p:nvSpPr>
            <p:cNvPr id="674" name="Shape 674"/>
            <p:cNvSpPr/>
            <p:nvPr/>
          </p:nvSpPr>
          <p:spPr>
            <a:xfrm>
              <a:off x="8871633" y="130134"/>
              <a:ext cx="3498734"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discrete exponential</a:t>
              </a:r>
            </a:p>
          </p:txBody>
        </p:sp>
      </p:grpSp>
      <p:pic>
        <p:nvPicPr>
          <p:cNvPr id="676" name="droppedImage.pdf"/>
          <p:cNvPicPr/>
          <p:nvPr/>
        </p:nvPicPr>
        <p:blipFill>
          <a:blip r:embed="rId14">
            <a:extLst/>
          </a:blip>
          <a:stretch>
            <a:fillRect/>
          </a:stretch>
        </p:blipFill>
        <p:spPr>
          <a:xfrm>
            <a:off x="187826" y="8662072"/>
            <a:ext cx="12660947" cy="786139"/>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6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6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6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6" grpId="6"/>
      <p:bldP build="whole" bldLvl="1" animBg="1" rev="0" advAuto="0" spid="667" grpId="1"/>
      <p:bldP build="whole" bldLvl="1" animBg="1" rev="0" advAuto="0" spid="662" grpId="2"/>
      <p:bldP build="whole" bldLvl="1" animBg="1" rev="0" advAuto="0" spid="666" grpId="3"/>
      <p:bldP build="whole" bldLvl="1" animBg="1" rev="0" advAuto="0" spid="671" grpId="4"/>
      <p:bldP build="whole" bldLvl="1" animBg="1" rev="0" advAuto="0" spid="675" grpId="5"/>
    </p:bldLst>
  </p:timing>
</p:sld>
</file>

<file path=ppt/slides/slide2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680" name="Shape 680"/>
          <p:cNvSpPr/>
          <p:nvPr/>
        </p:nvSpPr>
        <p:spPr>
          <a:xfrm>
            <a:off x="2095500" y="139700"/>
            <a:ext cx="88138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81" name="Shape 681"/>
          <p:cNvSpPr/>
          <p:nvPr/>
        </p:nvSpPr>
        <p:spPr>
          <a:xfrm>
            <a:off x="2478059" y="127000"/>
            <a:ext cx="8089901" cy="6477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a:solidFill>
                  <a:srgbClr val="FFFFFF"/>
                </a:solidFill>
                <a:latin typeface="Gill Sans"/>
                <a:ea typeface="Gill Sans"/>
                <a:cs typeface="Gill Sans"/>
                <a:sym typeface="Gill Sans"/>
              </a:defRPr>
            </a:lvl1pPr>
          </a:lstStyle>
          <a:p>
            <a:pPr lvl="0">
              <a:defRPr b="0" sz="1800">
                <a:solidFill>
                  <a:srgbClr val="000000"/>
                </a:solidFill>
              </a:defRPr>
            </a:pPr>
            <a:r>
              <a:rPr b="1" sz="3600">
                <a:solidFill>
                  <a:srgbClr val="FFFFFF"/>
                </a:solidFill>
              </a:rPr>
              <a:t>Bilinear Equation for dmKdV</a:t>
            </a:r>
          </a:p>
        </p:txBody>
      </p:sp>
      <p:sp>
        <p:nvSpPr>
          <p:cNvPr id="682" name="Shape 682"/>
          <p:cNvSpPr/>
          <p:nvPr/>
        </p:nvSpPr>
        <p:spPr>
          <a:xfrm>
            <a:off x="254000" y="1054100"/>
            <a:ext cx="6057900" cy="647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65100" indent="-165100" algn="l">
              <a:buSzPct val="80000"/>
              <a:buBlip>
                <a:blip r:embed="rId3"/>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 Entries of determinant</a:t>
            </a:r>
          </a:p>
        </p:txBody>
      </p:sp>
      <p:pic>
        <p:nvPicPr>
          <p:cNvPr id="683" name="droppedImage.pdf"/>
          <p:cNvPicPr/>
          <p:nvPr/>
        </p:nvPicPr>
        <p:blipFill>
          <a:blip r:embed="rId4">
            <a:extLst/>
          </a:blip>
          <a:stretch>
            <a:fillRect/>
          </a:stretch>
        </p:blipFill>
        <p:spPr>
          <a:xfrm>
            <a:off x="6362432" y="914400"/>
            <a:ext cx="2756436" cy="1003300"/>
          </a:xfrm>
          <a:prstGeom prst="rect">
            <a:avLst/>
          </a:prstGeom>
          <a:ln w="12700">
            <a:miter lim="400000"/>
          </a:ln>
        </p:spPr>
      </p:pic>
      <p:grpSp>
        <p:nvGrpSpPr>
          <p:cNvPr id="688" name="Group 688"/>
          <p:cNvGrpSpPr/>
          <p:nvPr/>
        </p:nvGrpSpPr>
        <p:grpSpPr>
          <a:xfrm>
            <a:off x="0" y="9010650"/>
            <a:ext cx="11582400" cy="495300"/>
            <a:chOff x="0" y="0"/>
            <a:chExt cx="11582400" cy="495300"/>
          </a:xfrm>
        </p:grpSpPr>
        <p:sp>
          <p:nvSpPr>
            <p:cNvPr id="684" name="Shape 684"/>
            <p:cNvSpPr/>
            <p:nvPr/>
          </p:nvSpPr>
          <p:spPr>
            <a:xfrm>
              <a:off x="0" y="0"/>
              <a:ext cx="184150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2400">
                  <a:solidFill>
                    <a:srgbClr val="005493"/>
                  </a:solidFill>
                  <a:latin typeface="Gill Sans"/>
                  <a:ea typeface="Gill Sans"/>
                  <a:cs typeface="Gill Sans"/>
                  <a:sym typeface="Gill Sans"/>
                </a:defRPr>
              </a:lvl1pPr>
            </a:lstStyle>
            <a:p>
              <a:pPr lvl="0">
                <a:defRPr sz="1800">
                  <a:solidFill>
                    <a:srgbClr val="000000"/>
                  </a:solidFill>
                </a:defRPr>
              </a:pPr>
              <a:r>
                <a:rPr sz="2400">
                  <a:solidFill>
                    <a:srgbClr val="005493"/>
                  </a:solidFill>
                </a:rPr>
                <a:t>2-periodicity:</a:t>
              </a:r>
            </a:p>
          </p:txBody>
        </p:sp>
        <p:pic>
          <p:nvPicPr>
            <p:cNvPr id="685" name="droppedImage.pdf"/>
            <p:cNvPicPr/>
            <p:nvPr/>
          </p:nvPicPr>
          <p:blipFill>
            <a:blip r:embed="rId5">
              <a:extLst/>
            </a:blip>
            <a:stretch>
              <a:fillRect/>
            </a:stretch>
          </p:blipFill>
          <p:spPr>
            <a:xfrm>
              <a:off x="1930400" y="86512"/>
              <a:ext cx="3886200" cy="373076"/>
            </a:xfrm>
            <a:prstGeom prst="rect">
              <a:avLst/>
            </a:prstGeom>
            <a:ln w="12700" cap="flat">
              <a:noFill/>
              <a:miter lim="400000"/>
            </a:ln>
            <a:effectLst/>
          </p:spPr>
        </p:pic>
        <p:sp>
          <p:nvSpPr>
            <p:cNvPr id="686" name="Shape 686"/>
            <p:cNvSpPr/>
            <p:nvPr/>
          </p:nvSpPr>
          <p:spPr>
            <a:xfrm>
              <a:off x="6070600" y="38100"/>
              <a:ext cx="139700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2400">
                  <a:solidFill>
                    <a:srgbClr val="005493"/>
                  </a:solidFill>
                  <a:latin typeface="Gill Sans"/>
                  <a:ea typeface="Gill Sans"/>
                  <a:cs typeface="Gill Sans"/>
                  <a:sym typeface="Gill Sans"/>
                </a:defRPr>
              </a:lvl1pPr>
            </a:lstStyle>
            <a:p>
              <a:pPr lvl="0">
                <a:defRPr sz="1800">
                  <a:solidFill>
                    <a:srgbClr val="000000"/>
                  </a:solidFill>
                </a:defRPr>
              </a:pPr>
              <a:r>
                <a:rPr sz="2400">
                  <a:solidFill>
                    <a:srgbClr val="005493"/>
                  </a:solidFill>
                </a:rPr>
                <a:t>reality:</a:t>
              </a:r>
            </a:p>
          </p:txBody>
        </p:sp>
        <p:pic>
          <p:nvPicPr>
            <p:cNvPr id="687" name="droppedImage.pdf"/>
            <p:cNvPicPr/>
            <p:nvPr/>
          </p:nvPicPr>
          <p:blipFill>
            <a:blip r:embed="rId6">
              <a:extLst/>
            </a:blip>
            <a:stretch>
              <a:fillRect/>
            </a:stretch>
          </p:blipFill>
          <p:spPr>
            <a:xfrm>
              <a:off x="7708900" y="93813"/>
              <a:ext cx="3873500" cy="358474"/>
            </a:xfrm>
            <a:prstGeom prst="rect">
              <a:avLst/>
            </a:prstGeom>
            <a:ln w="12700" cap="flat">
              <a:noFill/>
              <a:miter lim="400000"/>
            </a:ln>
            <a:effectLst/>
          </p:spPr>
        </p:pic>
      </p:grpSp>
      <p:pic>
        <p:nvPicPr>
          <p:cNvPr id="689" name="droppedImage.pdf"/>
          <p:cNvPicPr/>
          <p:nvPr/>
        </p:nvPicPr>
        <p:blipFill>
          <a:blip r:embed="rId7">
            <a:extLst/>
          </a:blip>
          <a:stretch>
            <a:fillRect/>
          </a:stretch>
        </p:blipFill>
        <p:spPr>
          <a:xfrm>
            <a:off x="225926" y="1974891"/>
            <a:ext cx="12476748" cy="774701"/>
          </a:xfrm>
          <a:prstGeom prst="rect">
            <a:avLst/>
          </a:prstGeom>
          <a:ln w="12700">
            <a:miter lim="400000"/>
          </a:ln>
        </p:spPr>
      </p:pic>
      <p:grpSp>
        <p:nvGrpSpPr>
          <p:cNvPr id="692" name="Group 692"/>
          <p:cNvGrpSpPr/>
          <p:nvPr/>
        </p:nvGrpSpPr>
        <p:grpSpPr>
          <a:xfrm>
            <a:off x="266700" y="4641850"/>
            <a:ext cx="12649200" cy="1073358"/>
            <a:chOff x="0" y="0"/>
            <a:chExt cx="12649200" cy="1073357"/>
          </a:xfrm>
        </p:grpSpPr>
        <p:pic>
          <p:nvPicPr>
            <p:cNvPr id="690" name="droppedImage.pdf"/>
            <p:cNvPicPr/>
            <p:nvPr/>
          </p:nvPicPr>
          <p:blipFill>
            <a:blip r:embed="rId8">
              <a:extLst/>
            </a:blip>
            <a:stretch>
              <a:fillRect/>
            </a:stretch>
          </p:blipFill>
          <p:spPr>
            <a:xfrm>
              <a:off x="673100" y="628650"/>
              <a:ext cx="11163300" cy="444708"/>
            </a:xfrm>
            <a:prstGeom prst="rect">
              <a:avLst/>
            </a:prstGeom>
            <a:ln w="12700" cap="flat">
              <a:noFill/>
              <a:miter lim="400000"/>
            </a:ln>
            <a:effectLst/>
          </p:spPr>
        </p:pic>
        <p:sp>
          <p:nvSpPr>
            <p:cNvPr id="691" name="Shape 691"/>
            <p:cNvSpPr/>
            <p:nvPr/>
          </p:nvSpPr>
          <p:spPr>
            <a:xfrm>
              <a:off x="0" y="0"/>
              <a:ext cx="126492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sz="2800">
                  <a:solidFill>
                    <a:srgbClr val="005493"/>
                  </a:solidFill>
                  <a:latin typeface="Tahoma Negreta"/>
                  <a:ea typeface="Tahoma Negreta"/>
                  <a:cs typeface="Tahoma Negreta"/>
                  <a:sym typeface="Tahoma Negreta"/>
                </a:rPr>
                <a:t>Hirota-Miwa equation</a:t>
              </a:r>
              <a:r>
                <a:rPr sz="2800">
                  <a:solidFill>
                    <a:srgbClr val="005493"/>
                  </a:solidFill>
                  <a:latin typeface="Tahoma"/>
                  <a:ea typeface="Tahoma"/>
                  <a:cs typeface="Tahoma"/>
                  <a:sym typeface="Tahoma"/>
                </a:rPr>
                <a:t> </a:t>
              </a:r>
            </a:p>
          </p:txBody>
        </p:sp>
      </p:grpSp>
      <p:grpSp>
        <p:nvGrpSpPr>
          <p:cNvPr id="696" name="Group 696"/>
          <p:cNvGrpSpPr/>
          <p:nvPr/>
        </p:nvGrpSpPr>
        <p:grpSpPr>
          <a:xfrm>
            <a:off x="469900" y="8063318"/>
            <a:ext cx="12090400" cy="928282"/>
            <a:chOff x="0" y="0"/>
            <a:chExt cx="12090400" cy="928280"/>
          </a:xfrm>
        </p:grpSpPr>
        <p:pic>
          <p:nvPicPr>
            <p:cNvPr id="693" name="droppedImage.pdf"/>
            <p:cNvPicPr/>
            <p:nvPr/>
          </p:nvPicPr>
          <p:blipFill>
            <a:blip r:embed="rId9">
              <a:extLst/>
            </a:blip>
            <a:stretch>
              <a:fillRect/>
            </a:stretch>
          </p:blipFill>
          <p:spPr>
            <a:xfrm>
              <a:off x="0" y="153581"/>
              <a:ext cx="2911549" cy="393701"/>
            </a:xfrm>
            <a:prstGeom prst="rect">
              <a:avLst/>
            </a:prstGeom>
            <a:ln w="12700" cap="flat">
              <a:noFill/>
              <a:miter lim="400000"/>
            </a:ln>
            <a:effectLst/>
          </p:spPr>
        </p:pic>
        <p:pic>
          <p:nvPicPr>
            <p:cNvPr id="694" name="droppedImage.pdf"/>
            <p:cNvPicPr/>
            <p:nvPr/>
          </p:nvPicPr>
          <p:blipFill>
            <a:blip r:embed="rId10">
              <a:extLst/>
            </a:blip>
            <a:stretch>
              <a:fillRect/>
            </a:stretch>
          </p:blipFill>
          <p:spPr>
            <a:xfrm>
              <a:off x="3156365" y="13881"/>
              <a:ext cx="4048808" cy="812801"/>
            </a:xfrm>
            <a:prstGeom prst="rect">
              <a:avLst/>
            </a:prstGeom>
            <a:ln w="12700" cap="flat">
              <a:noFill/>
              <a:miter lim="400000"/>
            </a:ln>
            <a:effectLst/>
          </p:spPr>
        </p:pic>
        <p:pic>
          <p:nvPicPr>
            <p:cNvPr id="695" name="droppedImage.pdf"/>
            <p:cNvPicPr/>
            <p:nvPr/>
          </p:nvPicPr>
          <p:blipFill>
            <a:blip r:embed="rId11">
              <a:extLst/>
            </a:blip>
            <a:stretch>
              <a:fillRect/>
            </a:stretch>
          </p:blipFill>
          <p:spPr>
            <a:xfrm>
              <a:off x="7518400" y="0"/>
              <a:ext cx="4572000" cy="928281"/>
            </a:xfrm>
            <a:prstGeom prst="rect">
              <a:avLst/>
            </a:prstGeom>
            <a:ln w="12700" cap="flat">
              <a:noFill/>
              <a:miter lim="400000"/>
            </a:ln>
            <a:effectLst/>
          </p:spPr>
        </p:pic>
      </p:grpSp>
      <p:grpSp>
        <p:nvGrpSpPr>
          <p:cNvPr id="700" name="Group 700"/>
          <p:cNvGrpSpPr/>
          <p:nvPr/>
        </p:nvGrpSpPr>
        <p:grpSpPr>
          <a:xfrm>
            <a:off x="330200" y="2984500"/>
            <a:ext cx="9842500" cy="1524000"/>
            <a:chOff x="0" y="0"/>
            <a:chExt cx="9842500" cy="1524000"/>
          </a:xfrm>
        </p:grpSpPr>
        <p:sp>
          <p:nvSpPr>
            <p:cNvPr id="697" name="Shape 697"/>
            <p:cNvSpPr/>
            <p:nvPr/>
          </p:nvSpPr>
          <p:spPr>
            <a:xfrm>
              <a:off x="1866900" y="749300"/>
              <a:ext cx="7975600" cy="774700"/>
            </a:xfrm>
            <a:prstGeom prst="rect">
              <a:avLst/>
            </a:prstGeom>
            <a:blipFill rotWithShape="1">
              <a:blip r:embed="rId2"/>
              <a:srcRect l="0" t="0" r="0" b="0"/>
              <a:tile tx="0" ty="0" sx="100000" sy="100000" flip="none" algn="tl"/>
            </a:blipFill>
            <a:ln w="25400" cap="flat">
              <a:solidFill>
                <a:srgbClr val="000000"/>
              </a:solidFill>
              <a:prstDash val="solid"/>
              <a:miter lim="400000"/>
            </a:ln>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98" name="Shape 698"/>
            <p:cNvSpPr/>
            <p:nvPr/>
          </p:nvSpPr>
          <p:spPr>
            <a:xfrm>
              <a:off x="0" y="0"/>
              <a:ext cx="9309100"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165100" indent="-165100" algn="l">
                <a:buSzPct val="80000"/>
                <a:buBlip>
                  <a:blip r:embed="rId3"/>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 Bilinear difference equation</a:t>
              </a:r>
            </a:p>
          </p:txBody>
        </p:sp>
        <p:pic>
          <p:nvPicPr>
            <p:cNvPr id="699" name="droppedImage.pdf"/>
            <p:cNvPicPr/>
            <p:nvPr/>
          </p:nvPicPr>
          <p:blipFill>
            <a:blip r:embed="rId12">
              <a:extLst/>
            </a:blip>
            <a:stretch>
              <a:fillRect/>
            </a:stretch>
          </p:blipFill>
          <p:spPr>
            <a:xfrm>
              <a:off x="2012042" y="850900"/>
              <a:ext cx="7736116" cy="495300"/>
            </a:xfrm>
            <a:prstGeom prst="rect">
              <a:avLst/>
            </a:prstGeom>
            <a:ln w="12700" cap="flat">
              <a:noFill/>
              <a:miter lim="400000"/>
            </a:ln>
            <a:effectLst>
              <a:outerShdw sx="100000" sy="100000" kx="0" ky="0" algn="b" rotWithShape="0" blurRad="38100" dist="38100" dir="5400000">
                <a:srgbClr val="000000">
                  <a:alpha val="50000"/>
                </a:srgbClr>
              </a:outerShdw>
            </a:effectLst>
          </p:spPr>
        </p:pic>
      </p:grpSp>
      <p:grpSp>
        <p:nvGrpSpPr>
          <p:cNvPr id="705" name="Group 705"/>
          <p:cNvGrpSpPr/>
          <p:nvPr/>
        </p:nvGrpSpPr>
        <p:grpSpPr>
          <a:xfrm>
            <a:off x="635453" y="5956300"/>
            <a:ext cx="9391197" cy="2006600"/>
            <a:chOff x="0" y="0"/>
            <a:chExt cx="9391196" cy="2006600"/>
          </a:xfrm>
        </p:grpSpPr>
        <p:grpSp>
          <p:nvGrpSpPr>
            <p:cNvPr id="703" name="Group 703"/>
            <p:cNvGrpSpPr/>
            <p:nvPr/>
          </p:nvGrpSpPr>
          <p:grpSpPr>
            <a:xfrm>
              <a:off x="4704896" y="88900"/>
              <a:ext cx="4686301" cy="1803560"/>
              <a:chOff x="0" y="0"/>
              <a:chExt cx="4686300" cy="1803559"/>
            </a:xfrm>
          </p:grpSpPr>
          <p:pic>
            <p:nvPicPr>
              <p:cNvPr id="701" name="droppedImage.pdf"/>
              <p:cNvPicPr/>
              <p:nvPr/>
            </p:nvPicPr>
            <p:blipFill>
              <a:blip r:embed="rId13">
                <a:extLst/>
              </a:blip>
              <a:stretch>
                <a:fillRect/>
              </a:stretch>
            </p:blipFill>
            <p:spPr>
              <a:xfrm>
                <a:off x="63500" y="0"/>
                <a:ext cx="4622800" cy="762425"/>
              </a:xfrm>
              <a:prstGeom prst="rect">
                <a:avLst/>
              </a:prstGeom>
              <a:ln w="12700" cap="flat">
                <a:noFill/>
                <a:miter lim="400000"/>
              </a:ln>
              <a:effectLst/>
            </p:spPr>
          </p:pic>
          <p:pic>
            <p:nvPicPr>
              <p:cNvPr id="702" name="droppedImage.pdf"/>
              <p:cNvPicPr/>
              <p:nvPr/>
            </p:nvPicPr>
            <p:blipFill>
              <a:blip r:embed="rId14">
                <a:extLst/>
              </a:blip>
              <a:stretch>
                <a:fillRect/>
              </a:stretch>
            </p:blipFill>
            <p:spPr>
              <a:xfrm>
                <a:off x="0" y="1041134"/>
                <a:ext cx="4622800" cy="762426"/>
              </a:xfrm>
              <a:prstGeom prst="rect">
                <a:avLst/>
              </a:prstGeom>
              <a:ln w="12700" cap="flat">
                <a:noFill/>
                <a:miter lim="400000"/>
              </a:ln>
              <a:effectLst/>
            </p:spPr>
          </p:pic>
        </p:grpSp>
        <p:pic>
          <p:nvPicPr>
            <p:cNvPr id="704" name="droppedImage.pdf"/>
            <p:cNvPicPr/>
            <p:nvPr/>
          </p:nvPicPr>
          <p:blipFill>
            <a:blip r:embed="rId15">
              <a:extLst/>
            </a:blip>
            <a:stretch>
              <a:fillRect/>
            </a:stretch>
          </p:blipFill>
          <p:spPr>
            <a:xfrm>
              <a:off x="0" y="0"/>
              <a:ext cx="4244119" cy="2006600"/>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7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6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6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5" grpId="4"/>
      <p:bldP build="whole" bldLvl="1" animBg="1" rev="0" advAuto="0" spid="696" grpId="5"/>
      <p:bldP build="whole" bldLvl="1" animBg="1" rev="0" advAuto="0" spid="688" grpId="6"/>
      <p:bldP build="whole" bldLvl="1" animBg="1" rev="0" advAuto="0" spid="700" grpId="2"/>
      <p:bldP build="whole" bldLvl="1" animBg="1" rev="0" advAuto="0" spid="689" grpId="1"/>
      <p:bldP build="whole" bldLvl="1" animBg="1" rev="0" advAuto="0" spid="692" grpId="3"/>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7" name="anim2-2.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374900" y="-1854200"/>
            <a:ext cx="8534400" cy="8534400"/>
          </a:xfrm>
          <a:prstGeom prst="rect">
            <a:avLst/>
          </a:prstGeom>
        </p:spPr>
      </p:pic>
      <p:sp>
        <p:nvSpPr>
          <p:cNvPr id="708" name="Shape 708"/>
          <p:cNvSpPr/>
          <p:nvPr/>
        </p:nvSpPr>
        <p:spPr>
          <a:xfrm>
            <a:off x="127355" y="63500"/>
            <a:ext cx="12666317" cy="698500"/>
          </a:xfrm>
          <a:prstGeom prst="roundRect">
            <a:avLst>
              <a:gd name="adj" fmla="val 27273"/>
            </a:avLst>
          </a:prstGeom>
          <a:blipFill>
            <a:blip r:embed="rId5"/>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09" name="anim.mov"/>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2565400" y="4292600"/>
            <a:ext cx="7366000" cy="7366000"/>
          </a:xfrm>
          <a:prstGeom prst="rect">
            <a:avLst/>
          </a:prstGeom>
        </p:spPr>
      </p:pic>
      <p:sp>
        <p:nvSpPr>
          <p:cNvPr id="710" name="Shape 710"/>
          <p:cNvSpPr/>
          <p:nvPr/>
        </p:nvSpPr>
        <p:spPr>
          <a:xfrm>
            <a:off x="216065" y="-80881"/>
            <a:ext cx="12495666"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Isoperimetric Deformation of Plane Discrete Curves: discrete mKdV</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707"/>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1" fill="hold">
                                  <p:stCondLst>
                                    <p:cond delay="0"/>
                                  </p:stCondLst>
                                  <p:childTnLst>
                                    <p:cmd type="call" cmd="stop">
                                      <p:cBhvr>
                                        <p:cTn id="10" dur="1000" fill="hold"/>
                                        <p:tgtEl>
                                          <p:spTgt spid="707"/>
                                        </p:tgtEl>
                                      </p:cBhvr>
                                    </p:cmd>
                                  </p:childTnLst>
                                </p:cTn>
                              </p:par>
                            </p:childTnLst>
                          </p:cTn>
                        </p:par>
                      </p:childTnLst>
                    </p:cTn>
                  </p:par>
                  <p:par>
                    <p:cTn id="11" fill="hold">
                      <p:stCondLst>
                        <p:cond delay="indefinite"/>
                      </p:stCondLst>
                      <p:childTnLst>
                        <p:par>
                          <p:cTn id="12" fill="hold">
                            <p:stCondLst>
                              <p:cond delay="0"/>
                            </p:stCondLst>
                            <p:childTnLst>
                              <p:par>
                                <p:cTn id="13" nodeType="clickEffect" presetClass="mediacall" presetSubtype="0" presetID="1" grpId="2" fill="hold">
                                  <p:stCondLst>
                                    <p:cond delay="0"/>
                                  </p:stCondLst>
                                  <p:childTnLst>
                                    <p:cmd type="call" cmd="playFrom(0.0)">
                                      <p:cBhvr>
                                        <p:cTn id="14" dur="0" fill="hold"/>
                                        <p:tgtEl>
                                          <p:spTgt spid="709"/>
                                        </p:tgtEl>
                                      </p:cBhvr>
                                    </p:cmd>
                                  </p:childTnLst>
                                </p:cTn>
                              </p:par>
                            </p:childTnLst>
                          </p:cTn>
                        </p:par>
                      </p:childTnLst>
                    </p:cTn>
                  </p:par>
                  <p:par>
                    <p:cTn id="15" fill="hold">
                      <p:stCondLst>
                        <p:cond delay="indefinite"/>
                      </p:stCondLst>
                      <p:childTnLst>
                        <p:par>
                          <p:cTn id="16" fill="hold">
                            <p:stCondLst>
                              <p:cond delay="0"/>
                            </p:stCondLst>
                            <p:childTnLst>
                              <p:par>
                                <p:cTn id="17" nodeType="clickEffect" presetClass="mediacall" presetSubtype="0" presetID="3" grpId="2" fill="hold">
                                  <p:stCondLst>
                                    <p:cond delay="0"/>
                                  </p:stCondLst>
                                  <p:childTnLst>
                                    <p:cmd type="call" cmd="stop">
                                      <p:cBhvr>
                                        <p:cTn id="18" dur="1000" fill="hold"/>
                                        <p:tgtEl>
                                          <p:spTgt spid="70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9" fill="hold" display="0">
                  <p:stCondLst>
                    <p:cond delay="indefinite"/>
                  </p:stCondLst>
                </p:cTn>
                <p:tgtEl>
                  <p:spTgt spid="709"/>
                </p:tgtEl>
              </p:cMediaNode>
            </p:video>
            <p:video fullScrn="0">
              <p:cMediaNode mute="0" showWhenStopped="1" numSld="1" vol="100000">
                <p:cTn id="20" fill="hold" display="0">
                  <p:stCondLst>
                    <p:cond delay="indefinite"/>
                  </p:stCondLst>
                </p:cTn>
                <p:tgtEl>
                  <p:spTgt spid="70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712" name="Shape 712"/>
          <p:cNvSpPr/>
          <p:nvPr/>
        </p:nvSpPr>
        <p:spPr>
          <a:xfrm>
            <a:off x="1155700" y="63500"/>
            <a:ext cx="105537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13" name="Shape 713"/>
          <p:cNvSpPr/>
          <p:nvPr/>
        </p:nvSpPr>
        <p:spPr>
          <a:xfrm>
            <a:off x="1373159" y="88900"/>
            <a:ext cx="10121901" cy="6477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a:solidFill>
                  <a:srgbClr val="FFFFFF"/>
                </a:solidFill>
                <a:latin typeface="Calibri"/>
                <a:ea typeface="Calibri"/>
                <a:cs typeface="Calibri"/>
                <a:sym typeface="Calibri"/>
              </a:defRPr>
            </a:lvl1pPr>
          </a:lstStyle>
          <a:p>
            <a:pPr lvl="0">
              <a:defRPr b="0" sz="1800">
                <a:solidFill>
                  <a:srgbClr val="000000"/>
                </a:solidFill>
              </a:defRPr>
            </a:pPr>
            <a:r>
              <a:rPr b="1" sz="3600">
                <a:solidFill>
                  <a:srgbClr val="FFFFFF"/>
                </a:solidFill>
              </a:rPr>
              <a:t>Discrete mKdV equation</a:t>
            </a:r>
          </a:p>
        </p:txBody>
      </p:sp>
      <p:sp>
        <p:nvSpPr>
          <p:cNvPr id="714" name="Shape 714"/>
          <p:cNvSpPr/>
          <p:nvPr/>
        </p:nvSpPr>
        <p:spPr>
          <a:xfrm>
            <a:off x="1846894" y="8921297"/>
            <a:ext cx="8483601" cy="558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1200"/>
              </a:spcBef>
              <a:defRPr sz="3200">
                <a:latin typeface="Gill Sans"/>
                <a:ea typeface="Gill Sans"/>
                <a:cs typeface="Gill Sans"/>
                <a:sym typeface="Gill Sans"/>
              </a:defRPr>
            </a:lvl1pPr>
          </a:lstStyle>
          <a:p>
            <a:pPr lvl="0">
              <a:defRPr sz="1800"/>
            </a:pPr>
            <a:r>
              <a:rPr sz="3200"/>
              <a:t>R. Hirota (1973) (semi-discrete), (1998) (discrete)</a:t>
            </a:r>
          </a:p>
        </p:txBody>
      </p:sp>
      <p:grpSp>
        <p:nvGrpSpPr>
          <p:cNvPr id="717" name="Group 717"/>
          <p:cNvGrpSpPr/>
          <p:nvPr/>
        </p:nvGrpSpPr>
        <p:grpSpPr>
          <a:xfrm>
            <a:off x="5130800" y="2362200"/>
            <a:ext cx="5145995" cy="1178422"/>
            <a:chOff x="0" y="0"/>
            <a:chExt cx="5145994" cy="1178421"/>
          </a:xfrm>
        </p:grpSpPr>
        <p:pic>
          <p:nvPicPr>
            <p:cNvPr id="715" name="droppedImage.pdf"/>
            <p:cNvPicPr/>
            <p:nvPr/>
          </p:nvPicPr>
          <p:blipFill>
            <a:blip r:embed="rId3">
              <a:extLst/>
            </a:blip>
            <a:stretch>
              <a:fillRect/>
            </a:stretch>
          </p:blipFill>
          <p:spPr>
            <a:xfrm>
              <a:off x="967694" y="273397"/>
              <a:ext cx="4178301" cy="768003"/>
            </a:xfrm>
            <a:prstGeom prst="rect">
              <a:avLst/>
            </a:prstGeom>
            <a:ln w="12700" cap="flat">
              <a:noFill/>
              <a:miter lim="400000"/>
            </a:ln>
            <a:effectLst/>
          </p:spPr>
        </p:pic>
        <p:sp>
          <p:nvSpPr>
            <p:cNvPr id="716" name="Shape 716"/>
            <p:cNvSpPr/>
            <p:nvPr/>
          </p:nvSpPr>
          <p:spPr>
            <a:xfrm flipV="1">
              <a:off x="-1" y="0"/>
              <a:ext cx="2" cy="1178422"/>
            </a:xfrm>
            <a:prstGeom prst="line">
              <a:avLst/>
            </a:prstGeom>
            <a:noFill/>
            <a:ln w="63500" cap="flat">
              <a:solidFill>
                <a:srgbClr val="011993"/>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grpSp>
      <p:sp>
        <p:nvSpPr>
          <p:cNvPr id="718" name="Shape 718"/>
          <p:cNvSpPr/>
          <p:nvPr/>
        </p:nvSpPr>
        <p:spPr>
          <a:xfrm>
            <a:off x="-244897" y="7773518"/>
            <a:ext cx="4978401"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a:solidFill>
                  <a:srgbClr val="AA7942"/>
                </a:solidFill>
                <a:latin typeface="Tahoma"/>
                <a:ea typeface="Tahoma"/>
                <a:cs typeface="Tahoma"/>
                <a:sym typeface="Tahoma"/>
              </a:defRPr>
            </a:lvl1pPr>
          </a:lstStyle>
          <a:p>
            <a:pPr lvl="0">
              <a:defRPr sz="1800">
                <a:solidFill>
                  <a:srgbClr val="000000"/>
                </a:solidFill>
              </a:defRPr>
            </a:pPr>
            <a:r>
              <a:rPr sz="3600">
                <a:solidFill>
                  <a:srgbClr val="AA7942"/>
                </a:solidFill>
              </a:rPr>
              <a:t>mKdV</a:t>
            </a:r>
          </a:p>
        </p:txBody>
      </p:sp>
      <p:grpSp>
        <p:nvGrpSpPr>
          <p:cNvPr id="721" name="Group 721"/>
          <p:cNvGrpSpPr/>
          <p:nvPr/>
        </p:nvGrpSpPr>
        <p:grpSpPr>
          <a:xfrm>
            <a:off x="5141702" y="6040810"/>
            <a:ext cx="5932938" cy="1301850"/>
            <a:chOff x="0" y="0"/>
            <a:chExt cx="5932937" cy="1301849"/>
          </a:xfrm>
        </p:grpSpPr>
        <p:pic>
          <p:nvPicPr>
            <p:cNvPr id="719" name="droppedImage.pdf"/>
            <p:cNvPicPr/>
            <p:nvPr/>
          </p:nvPicPr>
          <p:blipFill>
            <a:blip r:embed="rId4">
              <a:extLst/>
            </a:blip>
            <a:stretch>
              <a:fillRect/>
            </a:stretch>
          </p:blipFill>
          <p:spPr>
            <a:xfrm>
              <a:off x="1090161" y="139700"/>
              <a:ext cx="4842777" cy="850900"/>
            </a:xfrm>
            <a:prstGeom prst="rect">
              <a:avLst/>
            </a:prstGeom>
            <a:ln w="12700" cap="flat">
              <a:noFill/>
              <a:miter lim="400000"/>
            </a:ln>
            <a:effectLst/>
          </p:spPr>
        </p:pic>
        <p:sp>
          <p:nvSpPr>
            <p:cNvPr id="720" name="Shape 720"/>
            <p:cNvSpPr/>
            <p:nvPr/>
          </p:nvSpPr>
          <p:spPr>
            <a:xfrm flipH="1" flipV="1">
              <a:off x="0" y="0"/>
              <a:ext cx="3771" cy="1301850"/>
            </a:xfrm>
            <a:prstGeom prst="line">
              <a:avLst/>
            </a:prstGeom>
            <a:noFill/>
            <a:ln w="63500" cap="flat">
              <a:solidFill>
                <a:srgbClr val="011993"/>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grpSp>
      <p:sp>
        <p:nvSpPr>
          <p:cNvPr id="722" name="Shape 722"/>
          <p:cNvSpPr/>
          <p:nvPr/>
        </p:nvSpPr>
        <p:spPr>
          <a:xfrm>
            <a:off x="101600" y="1257300"/>
            <a:ext cx="2997200" cy="647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a:solidFill>
                  <a:srgbClr val="AA7942"/>
                </a:solidFill>
                <a:latin typeface="Tahoma"/>
                <a:ea typeface="Tahoma"/>
                <a:cs typeface="Tahoma"/>
                <a:sym typeface="Tahoma"/>
              </a:defRPr>
            </a:lvl1pPr>
          </a:lstStyle>
          <a:p>
            <a:pPr lvl="0">
              <a:defRPr sz="1800">
                <a:solidFill>
                  <a:srgbClr val="000000"/>
                </a:solidFill>
              </a:defRPr>
            </a:pPr>
            <a:r>
              <a:rPr sz="3600">
                <a:solidFill>
                  <a:srgbClr val="AA7942"/>
                </a:solidFill>
              </a:rPr>
              <a:t>discrete mKdV</a:t>
            </a:r>
          </a:p>
        </p:txBody>
      </p:sp>
      <p:pic>
        <p:nvPicPr>
          <p:cNvPr id="723" name="droppedImage.pdf"/>
          <p:cNvPicPr/>
          <p:nvPr/>
        </p:nvPicPr>
        <p:blipFill>
          <a:blip r:embed="rId5">
            <a:extLst/>
          </a:blip>
          <a:stretch>
            <a:fillRect/>
          </a:stretch>
        </p:blipFill>
        <p:spPr>
          <a:xfrm>
            <a:off x="3314700" y="1230903"/>
            <a:ext cx="9207500" cy="827494"/>
          </a:xfrm>
          <a:prstGeom prst="rect">
            <a:avLst/>
          </a:prstGeom>
          <a:ln w="12700">
            <a:miter lim="400000"/>
          </a:ln>
        </p:spPr>
      </p:pic>
      <p:pic>
        <p:nvPicPr>
          <p:cNvPr id="724" name="droppedImage.pdf"/>
          <p:cNvPicPr/>
          <p:nvPr/>
        </p:nvPicPr>
        <p:blipFill>
          <a:blip r:embed="rId6">
            <a:extLst/>
          </a:blip>
          <a:stretch>
            <a:fillRect/>
          </a:stretch>
        </p:blipFill>
        <p:spPr>
          <a:xfrm>
            <a:off x="5399297" y="7434327"/>
            <a:ext cx="3937001" cy="1028701"/>
          </a:xfrm>
          <a:prstGeom prst="rect">
            <a:avLst/>
          </a:prstGeom>
          <a:ln w="12700">
            <a:miter lim="400000"/>
          </a:ln>
        </p:spPr>
      </p:pic>
      <p:grpSp>
        <p:nvGrpSpPr>
          <p:cNvPr id="729" name="Group 729"/>
          <p:cNvGrpSpPr/>
          <p:nvPr/>
        </p:nvGrpSpPr>
        <p:grpSpPr>
          <a:xfrm>
            <a:off x="165100" y="3790627"/>
            <a:ext cx="11925378" cy="1986755"/>
            <a:chOff x="0" y="0"/>
            <a:chExt cx="11925377" cy="1986754"/>
          </a:xfrm>
        </p:grpSpPr>
        <p:sp>
          <p:nvSpPr>
            <p:cNvPr id="725" name="Shape 725"/>
            <p:cNvSpPr/>
            <p:nvPr/>
          </p:nvSpPr>
          <p:spPr>
            <a:xfrm>
              <a:off x="0" y="489272"/>
              <a:ext cx="497840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AA7942"/>
                  </a:solidFill>
                  <a:latin typeface="Tahoma"/>
                  <a:ea typeface="Tahoma"/>
                  <a:cs typeface="Tahoma"/>
                  <a:sym typeface="Tahoma"/>
                </a:defRPr>
              </a:lvl1pPr>
            </a:lstStyle>
            <a:p>
              <a:pPr lvl="0">
                <a:defRPr sz="1800">
                  <a:solidFill>
                    <a:srgbClr val="000000"/>
                  </a:solidFill>
                </a:defRPr>
              </a:pPr>
              <a:r>
                <a:rPr sz="3600">
                  <a:solidFill>
                    <a:srgbClr val="AA7942"/>
                  </a:solidFill>
                </a:rPr>
                <a:t>semi-discrete mKdV</a:t>
              </a:r>
            </a:p>
          </p:txBody>
        </p:sp>
        <p:pic>
          <p:nvPicPr>
            <p:cNvPr id="726" name="latexit-drag.pdf"/>
            <p:cNvPicPr/>
            <p:nvPr/>
          </p:nvPicPr>
          <p:blipFill>
            <a:blip r:embed="rId7">
              <a:extLst/>
            </a:blip>
            <a:stretch>
              <a:fillRect/>
            </a:stretch>
          </p:blipFill>
          <p:spPr>
            <a:xfrm>
              <a:off x="5277281" y="0"/>
              <a:ext cx="4430278" cy="779979"/>
            </a:xfrm>
            <a:prstGeom prst="rect">
              <a:avLst/>
            </a:prstGeom>
            <a:ln w="12700" cap="flat">
              <a:noFill/>
              <a:miter lim="400000"/>
            </a:ln>
            <a:effectLst/>
          </p:spPr>
        </p:pic>
        <p:pic>
          <p:nvPicPr>
            <p:cNvPr id="727" name="latexit-drag.pdf"/>
            <p:cNvPicPr/>
            <p:nvPr/>
          </p:nvPicPr>
          <p:blipFill>
            <a:blip r:embed="rId8">
              <a:extLst/>
            </a:blip>
            <a:stretch>
              <a:fillRect/>
            </a:stretch>
          </p:blipFill>
          <p:spPr>
            <a:xfrm>
              <a:off x="5252575" y="1195897"/>
              <a:ext cx="4597517" cy="790858"/>
            </a:xfrm>
            <a:prstGeom prst="rect">
              <a:avLst/>
            </a:prstGeom>
            <a:ln w="12700" cap="flat">
              <a:noFill/>
              <a:miter lim="400000"/>
            </a:ln>
            <a:effectLst/>
          </p:spPr>
        </p:pic>
        <p:pic>
          <p:nvPicPr>
            <p:cNvPr id="728" name="latexit-drag.pdf"/>
            <p:cNvPicPr/>
            <p:nvPr/>
          </p:nvPicPr>
          <p:blipFill>
            <a:blip r:embed="rId9">
              <a:extLst/>
            </a:blip>
            <a:stretch>
              <a:fillRect/>
            </a:stretch>
          </p:blipFill>
          <p:spPr>
            <a:xfrm>
              <a:off x="10476420" y="1324092"/>
              <a:ext cx="1448958" cy="640696"/>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7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1" grpId="3"/>
      <p:bldP build="whole" bldLvl="1" animBg="1" rev="0" advAuto="0" spid="717" grpId="2"/>
      <p:bldP build="whole" bldLvl="1" animBg="1" rev="0" advAuto="0" spid="729" grpId="1"/>
      <p:bldP build="whole" bldLvl="1" animBg="1" rev="0" advAuto="0" spid="714" grpId="4"/>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1" name="Shape 731"/>
          <p:cNvSpPr/>
          <p:nvPr/>
        </p:nvSpPr>
        <p:spPr>
          <a:xfrm>
            <a:off x="411649" y="63500"/>
            <a:ext cx="12243957"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2" name="Shape 732"/>
          <p:cNvSpPr/>
          <p:nvPr/>
        </p:nvSpPr>
        <p:spPr>
          <a:xfrm>
            <a:off x="593157" y="-163793"/>
            <a:ext cx="11734655"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Plane Curves in Similarity Geometry (1/4)</a:t>
            </a:r>
          </a:p>
        </p:txBody>
      </p:sp>
      <p:sp>
        <p:nvSpPr>
          <p:cNvPr id="733" name="Shape 733"/>
          <p:cNvSpPr/>
          <p:nvPr/>
        </p:nvSpPr>
        <p:spPr>
          <a:xfrm>
            <a:off x="261418" y="929124"/>
            <a:ext cx="7168323"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4"/>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Similarity transformation group</a:t>
            </a:r>
          </a:p>
        </p:txBody>
      </p:sp>
      <p:pic>
        <p:nvPicPr>
          <p:cNvPr id="734" name="pasted-image.pdf"/>
          <p:cNvPicPr/>
          <p:nvPr/>
        </p:nvPicPr>
        <p:blipFill>
          <a:blip r:embed="rId5">
            <a:extLst/>
          </a:blip>
          <a:stretch>
            <a:fillRect/>
          </a:stretch>
        </p:blipFill>
        <p:spPr>
          <a:xfrm>
            <a:off x="892108" y="1584869"/>
            <a:ext cx="3647331" cy="553150"/>
          </a:xfrm>
          <a:prstGeom prst="rect">
            <a:avLst/>
          </a:prstGeom>
          <a:ln w="12700">
            <a:miter lim="400000"/>
          </a:ln>
        </p:spPr>
      </p:pic>
      <p:sp>
        <p:nvSpPr>
          <p:cNvPr id="735" name="Shape 735"/>
          <p:cNvSpPr/>
          <p:nvPr/>
        </p:nvSpPr>
        <p:spPr>
          <a:xfrm>
            <a:off x="243865" y="2208639"/>
            <a:ext cx="4621783"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Euclidean geometry: </a:t>
            </a:r>
          </a:p>
        </p:txBody>
      </p:sp>
      <p:grpSp>
        <p:nvGrpSpPr>
          <p:cNvPr id="738" name="Group 738"/>
          <p:cNvGrpSpPr/>
          <p:nvPr/>
        </p:nvGrpSpPr>
        <p:grpSpPr>
          <a:xfrm>
            <a:off x="204350" y="3093087"/>
            <a:ext cx="7340092" cy="596901"/>
            <a:chOff x="-260965" y="196430"/>
            <a:chExt cx="7340090" cy="596900"/>
          </a:xfrm>
        </p:grpSpPr>
        <p:sp>
          <p:nvSpPr>
            <p:cNvPr id="736" name="Shape 736"/>
            <p:cNvSpPr/>
            <p:nvPr/>
          </p:nvSpPr>
          <p:spPr>
            <a:xfrm>
              <a:off x="-260966" y="196430"/>
              <a:ext cx="2432687"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Gill Sans"/>
                  <a:ea typeface="Gill Sans"/>
                  <a:cs typeface="Gill Sans"/>
                  <a:sym typeface="Gill Sans"/>
                </a:defRPr>
              </a:lvl1pPr>
            </a:lstStyle>
            <a:p>
              <a:pPr lvl="0">
                <a:defRPr sz="1800">
                  <a:solidFill>
                    <a:srgbClr val="000000"/>
                  </a:solidFill>
                </a:defRPr>
              </a:pPr>
              <a:r>
                <a:rPr sz="3400">
                  <a:solidFill>
                    <a:srgbClr val="005493"/>
                  </a:solidFill>
                </a:rPr>
                <a:t>Frenet frame</a:t>
              </a:r>
            </a:p>
          </p:txBody>
        </p:sp>
        <p:pic>
          <p:nvPicPr>
            <p:cNvPr id="737" name="pasted-image.pdf"/>
            <p:cNvPicPr/>
            <p:nvPr/>
          </p:nvPicPr>
          <p:blipFill>
            <a:blip r:embed="rId6">
              <a:extLst/>
            </a:blip>
            <a:stretch>
              <a:fillRect/>
            </a:stretch>
          </p:blipFill>
          <p:spPr>
            <a:xfrm>
              <a:off x="2357005" y="217084"/>
              <a:ext cx="4722120" cy="487895"/>
            </a:xfrm>
            <a:prstGeom prst="rect">
              <a:avLst/>
            </a:prstGeom>
            <a:ln w="12700" cap="flat">
              <a:noFill/>
              <a:miter lim="400000"/>
            </a:ln>
            <a:effectLst/>
          </p:spPr>
        </p:pic>
      </p:grpSp>
      <p:pic>
        <p:nvPicPr>
          <p:cNvPr id="739" name="pasted-image.pdf"/>
          <p:cNvPicPr/>
          <p:nvPr/>
        </p:nvPicPr>
        <p:blipFill>
          <a:blip r:embed="rId7">
            <a:extLst/>
          </a:blip>
          <a:stretch>
            <a:fillRect/>
          </a:stretch>
        </p:blipFill>
        <p:spPr>
          <a:xfrm>
            <a:off x="4802030" y="1578305"/>
            <a:ext cx="5381525" cy="624376"/>
          </a:xfrm>
          <a:prstGeom prst="rect">
            <a:avLst/>
          </a:prstGeom>
          <a:ln w="12700">
            <a:miter lim="400000"/>
          </a:ln>
        </p:spPr>
      </p:pic>
      <p:grpSp>
        <p:nvGrpSpPr>
          <p:cNvPr id="742" name="Group 742"/>
          <p:cNvGrpSpPr/>
          <p:nvPr/>
        </p:nvGrpSpPr>
        <p:grpSpPr>
          <a:xfrm>
            <a:off x="159003" y="3774529"/>
            <a:ext cx="7449975" cy="921370"/>
            <a:chOff x="0" y="0"/>
            <a:chExt cx="7449973" cy="921368"/>
          </a:xfrm>
        </p:grpSpPr>
        <p:sp>
          <p:nvSpPr>
            <p:cNvPr id="740" name="Shape 740"/>
            <p:cNvSpPr/>
            <p:nvPr/>
          </p:nvSpPr>
          <p:spPr>
            <a:xfrm>
              <a:off x="0" y="179732"/>
              <a:ext cx="2931589"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Gill Sans"/>
                  <a:ea typeface="Gill Sans"/>
                  <a:cs typeface="Gill Sans"/>
                  <a:sym typeface="Gill Sans"/>
                </a:defRPr>
              </a:lvl1pPr>
            </a:lstStyle>
            <a:p>
              <a:pPr lvl="0">
                <a:defRPr sz="1800">
                  <a:solidFill>
                    <a:srgbClr val="000000"/>
                  </a:solidFill>
                </a:defRPr>
              </a:pPr>
              <a:r>
                <a:rPr sz="3400">
                  <a:solidFill>
                    <a:srgbClr val="005493"/>
                  </a:solidFill>
                </a:rPr>
                <a:t>Frenet formula</a:t>
              </a:r>
            </a:p>
          </p:txBody>
        </p:sp>
        <p:pic>
          <p:nvPicPr>
            <p:cNvPr id="741" name="pasted-image.pdf"/>
            <p:cNvPicPr/>
            <p:nvPr/>
          </p:nvPicPr>
          <p:blipFill>
            <a:blip r:embed="rId8">
              <a:extLst/>
            </a:blip>
            <a:stretch>
              <a:fillRect/>
            </a:stretch>
          </p:blipFill>
          <p:spPr>
            <a:xfrm>
              <a:off x="3041579" y="0"/>
              <a:ext cx="4408395" cy="921369"/>
            </a:xfrm>
            <a:prstGeom prst="rect">
              <a:avLst/>
            </a:prstGeom>
            <a:ln w="12700" cap="flat">
              <a:noFill/>
              <a:miter lim="400000"/>
            </a:ln>
            <a:effectLst/>
          </p:spPr>
        </p:pic>
      </p:grpSp>
      <p:sp>
        <p:nvSpPr>
          <p:cNvPr id="743" name="Shape 743"/>
          <p:cNvSpPr/>
          <p:nvPr/>
        </p:nvSpPr>
        <p:spPr>
          <a:xfrm>
            <a:off x="287011" y="5046850"/>
            <a:ext cx="5203524"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Similarity geometry：</a:t>
            </a:r>
          </a:p>
        </p:txBody>
      </p:sp>
      <p:grpSp>
        <p:nvGrpSpPr>
          <p:cNvPr id="746" name="Group 746"/>
          <p:cNvGrpSpPr/>
          <p:nvPr/>
        </p:nvGrpSpPr>
        <p:grpSpPr>
          <a:xfrm>
            <a:off x="281629" y="7392591"/>
            <a:ext cx="10140103" cy="1223705"/>
            <a:chOff x="0" y="0"/>
            <a:chExt cx="10140102" cy="1223703"/>
          </a:xfrm>
        </p:grpSpPr>
        <p:sp>
          <p:nvSpPr>
            <p:cNvPr id="744" name="Shape 744"/>
            <p:cNvSpPr/>
            <p:nvPr/>
          </p:nvSpPr>
          <p:spPr>
            <a:xfrm>
              <a:off x="0" y="80703"/>
              <a:ext cx="4460955" cy="114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Similarity Frenet frame:</a:t>
              </a:r>
            </a:p>
          </p:txBody>
        </p:sp>
        <p:pic>
          <p:nvPicPr>
            <p:cNvPr id="745" name="pasted-image.pdf"/>
            <p:cNvPicPr/>
            <p:nvPr/>
          </p:nvPicPr>
          <p:blipFill>
            <a:blip r:embed="rId9">
              <a:extLst/>
            </a:blip>
            <a:stretch>
              <a:fillRect/>
            </a:stretch>
          </p:blipFill>
          <p:spPr>
            <a:xfrm>
              <a:off x="4514393" y="0"/>
              <a:ext cx="5625710" cy="902892"/>
            </a:xfrm>
            <a:prstGeom prst="rect">
              <a:avLst/>
            </a:prstGeom>
            <a:ln w="12700" cap="flat">
              <a:noFill/>
              <a:miter lim="400000"/>
            </a:ln>
            <a:effectLst/>
          </p:spPr>
        </p:pic>
      </p:grpSp>
      <p:grpSp>
        <p:nvGrpSpPr>
          <p:cNvPr id="750" name="Group 750"/>
          <p:cNvGrpSpPr/>
          <p:nvPr/>
        </p:nvGrpSpPr>
        <p:grpSpPr>
          <a:xfrm>
            <a:off x="571359" y="8517018"/>
            <a:ext cx="11501826" cy="1060372"/>
            <a:chOff x="0" y="0"/>
            <a:chExt cx="11501825" cy="1060371"/>
          </a:xfrm>
        </p:grpSpPr>
        <p:sp>
          <p:nvSpPr>
            <p:cNvPr id="747" name="Shape 747"/>
            <p:cNvSpPr/>
            <p:nvPr/>
          </p:nvSpPr>
          <p:spPr>
            <a:xfrm>
              <a:off x="0" y="0"/>
              <a:ext cx="11501826" cy="1060372"/>
            </a:xfrm>
            <a:prstGeom prst="rect">
              <a:avLst/>
            </a:prstGeom>
            <a:blipFill rotWithShape="1">
              <a:blip r:embed="rId10"/>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748" name="Shape 748"/>
            <p:cNvSpPr/>
            <p:nvPr/>
          </p:nvSpPr>
          <p:spPr>
            <a:xfrm>
              <a:off x="556576" y="263932"/>
              <a:ext cx="4869632" cy="6223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FFFFFF"/>
                  </a:solidFill>
                  <a:latin typeface="Calibri"/>
                  <a:ea typeface="Calibri"/>
                  <a:cs typeface="Calibri"/>
                  <a:sym typeface="Calibri"/>
                </a:defRPr>
              </a:lvl1pPr>
            </a:lstStyle>
            <a:p>
              <a:pPr lvl="0">
                <a:defRPr sz="1800">
                  <a:solidFill>
                    <a:srgbClr val="000000"/>
                  </a:solidFill>
                </a:defRPr>
              </a:pPr>
              <a:r>
                <a:rPr sz="3400">
                  <a:solidFill>
                    <a:srgbClr val="FFFFFF"/>
                  </a:solidFill>
                </a:rPr>
                <a:t>Similarity Frenet formula</a:t>
              </a:r>
            </a:p>
          </p:txBody>
        </p:sp>
        <p:pic>
          <p:nvPicPr>
            <p:cNvPr id="749" name="pasted-image.pdf"/>
            <p:cNvPicPr/>
            <p:nvPr/>
          </p:nvPicPr>
          <p:blipFill>
            <a:blip r:embed="rId11">
              <a:extLst/>
            </a:blip>
            <a:stretch>
              <a:fillRect/>
            </a:stretch>
          </p:blipFill>
          <p:spPr>
            <a:xfrm>
              <a:off x="5962591" y="57477"/>
              <a:ext cx="2754457" cy="942315"/>
            </a:xfrm>
            <a:prstGeom prst="rect">
              <a:avLst/>
            </a:prstGeom>
            <a:ln w="12700" cap="flat">
              <a:noFill/>
              <a:miter lim="400000"/>
            </a:ln>
            <a:effectLst>
              <a:outerShdw sx="100000" sy="100000" kx="0" ky="0" algn="b" rotWithShape="0" blurRad="38100" dist="25400" dir="5400000">
                <a:srgbClr val="000000">
                  <a:alpha val="50000"/>
                </a:srgbClr>
              </a:outerShdw>
            </a:effectLst>
          </p:spPr>
        </p:pic>
      </p:grpSp>
      <p:grpSp>
        <p:nvGrpSpPr>
          <p:cNvPr id="753" name="Group 753"/>
          <p:cNvGrpSpPr/>
          <p:nvPr/>
        </p:nvGrpSpPr>
        <p:grpSpPr>
          <a:xfrm>
            <a:off x="290690" y="5534418"/>
            <a:ext cx="11995265" cy="888234"/>
            <a:chOff x="0" y="-149208"/>
            <a:chExt cx="11995264" cy="888233"/>
          </a:xfrm>
        </p:grpSpPr>
        <p:sp>
          <p:nvSpPr>
            <p:cNvPr id="751" name="Shape 751"/>
            <p:cNvSpPr/>
            <p:nvPr/>
          </p:nvSpPr>
          <p:spPr>
            <a:xfrm>
              <a:off x="0" y="-1"/>
              <a:ext cx="10084219"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400">
                  <a:solidFill>
                    <a:srgbClr val="005493"/>
                  </a:solidFill>
                  <a:latin typeface="Calibri"/>
                  <a:ea typeface="Calibri"/>
                  <a:cs typeface="Calibri"/>
                  <a:sym typeface="Calibri"/>
                </a:rPr>
                <a:t>Sim(2)-invariant parameter: </a:t>
              </a:r>
              <a:r>
                <a:rPr i="1" sz="3400">
                  <a:solidFill>
                    <a:srgbClr val="A37512"/>
                  </a:solidFill>
                  <a:latin typeface="Calibri"/>
                  <a:ea typeface="Calibri"/>
                  <a:cs typeface="Calibri"/>
                  <a:sym typeface="Calibri"/>
                </a:rPr>
                <a:t>similarity arc-length</a:t>
              </a:r>
            </a:p>
          </p:txBody>
        </p:sp>
        <p:pic>
          <p:nvPicPr>
            <p:cNvPr id="752" name="pasted-image.pdf"/>
            <p:cNvPicPr/>
            <p:nvPr/>
          </p:nvPicPr>
          <p:blipFill>
            <a:blip r:embed="rId12">
              <a:extLst/>
            </a:blip>
            <a:stretch>
              <a:fillRect/>
            </a:stretch>
          </p:blipFill>
          <p:spPr>
            <a:xfrm>
              <a:off x="8981095" y="-149209"/>
              <a:ext cx="3014170" cy="888234"/>
            </a:xfrm>
            <a:prstGeom prst="rect">
              <a:avLst/>
            </a:prstGeom>
            <a:ln w="12700" cap="flat">
              <a:noFill/>
              <a:miter lim="400000"/>
            </a:ln>
            <a:effectLst/>
          </p:spPr>
        </p:pic>
      </p:grpSp>
      <p:pic>
        <p:nvPicPr>
          <p:cNvPr id="754" name="smooth.pdf"/>
          <p:cNvPicPr/>
          <p:nvPr/>
        </p:nvPicPr>
        <p:blipFill>
          <a:blip r:embed="rId13">
            <a:extLst/>
          </a:blip>
          <a:stretch>
            <a:fillRect/>
          </a:stretch>
        </p:blipFill>
        <p:spPr>
          <a:xfrm>
            <a:off x="7993281" y="2361296"/>
            <a:ext cx="4698604" cy="2633866"/>
          </a:xfrm>
          <a:prstGeom prst="rect">
            <a:avLst/>
          </a:prstGeom>
          <a:ln w="12700">
            <a:miter lim="400000"/>
          </a:ln>
        </p:spPr>
      </p:pic>
      <p:sp>
        <p:nvSpPr>
          <p:cNvPr id="755" name="Shape 755"/>
          <p:cNvSpPr/>
          <p:nvPr/>
        </p:nvSpPr>
        <p:spPr>
          <a:xfrm>
            <a:off x="10255401" y="1427595"/>
            <a:ext cx="2323089"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164F86"/>
                </a:solidFill>
                <a:latin typeface="Calibri"/>
                <a:ea typeface="Calibri"/>
                <a:cs typeface="Calibri"/>
                <a:sym typeface="Calibri"/>
              </a:defRPr>
            </a:lvl1pPr>
          </a:lstStyle>
          <a:p>
            <a:pPr lvl="0">
              <a:defRPr sz="1800">
                <a:solidFill>
                  <a:srgbClr val="000000"/>
                </a:solidFill>
              </a:defRPr>
            </a:pPr>
            <a:r>
              <a:rPr sz="2400">
                <a:solidFill>
                  <a:srgbClr val="164F86"/>
                </a:solidFill>
              </a:rPr>
              <a:t>linear conformal group</a:t>
            </a:r>
          </a:p>
        </p:txBody>
      </p:sp>
      <p:grpSp>
        <p:nvGrpSpPr>
          <p:cNvPr id="758" name="Group 758"/>
          <p:cNvGrpSpPr/>
          <p:nvPr/>
        </p:nvGrpSpPr>
        <p:grpSpPr>
          <a:xfrm>
            <a:off x="316203" y="6477822"/>
            <a:ext cx="10193377" cy="1215209"/>
            <a:chOff x="0" y="0"/>
            <a:chExt cx="10193376" cy="1215207"/>
          </a:xfrm>
        </p:grpSpPr>
        <p:pic>
          <p:nvPicPr>
            <p:cNvPr id="756" name="pasted-image.pdf"/>
            <p:cNvPicPr/>
            <p:nvPr/>
          </p:nvPicPr>
          <p:blipFill>
            <a:blip r:embed="rId14">
              <a:extLst/>
            </a:blip>
            <a:stretch>
              <a:fillRect/>
            </a:stretch>
          </p:blipFill>
          <p:spPr>
            <a:xfrm>
              <a:off x="8938648" y="0"/>
              <a:ext cx="1254729" cy="729791"/>
            </a:xfrm>
            <a:prstGeom prst="rect">
              <a:avLst/>
            </a:prstGeom>
            <a:ln w="12700" cap="flat">
              <a:noFill/>
              <a:miter lim="400000"/>
            </a:ln>
            <a:effectLst/>
          </p:spPr>
        </p:pic>
        <p:sp>
          <p:nvSpPr>
            <p:cNvPr id="757" name="Shape 757"/>
            <p:cNvSpPr/>
            <p:nvPr/>
          </p:nvSpPr>
          <p:spPr>
            <a:xfrm>
              <a:off x="0" y="72207"/>
              <a:ext cx="8423959" cy="1143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400">
                  <a:solidFill>
                    <a:srgbClr val="005493"/>
                  </a:solidFill>
                  <a:latin typeface="Calibri"/>
                  <a:ea typeface="Calibri"/>
                  <a:cs typeface="Calibri"/>
                  <a:sym typeface="Calibri"/>
                </a:rPr>
                <a:t>Sim(2)-invariant curvature: </a:t>
              </a:r>
              <a:r>
                <a:rPr i="1" sz="3400">
                  <a:solidFill>
                    <a:srgbClr val="A37512"/>
                  </a:solidFill>
                  <a:latin typeface="Calibri"/>
                  <a:ea typeface="Calibri"/>
                  <a:cs typeface="Calibri"/>
                  <a:sym typeface="Calibri"/>
                </a:rPr>
                <a:t>similarity curvature</a:t>
              </a:r>
            </a:p>
          </p:txBody>
        </p:sp>
      </p:grpSp>
      <p:sp>
        <p:nvSpPr>
          <p:cNvPr id="759" name="Shape 759"/>
          <p:cNvSpPr/>
          <p:nvPr/>
        </p:nvSpPr>
        <p:spPr>
          <a:xfrm>
            <a:off x="7451657" y="872817"/>
            <a:ext cx="4707071"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400">
                <a:solidFill>
                  <a:srgbClr val="004100"/>
                </a:solidFill>
                <a:latin typeface="Calibri"/>
                <a:ea typeface="Calibri"/>
                <a:cs typeface="Calibri"/>
                <a:sym typeface="Calibri"/>
              </a:defRPr>
            </a:lvl1pPr>
          </a:lstStyle>
          <a:p>
            <a:pPr lvl="0">
              <a:defRPr sz="1800">
                <a:solidFill>
                  <a:srgbClr val="000000"/>
                </a:solidFill>
              </a:defRPr>
            </a:pPr>
            <a:r>
              <a:rPr sz="2400">
                <a:solidFill>
                  <a:srgbClr val="004100"/>
                </a:solidFill>
              </a:rPr>
              <a:t>Chou-Qu (2004), cf. Inoguchi’s book</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7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7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7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7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7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7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7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6" grpId="8"/>
      <p:bldP build="whole" bldLvl="1" animBg="1" rev="0" advAuto="0" spid="735" grpId="1"/>
      <p:bldP build="whole" bldLvl="1" animBg="1" rev="0" advAuto="0" spid="743" grpId="5"/>
      <p:bldP build="whole" bldLvl="1" animBg="1" rev="0" advAuto="0" spid="758" grpId="7"/>
      <p:bldP build="whole" bldLvl="1" animBg="1" rev="0" advAuto="0" spid="742" grpId="4"/>
      <p:bldP build="whole" bldLvl="1" animBg="1" rev="0" advAuto="0" spid="738" grpId="2"/>
      <p:bldP build="whole" bldLvl="1" animBg="1" rev="0" advAuto="0" spid="753" grpId="6"/>
      <p:bldP build="whole" bldLvl="1" animBg="1" rev="0" advAuto="0" spid="754" grpId="3"/>
      <p:bldP build="whole" bldLvl="1" animBg="1" rev="0" advAuto="0" spid="750" grpId="9"/>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nvSpPr>
        <p:spPr>
          <a:xfrm>
            <a:off x="516711" y="63500"/>
            <a:ext cx="12238071"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nvGrpSpPr>
          <p:cNvPr id="768" name="Group 768"/>
          <p:cNvGrpSpPr/>
          <p:nvPr/>
        </p:nvGrpSpPr>
        <p:grpSpPr>
          <a:xfrm>
            <a:off x="784318" y="850472"/>
            <a:ext cx="11501826" cy="1376492"/>
            <a:chOff x="0" y="0"/>
            <a:chExt cx="11501825" cy="1376490"/>
          </a:xfrm>
        </p:grpSpPr>
        <p:sp>
          <p:nvSpPr>
            <p:cNvPr id="764" name="Shape 764"/>
            <p:cNvSpPr/>
            <p:nvPr/>
          </p:nvSpPr>
          <p:spPr>
            <a:xfrm>
              <a:off x="0" y="0"/>
              <a:ext cx="11501826" cy="1060372"/>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765" name="Shape 765"/>
            <p:cNvSpPr/>
            <p:nvPr/>
          </p:nvSpPr>
          <p:spPr>
            <a:xfrm>
              <a:off x="54279" y="233490"/>
              <a:ext cx="4623122" cy="11430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FFFFFF"/>
                  </a:solidFill>
                  <a:latin typeface="Calibri"/>
                  <a:ea typeface="Calibri"/>
                  <a:cs typeface="Calibri"/>
                  <a:sym typeface="Calibri"/>
                </a:defRPr>
              </a:lvl1pPr>
            </a:lstStyle>
            <a:p>
              <a:pPr lvl="0">
                <a:defRPr sz="1800">
                  <a:solidFill>
                    <a:srgbClr val="000000"/>
                  </a:solidFill>
                </a:defRPr>
              </a:pPr>
              <a:r>
                <a:rPr sz="3400">
                  <a:solidFill>
                    <a:srgbClr val="FFFFFF"/>
                  </a:solidFill>
                </a:rPr>
                <a:t>Similarity Frenet formula</a:t>
              </a:r>
            </a:p>
          </p:txBody>
        </p:sp>
        <p:pic>
          <p:nvPicPr>
            <p:cNvPr id="766" name="pasted-image.pdf"/>
            <p:cNvPicPr/>
            <p:nvPr/>
          </p:nvPicPr>
          <p:blipFill>
            <a:blip r:embed="rId4">
              <a:extLst/>
            </a:blip>
            <a:stretch>
              <a:fillRect/>
            </a:stretch>
          </p:blipFill>
          <p:spPr>
            <a:xfrm>
              <a:off x="4841004" y="85871"/>
              <a:ext cx="2754457" cy="942315"/>
            </a:xfrm>
            <a:prstGeom prst="rect">
              <a:avLst/>
            </a:prstGeom>
            <a:ln w="12700" cap="flat">
              <a:noFill/>
              <a:miter lim="400000"/>
            </a:ln>
            <a:effectLst>
              <a:outerShdw sx="100000" sy="100000" kx="0" ky="0" algn="b" rotWithShape="0" blurRad="38100" dist="25400" dir="5400000">
                <a:srgbClr val="000000">
                  <a:alpha val="50000"/>
                </a:srgbClr>
              </a:outerShdw>
            </a:effectLst>
          </p:spPr>
        </p:pic>
        <p:pic>
          <p:nvPicPr>
            <p:cNvPr id="767" name="pasted-image.pdf"/>
            <p:cNvPicPr/>
            <p:nvPr/>
          </p:nvPicPr>
          <p:blipFill>
            <a:blip r:embed="rId5">
              <a:extLst/>
            </a:blip>
            <a:stretch>
              <a:fillRect/>
            </a:stretch>
          </p:blipFill>
          <p:spPr>
            <a:xfrm>
              <a:off x="8641281" y="293376"/>
              <a:ext cx="1923577" cy="555700"/>
            </a:xfrm>
            <a:prstGeom prst="rect">
              <a:avLst/>
            </a:prstGeom>
            <a:ln w="12700" cap="flat">
              <a:noFill/>
              <a:miter lim="400000"/>
            </a:ln>
            <a:effectLst>
              <a:outerShdw sx="100000" sy="100000" kx="0" ky="0" algn="b" rotWithShape="0" blurRad="38100" dist="25400" dir="5400000">
                <a:srgbClr val="000000">
                  <a:alpha val="50000"/>
                </a:srgbClr>
              </a:outerShdw>
            </a:effectLst>
          </p:spPr>
        </p:pic>
      </p:grpSp>
      <p:grpSp>
        <p:nvGrpSpPr>
          <p:cNvPr id="771" name="Group 771"/>
          <p:cNvGrpSpPr/>
          <p:nvPr/>
        </p:nvGrpSpPr>
        <p:grpSpPr>
          <a:xfrm>
            <a:off x="149793" y="2124417"/>
            <a:ext cx="9687079" cy="647701"/>
            <a:chOff x="0" y="0"/>
            <a:chExt cx="9687078" cy="647700"/>
          </a:xfrm>
        </p:grpSpPr>
        <p:sp>
          <p:nvSpPr>
            <p:cNvPr id="769" name="Shape 769"/>
            <p:cNvSpPr/>
            <p:nvPr/>
          </p:nvSpPr>
          <p:spPr>
            <a:xfrm>
              <a:off x="0" y="0"/>
              <a:ext cx="562663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6"/>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Conformal deformation</a:t>
              </a:r>
            </a:p>
          </p:txBody>
        </p:sp>
        <p:pic>
          <p:nvPicPr>
            <p:cNvPr id="770" name="pasted-image.pdf"/>
            <p:cNvPicPr/>
            <p:nvPr/>
          </p:nvPicPr>
          <p:blipFill>
            <a:blip r:embed="rId7">
              <a:extLst/>
            </a:blip>
            <a:stretch>
              <a:fillRect/>
            </a:stretch>
          </p:blipFill>
          <p:spPr>
            <a:xfrm>
              <a:off x="5542393" y="69421"/>
              <a:ext cx="4144686" cy="520410"/>
            </a:xfrm>
            <a:prstGeom prst="rect">
              <a:avLst/>
            </a:prstGeom>
            <a:ln w="12700" cap="flat">
              <a:noFill/>
              <a:miter lim="400000"/>
            </a:ln>
            <a:effectLst/>
          </p:spPr>
        </p:pic>
      </p:grpSp>
      <p:grpSp>
        <p:nvGrpSpPr>
          <p:cNvPr id="774" name="Group 774"/>
          <p:cNvGrpSpPr/>
          <p:nvPr/>
        </p:nvGrpSpPr>
        <p:grpSpPr>
          <a:xfrm>
            <a:off x="750050" y="3189174"/>
            <a:ext cx="8015423" cy="1073512"/>
            <a:chOff x="0" y="0"/>
            <a:chExt cx="8015422" cy="1073511"/>
          </a:xfrm>
        </p:grpSpPr>
        <p:pic>
          <p:nvPicPr>
            <p:cNvPr id="772" name="pasted-image.pdf"/>
            <p:cNvPicPr/>
            <p:nvPr/>
          </p:nvPicPr>
          <p:blipFill>
            <a:blip r:embed="rId8">
              <a:extLst/>
            </a:blip>
            <a:stretch>
              <a:fillRect/>
            </a:stretch>
          </p:blipFill>
          <p:spPr>
            <a:xfrm>
              <a:off x="2053306" y="0"/>
              <a:ext cx="5962117" cy="1073512"/>
            </a:xfrm>
            <a:prstGeom prst="rect">
              <a:avLst/>
            </a:prstGeom>
            <a:ln w="12700" cap="flat">
              <a:noFill/>
              <a:miter lim="400000"/>
            </a:ln>
            <a:effectLst/>
          </p:spPr>
        </p:pic>
        <p:sp>
          <p:nvSpPr>
            <p:cNvPr id="773" name="Shape 773"/>
            <p:cNvSpPr/>
            <p:nvPr/>
          </p:nvSpPr>
          <p:spPr>
            <a:xfrm flipV="1">
              <a:off x="0" y="509641"/>
              <a:ext cx="162315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grpSp>
        <p:nvGrpSpPr>
          <p:cNvPr id="777" name="Group 777"/>
          <p:cNvGrpSpPr/>
          <p:nvPr/>
        </p:nvGrpSpPr>
        <p:grpSpPr>
          <a:xfrm>
            <a:off x="157477" y="4506000"/>
            <a:ext cx="11472877" cy="1203464"/>
            <a:chOff x="-958929" y="-272339"/>
            <a:chExt cx="11472875" cy="1203462"/>
          </a:xfrm>
        </p:grpSpPr>
        <p:sp>
          <p:nvSpPr>
            <p:cNvPr id="775" name="Shape 775"/>
            <p:cNvSpPr/>
            <p:nvPr/>
          </p:nvSpPr>
          <p:spPr>
            <a:xfrm>
              <a:off x="-958930" y="-13221"/>
              <a:ext cx="4730007"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compatibility condition:</a:t>
              </a:r>
            </a:p>
          </p:txBody>
        </p:sp>
        <p:pic>
          <p:nvPicPr>
            <p:cNvPr id="776" name="pasted-image.pdf"/>
            <p:cNvPicPr/>
            <p:nvPr/>
          </p:nvPicPr>
          <p:blipFill>
            <a:blip r:embed="rId9">
              <a:extLst/>
            </a:blip>
            <a:stretch>
              <a:fillRect/>
            </a:stretch>
          </p:blipFill>
          <p:spPr>
            <a:xfrm>
              <a:off x="3915204" y="-272340"/>
              <a:ext cx="6598743" cy="1203464"/>
            </a:xfrm>
            <a:prstGeom prst="rect">
              <a:avLst/>
            </a:prstGeom>
            <a:ln w="12700" cap="flat">
              <a:noFill/>
              <a:miter lim="400000"/>
            </a:ln>
            <a:effectLst/>
          </p:spPr>
        </p:pic>
      </p:grpSp>
      <p:grpSp>
        <p:nvGrpSpPr>
          <p:cNvPr id="782" name="Group 782"/>
          <p:cNvGrpSpPr/>
          <p:nvPr/>
        </p:nvGrpSpPr>
        <p:grpSpPr>
          <a:xfrm>
            <a:off x="215085" y="6030088"/>
            <a:ext cx="11324927" cy="858442"/>
            <a:chOff x="-319643" y="0"/>
            <a:chExt cx="11324925" cy="858440"/>
          </a:xfrm>
        </p:grpSpPr>
        <p:sp>
          <p:nvSpPr>
            <p:cNvPr id="778" name="Shape 778"/>
            <p:cNvSpPr/>
            <p:nvPr/>
          </p:nvSpPr>
          <p:spPr>
            <a:xfrm flipV="1">
              <a:off x="2163274" y="470007"/>
              <a:ext cx="162315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sp>
          <p:nvSpPr>
            <p:cNvPr id="779" name="Shape 779"/>
            <p:cNvSpPr/>
            <p:nvPr/>
          </p:nvSpPr>
          <p:spPr>
            <a:xfrm>
              <a:off x="-319644" y="159574"/>
              <a:ext cx="2288298"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Gill Sans"/>
                  <a:ea typeface="Gill Sans"/>
                  <a:cs typeface="Gill Sans"/>
                  <a:sym typeface="Gill Sans"/>
                </a:defRPr>
              </a:lvl1pPr>
            </a:lstStyle>
            <a:p>
              <a:pPr lvl="0">
                <a:defRPr sz="1800">
                  <a:solidFill>
                    <a:srgbClr val="000000"/>
                  </a:solidFill>
                </a:defRPr>
              </a:pPr>
              <a:r>
                <a:rPr sz="3400">
                  <a:solidFill>
                    <a:srgbClr val="005493"/>
                  </a:solidFill>
                </a:rPr>
                <a:t>eliminate f </a:t>
              </a:r>
            </a:p>
          </p:txBody>
        </p:sp>
        <p:pic>
          <p:nvPicPr>
            <p:cNvPr id="780" name="pasted-image.pdf"/>
            <p:cNvPicPr/>
            <p:nvPr/>
          </p:nvPicPr>
          <p:blipFill>
            <a:blip r:embed="rId10">
              <a:extLst/>
            </a:blip>
            <a:stretch>
              <a:fillRect/>
            </a:stretch>
          </p:blipFill>
          <p:spPr>
            <a:xfrm>
              <a:off x="4251957" y="121766"/>
              <a:ext cx="6520310" cy="654200"/>
            </a:xfrm>
            <a:prstGeom prst="rect">
              <a:avLst/>
            </a:prstGeom>
            <a:ln w="12700" cap="flat">
              <a:noFill/>
              <a:miter lim="400000"/>
            </a:ln>
            <a:effectLst/>
          </p:spPr>
        </p:pic>
        <p:sp>
          <p:nvSpPr>
            <p:cNvPr id="781" name="Shape 781"/>
            <p:cNvSpPr/>
            <p:nvPr/>
          </p:nvSpPr>
          <p:spPr>
            <a:xfrm>
              <a:off x="3991607" y="0"/>
              <a:ext cx="7013676" cy="858441"/>
            </a:xfrm>
            <a:prstGeom prst="rect">
              <a:avLst/>
            </a:prstGeom>
            <a:no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sp>
        <p:nvSpPr>
          <p:cNvPr id="783" name="Shape 783"/>
          <p:cNvSpPr/>
          <p:nvPr/>
        </p:nvSpPr>
        <p:spPr>
          <a:xfrm>
            <a:off x="5654346" y="7017862"/>
            <a:ext cx="6600453"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b="1" sz="3000">
                <a:solidFill>
                  <a:srgbClr val="FF9300"/>
                </a:solidFill>
                <a:latin typeface="Calibri"/>
                <a:ea typeface="Calibri"/>
                <a:cs typeface="Calibri"/>
                <a:sym typeface="Calibri"/>
              </a:rPr>
              <a:t>Recursion operator of </a:t>
            </a:r>
            <a:r>
              <a:rPr b="1" i="1" sz="3000">
                <a:solidFill>
                  <a:srgbClr val="FF9300"/>
                </a:solidFill>
                <a:latin typeface="Calibri"/>
                <a:ea typeface="Calibri"/>
                <a:cs typeface="Calibri"/>
                <a:sym typeface="Calibri"/>
              </a:rPr>
              <a:t>Burgers hierarchy</a:t>
            </a:r>
          </a:p>
        </p:txBody>
      </p:sp>
      <p:sp>
        <p:nvSpPr>
          <p:cNvPr id="784" name="Shape 784"/>
          <p:cNvSpPr/>
          <p:nvPr/>
        </p:nvSpPr>
        <p:spPr>
          <a:xfrm>
            <a:off x="593157" y="-163793"/>
            <a:ext cx="11734655"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Plane Curves in Similarity Geometry (2/4)</a:t>
            </a:r>
          </a:p>
        </p:txBody>
      </p:sp>
      <p:grpSp>
        <p:nvGrpSpPr>
          <p:cNvPr id="787" name="Group 787"/>
          <p:cNvGrpSpPr/>
          <p:nvPr/>
        </p:nvGrpSpPr>
        <p:grpSpPr>
          <a:xfrm>
            <a:off x="171754" y="7597125"/>
            <a:ext cx="4074419" cy="1143001"/>
            <a:chOff x="0" y="0"/>
            <a:chExt cx="4074418" cy="1143000"/>
          </a:xfrm>
        </p:grpSpPr>
        <p:sp>
          <p:nvSpPr>
            <p:cNvPr id="785" name="Shape 785"/>
            <p:cNvSpPr/>
            <p:nvPr/>
          </p:nvSpPr>
          <p:spPr>
            <a:xfrm>
              <a:off x="0" y="0"/>
              <a:ext cx="2793899" cy="1143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specialization:</a:t>
              </a:r>
            </a:p>
          </p:txBody>
        </p:sp>
        <p:pic>
          <p:nvPicPr>
            <p:cNvPr id="786" name="latexit-drag.pdf"/>
            <p:cNvPicPr/>
            <p:nvPr/>
          </p:nvPicPr>
          <p:blipFill>
            <a:blip r:embed="rId11">
              <a:extLst/>
            </a:blip>
            <a:stretch>
              <a:fillRect/>
            </a:stretch>
          </p:blipFill>
          <p:spPr>
            <a:xfrm>
              <a:off x="2956818" y="152666"/>
              <a:ext cx="1117601" cy="368301"/>
            </a:xfrm>
            <a:prstGeom prst="rect">
              <a:avLst/>
            </a:prstGeom>
            <a:ln w="12700" cap="flat">
              <a:noFill/>
              <a:miter lim="400000"/>
            </a:ln>
            <a:effectLst/>
          </p:spPr>
        </p:pic>
      </p:grpSp>
      <p:grpSp>
        <p:nvGrpSpPr>
          <p:cNvPr id="791" name="Group 791"/>
          <p:cNvGrpSpPr/>
          <p:nvPr/>
        </p:nvGrpSpPr>
        <p:grpSpPr>
          <a:xfrm>
            <a:off x="1880884" y="8426952"/>
            <a:ext cx="9176426" cy="1060372"/>
            <a:chOff x="0" y="0"/>
            <a:chExt cx="9176425" cy="1060371"/>
          </a:xfrm>
        </p:grpSpPr>
        <p:sp>
          <p:nvSpPr>
            <p:cNvPr id="788" name="Shape 788"/>
            <p:cNvSpPr/>
            <p:nvPr/>
          </p:nvSpPr>
          <p:spPr>
            <a:xfrm>
              <a:off x="0" y="0"/>
              <a:ext cx="9176426" cy="1060372"/>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789" name="Shape 789"/>
            <p:cNvSpPr/>
            <p:nvPr/>
          </p:nvSpPr>
          <p:spPr>
            <a:xfrm>
              <a:off x="342214" y="231757"/>
              <a:ext cx="3403511" cy="6223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FFFFFF"/>
                  </a:solidFill>
                  <a:latin typeface="Calibri"/>
                  <a:ea typeface="Calibri"/>
                  <a:cs typeface="Calibri"/>
                  <a:sym typeface="Calibri"/>
                </a:defRPr>
              </a:lvl1pPr>
            </a:lstStyle>
            <a:p>
              <a:pPr lvl="0">
                <a:defRPr sz="1800">
                  <a:solidFill>
                    <a:srgbClr val="000000"/>
                  </a:solidFill>
                </a:defRPr>
              </a:pPr>
              <a:r>
                <a:rPr sz="3400">
                  <a:solidFill>
                    <a:srgbClr val="FFFFFF"/>
                  </a:solidFill>
                </a:rPr>
                <a:t>Burgers equation</a:t>
              </a:r>
            </a:p>
          </p:txBody>
        </p:sp>
        <p:pic>
          <p:nvPicPr>
            <p:cNvPr id="790" name="latexit-drag.pdf"/>
            <p:cNvPicPr/>
            <p:nvPr/>
          </p:nvPicPr>
          <p:blipFill>
            <a:blip r:embed="rId12">
              <a:extLst/>
            </a:blip>
            <a:stretch>
              <a:fillRect/>
            </a:stretch>
          </p:blipFill>
          <p:spPr>
            <a:xfrm>
              <a:off x="4067046" y="298635"/>
              <a:ext cx="4330254" cy="414600"/>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7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7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7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7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7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3" grpId="5"/>
      <p:bldP build="whole" bldLvl="1" animBg="1" rev="0" advAuto="0" spid="774" grpId="2"/>
      <p:bldP build="whole" bldLvl="1" animBg="1" rev="0" advAuto="0" spid="771" grpId="1"/>
      <p:bldP build="whole" bldLvl="1" animBg="1" rev="0" advAuto="0" spid="791" grpId="7"/>
      <p:bldP build="whole" bldLvl="1" animBg="1" rev="0" advAuto="0" spid="777" grpId="3"/>
      <p:bldP build="whole" bldLvl="1" animBg="1" rev="0" advAuto="0" spid="787" grpId="6"/>
      <p:bldP build="whole" bldLvl="1" animBg="1" rev="0" advAuto="0" spid="782" grpId="4"/>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 name="cover.pdf"/>
          <p:cNvPicPr/>
          <p:nvPr/>
        </p:nvPicPr>
        <p:blipFill>
          <a:blip r:embed="rId2">
            <a:extLst/>
          </a:blip>
          <a:stretch>
            <a:fillRect/>
          </a:stretch>
        </p:blipFill>
        <p:spPr>
          <a:xfrm>
            <a:off x="-2101066" y="-2900589"/>
            <a:ext cx="19050001" cy="24652945"/>
          </a:xfrm>
          <a:prstGeom prst="rect">
            <a:avLst/>
          </a:prstGeom>
          <a:ln w="12700">
            <a:miter lim="400000"/>
          </a:ln>
        </p:spPr>
      </p:pic>
    </p:spTree>
  </p:cSld>
  <p:clrMapOvr>
    <a:masterClrMapping/>
  </p:clrMapOvr>
  <p:transition spd="slow"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3" name="Shape 793"/>
          <p:cNvSpPr/>
          <p:nvPr/>
        </p:nvSpPr>
        <p:spPr>
          <a:xfrm>
            <a:off x="516711" y="63500"/>
            <a:ext cx="12238071"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94" name="Shape 794"/>
          <p:cNvSpPr/>
          <p:nvPr/>
        </p:nvSpPr>
        <p:spPr>
          <a:xfrm>
            <a:off x="593157" y="-163793"/>
            <a:ext cx="11734655"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Plane Curves in Similarity Geometry (3/4)</a:t>
            </a:r>
          </a:p>
        </p:txBody>
      </p:sp>
      <p:sp>
        <p:nvSpPr>
          <p:cNvPr id="795" name="Shape 795"/>
          <p:cNvSpPr/>
          <p:nvPr/>
        </p:nvSpPr>
        <p:spPr>
          <a:xfrm>
            <a:off x="261418" y="929124"/>
            <a:ext cx="3828241"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Burgers equation</a:t>
            </a:r>
          </a:p>
        </p:txBody>
      </p:sp>
      <p:grpSp>
        <p:nvGrpSpPr>
          <p:cNvPr id="798" name="Group 798"/>
          <p:cNvGrpSpPr/>
          <p:nvPr/>
        </p:nvGrpSpPr>
        <p:grpSpPr>
          <a:xfrm>
            <a:off x="7538663" y="1096516"/>
            <a:ext cx="3663651" cy="340806"/>
            <a:chOff x="0" y="0"/>
            <a:chExt cx="3663649" cy="340804"/>
          </a:xfrm>
        </p:grpSpPr>
        <p:sp>
          <p:nvSpPr>
            <p:cNvPr id="796" name="Shape 796"/>
            <p:cNvSpPr/>
            <p:nvPr/>
          </p:nvSpPr>
          <p:spPr>
            <a:xfrm flipV="1">
              <a:off x="0" y="151701"/>
              <a:ext cx="162315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797" name="latexit-drag.pdf"/>
            <p:cNvPicPr/>
            <p:nvPr/>
          </p:nvPicPr>
          <p:blipFill>
            <a:blip r:embed="rId4">
              <a:extLst/>
            </a:blip>
            <a:stretch>
              <a:fillRect/>
            </a:stretch>
          </p:blipFill>
          <p:spPr>
            <a:xfrm>
              <a:off x="2040769" y="0"/>
              <a:ext cx="1622881" cy="340805"/>
            </a:xfrm>
            <a:prstGeom prst="rect">
              <a:avLst/>
            </a:prstGeom>
            <a:ln w="12700" cap="flat">
              <a:noFill/>
              <a:miter lim="400000"/>
            </a:ln>
            <a:effectLst/>
          </p:spPr>
        </p:pic>
      </p:grpSp>
      <p:grpSp>
        <p:nvGrpSpPr>
          <p:cNvPr id="802" name="Group 802"/>
          <p:cNvGrpSpPr/>
          <p:nvPr/>
        </p:nvGrpSpPr>
        <p:grpSpPr>
          <a:xfrm>
            <a:off x="463856" y="1649092"/>
            <a:ext cx="11623331" cy="1268093"/>
            <a:chOff x="0" y="0"/>
            <a:chExt cx="11623330" cy="1268092"/>
          </a:xfrm>
        </p:grpSpPr>
        <p:sp>
          <p:nvSpPr>
            <p:cNvPr id="799" name="Shape 799"/>
            <p:cNvSpPr/>
            <p:nvPr/>
          </p:nvSpPr>
          <p:spPr>
            <a:xfrm>
              <a:off x="0" y="201292"/>
              <a:ext cx="4568833"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Cole-Hopf transformation:</a:t>
              </a:r>
            </a:p>
          </p:txBody>
        </p:sp>
        <p:pic>
          <p:nvPicPr>
            <p:cNvPr id="800" name="latexit-drag.pdf"/>
            <p:cNvPicPr/>
            <p:nvPr/>
          </p:nvPicPr>
          <p:blipFill>
            <a:blip r:embed="rId5">
              <a:extLst/>
            </a:blip>
            <a:stretch>
              <a:fillRect/>
            </a:stretch>
          </p:blipFill>
          <p:spPr>
            <a:xfrm>
              <a:off x="4718575" y="64867"/>
              <a:ext cx="3225801" cy="927101"/>
            </a:xfrm>
            <a:prstGeom prst="rect">
              <a:avLst/>
            </a:prstGeom>
            <a:ln w="12700" cap="flat">
              <a:noFill/>
              <a:miter lim="400000"/>
            </a:ln>
            <a:effectLst/>
          </p:spPr>
        </p:pic>
        <p:pic>
          <p:nvPicPr>
            <p:cNvPr id="801" name="latexit-drag.pdf"/>
            <p:cNvPicPr/>
            <p:nvPr/>
          </p:nvPicPr>
          <p:blipFill>
            <a:blip r:embed="rId6">
              <a:extLst/>
            </a:blip>
            <a:stretch>
              <a:fillRect/>
            </a:stretch>
          </p:blipFill>
          <p:spPr>
            <a:xfrm>
              <a:off x="8486430" y="0"/>
              <a:ext cx="3136901" cy="990600"/>
            </a:xfrm>
            <a:prstGeom prst="rect">
              <a:avLst/>
            </a:prstGeom>
            <a:ln w="12700" cap="flat">
              <a:noFill/>
              <a:miter lim="400000"/>
            </a:ln>
            <a:effectLst/>
          </p:spPr>
        </p:pic>
      </p:grpSp>
      <p:pic>
        <p:nvPicPr>
          <p:cNvPr id="803" name="latexit-drag.pdf"/>
          <p:cNvPicPr/>
          <p:nvPr/>
        </p:nvPicPr>
        <p:blipFill>
          <a:blip r:embed="rId7">
            <a:extLst/>
          </a:blip>
          <a:stretch>
            <a:fillRect/>
          </a:stretch>
        </p:blipFill>
        <p:spPr>
          <a:xfrm>
            <a:off x="4209479" y="1040008"/>
            <a:ext cx="2982049" cy="428193"/>
          </a:xfrm>
          <a:prstGeom prst="rect">
            <a:avLst/>
          </a:prstGeom>
          <a:ln w="12700">
            <a:miter lim="400000"/>
          </a:ln>
        </p:spPr>
      </p:pic>
      <p:sp>
        <p:nvSpPr>
          <p:cNvPr id="804" name="Shape 804"/>
          <p:cNvSpPr/>
          <p:nvPr/>
        </p:nvSpPr>
        <p:spPr>
          <a:xfrm>
            <a:off x="266650" y="2608677"/>
            <a:ext cx="3969689"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Burgers hierarchy</a:t>
            </a:r>
          </a:p>
        </p:txBody>
      </p:sp>
      <p:pic>
        <p:nvPicPr>
          <p:cNvPr id="805" name="latexit-drag.pdf"/>
          <p:cNvPicPr/>
          <p:nvPr/>
        </p:nvPicPr>
        <p:blipFill>
          <a:blip r:embed="rId8">
            <a:extLst/>
          </a:blip>
          <a:stretch>
            <a:fillRect/>
          </a:stretch>
        </p:blipFill>
        <p:spPr>
          <a:xfrm>
            <a:off x="460481" y="3551910"/>
            <a:ext cx="3710640" cy="748453"/>
          </a:xfrm>
          <a:prstGeom prst="rect">
            <a:avLst/>
          </a:prstGeom>
          <a:ln w="12700">
            <a:miter lim="400000"/>
          </a:ln>
        </p:spPr>
      </p:pic>
      <p:pic>
        <p:nvPicPr>
          <p:cNvPr id="806" name="latexit-drag.pdf"/>
          <p:cNvPicPr/>
          <p:nvPr/>
        </p:nvPicPr>
        <p:blipFill>
          <a:blip r:embed="rId9">
            <a:extLst/>
          </a:blip>
          <a:stretch>
            <a:fillRect/>
          </a:stretch>
        </p:blipFill>
        <p:spPr>
          <a:xfrm>
            <a:off x="2954011" y="4794813"/>
            <a:ext cx="4337935" cy="821260"/>
          </a:xfrm>
          <a:prstGeom prst="rect">
            <a:avLst/>
          </a:prstGeom>
          <a:ln w="12700">
            <a:miter lim="400000"/>
          </a:ln>
        </p:spPr>
      </p:pic>
      <p:grpSp>
        <p:nvGrpSpPr>
          <p:cNvPr id="810" name="Group 810"/>
          <p:cNvGrpSpPr/>
          <p:nvPr/>
        </p:nvGrpSpPr>
        <p:grpSpPr>
          <a:xfrm>
            <a:off x="4438789" y="3304387"/>
            <a:ext cx="8524614" cy="1301036"/>
            <a:chOff x="0" y="0"/>
            <a:chExt cx="8524613" cy="1301034"/>
          </a:xfrm>
        </p:grpSpPr>
        <p:sp>
          <p:nvSpPr>
            <p:cNvPr id="807" name="Shape 807"/>
            <p:cNvSpPr/>
            <p:nvPr/>
          </p:nvSpPr>
          <p:spPr>
            <a:xfrm>
              <a:off x="0" y="627976"/>
              <a:ext cx="65768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808" name="latexit-drag.pdf"/>
            <p:cNvPicPr/>
            <p:nvPr/>
          </p:nvPicPr>
          <p:blipFill>
            <a:blip r:embed="rId10">
              <a:extLst/>
            </a:blip>
            <a:stretch>
              <a:fillRect/>
            </a:stretch>
          </p:blipFill>
          <p:spPr>
            <a:xfrm>
              <a:off x="898286" y="255798"/>
              <a:ext cx="1623375" cy="773555"/>
            </a:xfrm>
            <a:prstGeom prst="rect">
              <a:avLst/>
            </a:prstGeom>
            <a:ln w="12700" cap="flat">
              <a:noFill/>
              <a:miter lim="400000"/>
            </a:ln>
            <a:effectLst/>
          </p:spPr>
        </p:pic>
        <p:pic>
          <p:nvPicPr>
            <p:cNvPr id="809" name="latexit-drag.pdf"/>
            <p:cNvPicPr/>
            <p:nvPr/>
          </p:nvPicPr>
          <p:blipFill>
            <a:blip r:embed="rId11">
              <a:extLst/>
            </a:blip>
            <a:stretch>
              <a:fillRect/>
            </a:stretch>
          </p:blipFill>
          <p:spPr>
            <a:xfrm>
              <a:off x="2962026" y="0"/>
              <a:ext cx="5562588" cy="1301035"/>
            </a:xfrm>
            <a:prstGeom prst="rect">
              <a:avLst/>
            </a:prstGeom>
            <a:ln w="12700" cap="flat">
              <a:noFill/>
              <a:miter lim="400000"/>
            </a:ln>
            <a:effectLst/>
          </p:spPr>
        </p:pic>
      </p:grpSp>
      <p:sp>
        <p:nvSpPr>
          <p:cNvPr id="811" name="Shape 811"/>
          <p:cNvSpPr/>
          <p:nvPr/>
        </p:nvSpPr>
        <p:spPr>
          <a:xfrm>
            <a:off x="226217" y="5719014"/>
            <a:ext cx="4227438"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Recursion operator</a:t>
            </a:r>
          </a:p>
        </p:txBody>
      </p:sp>
      <p:pic>
        <p:nvPicPr>
          <p:cNvPr id="812" name="latexit-drag.pdf"/>
          <p:cNvPicPr/>
          <p:nvPr/>
        </p:nvPicPr>
        <p:blipFill>
          <a:blip r:embed="rId12">
            <a:extLst/>
          </a:blip>
          <a:stretch>
            <a:fillRect/>
          </a:stretch>
        </p:blipFill>
        <p:spPr>
          <a:xfrm>
            <a:off x="4732037" y="5892694"/>
            <a:ext cx="6179715" cy="445960"/>
          </a:xfrm>
          <a:prstGeom prst="rect">
            <a:avLst/>
          </a:prstGeom>
          <a:ln w="12700">
            <a:miter lim="400000"/>
          </a:ln>
        </p:spPr>
      </p:pic>
      <p:pic>
        <p:nvPicPr>
          <p:cNvPr id="813" name="latexit-drag.pdf"/>
          <p:cNvPicPr/>
          <p:nvPr/>
        </p:nvPicPr>
        <p:blipFill>
          <a:blip r:embed="rId13">
            <a:extLst/>
          </a:blip>
          <a:stretch>
            <a:fillRect/>
          </a:stretch>
        </p:blipFill>
        <p:spPr>
          <a:xfrm>
            <a:off x="895332" y="6538362"/>
            <a:ext cx="5314801" cy="831883"/>
          </a:xfrm>
          <a:prstGeom prst="rect">
            <a:avLst/>
          </a:prstGeom>
          <a:ln w="12700">
            <a:miter lim="400000"/>
          </a:ln>
        </p:spPr>
      </p:pic>
      <p:grpSp>
        <p:nvGrpSpPr>
          <p:cNvPr id="816" name="Group 816"/>
          <p:cNvGrpSpPr/>
          <p:nvPr/>
        </p:nvGrpSpPr>
        <p:grpSpPr>
          <a:xfrm>
            <a:off x="185785" y="7398567"/>
            <a:ext cx="8724659" cy="662525"/>
            <a:chOff x="0" y="0"/>
            <a:chExt cx="8724658" cy="662524"/>
          </a:xfrm>
        </p:grpSpPr>
        <p:sp>
          <p:nvSpPr>
            <p:cNvPr id="814" name="Shape 814"/>
            <p:cNvSpPr/>
            <p:nvPr/>
          </p:nvSpPr>
          <p:spPr>
            <a:xfrm>
              <a:off x="0" y="0"/>
              <a:ext cx="5266872"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Deformation equation</a:t>
              </a:r>
            </a:p>
          </p:txBody>
        </p:sp>
        <p:pic>
          <p:nvPicPr>
            <p:cNvPr id="815" name="latexit-drag.pdf"/>
            <p:cNvPicPr/>
            <p:nvPr/>
          </p:nvPicPr>
          <p:blipFill>
            <a:blip r:embed="rId14">
              <a:extLst/>
            </a:blip>
            <a:stretch>
              <a:fillRect/>
            </a:stretch>
          </p:blipFill>
          <p:spPr>
            <a:xfrm>
              <a:off x="5308081" y="61618"/>
              <a:ext cx="3416578" cy="600907"/>
            </a:xfrm>
            <a:prstGeom prst="rect">
              <a:avLst/>
            </a:prstGeom>
            <a:ln w="12700" cap="flat">
              <a:noFill/>
              <a:miter lim="400000"/>
            </a:ln>
            <a:effectLst/>
          </p:spPr>
        </p:pic>
      </p:grpSp>
      <p:grpSp>
        <p:nvGrpSpPr>
          <p:cNvPr id="820" name="Group 820"/>
          <p:cNvGrpSpPr/>
          <p:nvPr/>
        </p:nvGrpSpPr>
        <p:grpSpPr>
          <a:xfrm>
            <a:off x="450100" y="8670489"/>
            <a:ext cx="12229744" cy="1212180"/>
            <a:chOff x="0" y="0"/>
            <a:chExt cx="12229743" cy="1212178"/>
          </a:xfrm>
        </p:grpSpPr>
        <p:sp>
          <p:nvSpPr>
            <p:cNvPr id="817" name="Shape 817"/>
            <p:cNvSpPr/>
            <p:nvPr/>
          </p:nvSpPr>
          <p:spPr>
            <a:xfrm>
              <a:off x="0" y="0"/>
              <a:ext cx="12229744" cy="1060372"/>
            </a:xfrm>
            <a:prstGeom prst="rect">
              <a:avLst/>
            </a:prstGeom>
            <a:blipFill rotWithShape="1">
              <a:blip r:embed="rId15"/>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818" name="pasted-image.pdf"/>
            <p:cNvPicPr/>
            <p:nvPr/>
          </p:nvPicPr>
          <p:blipFill>
            <a:blip r:embed="rId16">
              <a:extLst/>
            </a:blip>
            <a:stretch>
              <a:fillRect/>
            </a:stretch>
          </p:blipFill>
          <p:spPr>
            <a:xfrm>
              <a:off x="2892631" y="121527"/>
              <a:ext cx="9247410" cy="858691"/>
            </a:xfrm>
            <a:prstGeom prst="rect">
              <a:avLst/>
            </a:prstGeom>
            <a:ln w="12700" cap="flat">
              <a:noFill/>
              <a:miter lim="400000"/>
            </a:ln>
            <a:effectLst>
              <a:outerShdw sx="100000" sy="100000" kx="0" ky="0" algn="b" rotWithShape="0" blurRad="38100" dist="25400" dir="5400000">
                <a:srgbClr val="000000">
                  <a:alpha val="50000"/>
                </a:srgbClr>
              </a:outerShdw>
            </a:effectLst>
          </p:spPr>
        </p:pic>
        <p:sp>
          <p:nvSpPr>
            <p:cNvPr id="819" name="Shape 819"/>
            <p:cNvSpPr/>
            <p:nvPr/>
          </p:nvSpPr>
          <p:spPr>
            <a:xfrm>
              <a:off x="68234" y="246978"/>
              <a:ext cx="2634310" cy="9652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2800">
                  <a:solidFill>
                    <a:srgbClr val="FFFFFF"/>
                  </a:solidFill>
                  <a:latin typeface="Calibri"/>
                  <a:ea typeface="Calibri"/>
                  <a:cs typeface="Calibri"/>
                  <a:sym typeface="Calibri"/>
                </a:defRPr>
              </a:lvl1pPr>
            </a:lstStyle>
            <a:p>
              <a:pPr lvl="0">
                <a:defRPr sz="1800">
                  <a:solidFill>
                    <a:srgbClr val="000000"/>
                  </a:solidFill>
                </a:defRPr>
              </a:pPr>
              <a:r>
                <a:rPr sz="2800">
                  <a:solidFill>
                    <a:srgbClr val="FFFFFF"/>
                  </a:solidFill>
                </a:rPr>
                <a:t>Burgers hierarchy</a:t>
              </a:r>
            </a:p>
          </p:txBody>
        </p:sp>
      </p:grpSp>
      <p:grpSp>
        <p:nvGrpSpPr>
          <p:cNvPr id="823" name="Group 823"/>
          <p:cNvGrpSpPr/>
          <p:nvPr/>
        </p:nvGrpSpPr>
        <p:grpSpPr>
          <a:xfrm>
            <a:off x="674051" y="7992874"/>
            <a:ext cx="8833446" cy="622301"/>
            <a:chOff x="0" y="13784"/>
            <a:chExt cx="8833445" cy="622300"/>
          </a:xfrm>
        </p:grpSpPr>
        <p:pic>
          <p:nvPicPr>
            <p:cNvPr id="821" name="pasted-image.pdf"/>
            <p:cNvPicPr/>
            <p:nvPr/>
          </p:nvPicPr>
          <p:blipFill>
            <a:blip r:embed="rId17">
              <a:extLst/>
            </a:blip>
            <a:stretch>
              <a:fillRect/>
            </a:stretch>
          </p:blipFill>
          <p:spPr>
            <a:xfrm>
              <a:off x="2970311" y="76105"/>
              <a:ext cx="5863135" cy="464026"/>
            </a:xfrm>
            <a:prstGeom prst="rect">
              <a:avLst/>
            </a:prstGeom>
            <a:ln w="12700" cap="flat">
              <a:noFill/>
              <a:miter lim="400000"/>
            </a:ln>
            <a:effectLst/>
          </p:spPr>
        </p:pic>
        <p:sp>
          <p:nvSpPr>
            <p:cNvPr id="822" name="Shape 822"/>
            <p:cNvSpPr/>
            <p:nvPr/>
          </p:nvSpPr>
          <p:spPr>
            <a:xfrm>
              <a:off x="0" y="13784"/>
              <a:ext cx="4357927"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specialization:</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8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8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8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8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8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8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8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8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0" fill="hold">
                                  <p:stCondLst>
                                    <p:cond delay="0"/>
                                  </p:stCondLst>
                                  <p:iterate type="el" backwards="0">
                                    <p:tmAbs val="0"/>
                                  </p:iterate>
                                  <p:childTnLst>
                                    <p:set>
                                      <p:cBhvr>
                                        <p:cTn id="42" fill="hold"/>
                                        <p:tgtEl>
                                          <p:spTgt spid="8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1" grpId="11" fill="hold">
                                  <p:stCondLst>
                                    <p:cond delay="0"/>
                                  </p:stCondLst>
                                  <p:iterate type="el" backwards="0">
                                    <p:tmAbs val="0"/>
                                  </p:iterate>
                                  <p:childTnLst>
                                    <p:set>
                                      <p:cBhvr>
                                        <p:cTn id="46" fill="hold"/>
                                        <p:tgtEl>
                                          <p:spTgt spid="8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0" presetID="1" grpId="12" fill="hold">
                                  <p:stCondLst>
                                    <p:cond delay="0"/>
                                  </p:stCondLst>
                                  <p:iterate type="el" backwards="0">
                                    <p:tmAbs val="0"/>
                                  </p:iterate>
                                  <p:childTnLst>
                                    <p:set>
                                      <p:cBhvr>
                                        <p:cTn id="50" fill="hold"/>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2" grpId="8"/>
      <p:bldP build="whole" bldLvl="1" animBg="1" rev="0" advAuto="0" spid="802" grpId="2"/>
      <p:bldP build="whole" bldLvl="1" animBg="1" rev="0" advAuto="0" spid="805" grpId="4"/>
      <p:bldP build="whole" bldLvl="1" animBg="1" rev="0" advAuto="0" spid="804" grpId="3"/>
      <p:bldP build="whole" bldLvl="1" animBg="1" rev="0" advAuto="0" spid="820" grpId="12"/>
      <p:bldP build="whole" bldLvl="1" animBg="1" rev="0" advAuto="0" spid="806" grpId="6"/>
      <p:bldP build="whole" bldLvl="1" animBg="1" rev="0" advAuto="0" spid="816" grpId="10"/>
      <p:bldP build="whole" bldLvl="1" animBg="1" rev="0" advAuto="0" spid="811" grpId="7"/>
      <p:bldP build="whole" bldLvl="1" animBg="1" rev="0" advAuto="0" spid="798" grpId="1"/>
      <p:bldP build="whole" bldLvl="1" animBg="1" rev="0" advAuto="0" spid="823" grpId="11"/>
      <p:bldP build="whole" bldLvl="1" animBg="1" rev="0" advAuto="0" spid="810" grpId="5"/>
      <p:bldP build="whole" bldLvl="1" animBg="1" rev="0" advAuto="0" spid="813" grpId="9"/>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5" name="Shape 825"/>
          <p:cNvSpPr/>
          <p:nvPr/>
        </p:nvSpPr>
        <p:spPr>
          <a:xfrm>
            <a:off x="188862" y="109163"/>
            <a:ext cx="12532683" cy="698501"/>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26" name="Shape 826"/>
          <p:cNvSpPr/>
          <p:nvPr/>
        </p:nvSpPr>
        <p:spPr>
          <a:xfrm>
            <a:off x="197241" y="1409272"/>
            <a:ext cx="12684811" cy="2208035"/>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lvl="0">
              <a:defRPr sz="2400">
                <a:solidFill>
                  <a:srgbClr val="F5D328"/>
                </a:solidFill>
              </a:defRPr>
            </a:pPr>
          </a:p>
        </p:txBody>
      </p:sp>
      <p:pic>
        <p:nvPicPr>
          <p:cNvPr id="827" name="pasted-image.pdf"/>
          <p:cNvPicPr/>
          <p:nvPr/>
        </p:nvPicPr>
        <p:blipFill>
          <a:blip r:embed="rId4">
            <a:extLst/>
          </a:blip>
          <a:stretch>
            <a:fillRect/>
          </a:stretch>
        </p:blipFill>
        <p:spPr>
          <a:xfrm>
            <a:off x="367523" y="1571344"/>
            <a:ext cx="2754457" cy="942315"/>
          </a:xfrm>
          <a:prstGeom prst="rect">
            <a:avLst/>
          </a:prstGeom>
          <a:ln w="12700">
            <a:miter lim="400000"/>
          </a:ln>
          <a:effectLst>
            <a:outerShdw sx="100000" sy="100000" kx="0" ky="0" algn="b" rotWithShape="0" blurRad="38100" dist="25400" dir="5400000">
              <a:srgbClr val="000000">
                <a:alpha val="50000"/>
              </a:srgbClr>
            </a:outerShdw>
          </a:effectLst>
        </p:spPr>
      </p:pic>
      <p:pic>
        <p:nvPicPr>
          <p:cNvPr id="828" name="pasted-image.pdf"/>
          <p:cNvPicPr/>
          <p:nvPr/>
        </p:nvPicPr>
        <p:blipFill>
          <a:blip r:embed="rId5">
            <a:extLst/>
          </a:blip>
          <a:stretch>
            <a:fillRect/>
          </a:stretch>
        </p:blipFill>
        <p:spPr>
          <a:xfrm>
            <a:off x="4033331" y="1559265"/>
            <a:ext cx="8305801" cy="968249"/>
          </a:xfrm>
          <a:prstGeom prst="rect">
            <a:avLst/>
          </a:prstGeom>
          <a:ln w="12700">
            <a:miter lim="400000"/>
          </a:ln>
          <a:effectLst>
            <a:outerShdw sx="100000" sy="100000" kx="0" ky="0" algn="b" rotWithShape="0" blurRad="38100" dist="25400" dir="5400000">
              <a:srgbClr val="000000">
                <a:alpha val="50000"/>
              </a:srgbClr>
            </a:outerShdw>
          </a:effectLst>
        </p:spPr>
      </p:pic>
      <p:pic>
        <p:nvPicPr>
          <p:cNvPr id="829" name="pasted-image.pdf"/>
          <p:cNvPicPr/>
          <p:nvPr/>
        </p:nvPicPr>
        <p:blipFill>
          <a:blip r:embed="rId6">
            <a:extLst/>
          </a:blip>
          <a:stretch>
            <a:fillRect/>
          </a:stretch>
        </p:blipFill>
        <p:spPr>
          <a:xfrm>
            <a:off x="3393532" y="2724599"/>
            <a:ext cx="9247410" cy="858692"/>
          </a:xfrm>
          <a:prstGeom prst="rect">
            <a:avLst/>
          </a:prstGeom>
          <a:ln w="12700">
            <a:miter lim="400000"/>
          </a:ln>
          <a:effectLst>
            <a:outerShdw sx="100000" sy="100000" kx="0" ky="0" algn="b" rotWithShape="0" blurRad="38100" dist="25400" dir="5400000">
              <a:srgbClr val="000000">
                <a:alpha val="50000"/>
              </a:srgbClr>
            </a:outerShdw>
          </a:effectLst>
        </p:spPr>
      </p:pic>
      <p:sp>
        <p:nvSpPr>
          <p:cNvPr id="830" name="Shape 830"/>
          <p:cNvSpPr/>
          <p:nvPr/>
        </p:nvSpPr>
        <p:spPr>
          <a:xfrm>
            <a:off x="246350" y="3907271"/>
            <a:ext cx="3586960"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7"/>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linearization</a:t>
            </a:r>
          </a:p>
        </p:txBody>
      </p:sp>
      <p:grpSp>
        <p:nvGrpSpPr>
          <p:cNvPr id="834" name="Group 834"/>
          <p:cNvGrpSpPr/>
          <p:nvPr/>
        </p:nvGrpSpPr>
        <p:grpSpPr>
          <a:xfrm>
            <a:off x="3979749" y="3846481"/>
            <a:ext cx="8007351" cy="841249"/>
            <a:chOff x="0" y="0"/>
            <a:chExt cx="8007350" cy="841247"/>
          </a:xfrm>
        </p:grpSpPr>
        <p:pic>
          <p:nvPicPr>
            <p:cNvPr id="831" name="pasted-image.pdf"/>
            <p:cNvPicPr/>
            <p:nvPr/>
          </p:nvPicPr>
          <p:blipFill>
            <a:blip r:embed="rId8">
              <a:extLst/>
            </a:blip>
            <a:stretch>
              <a:fillRect/>
            </a:stretch>
          </p:blipFill>
          <p:spPr>
            <a:xfrm>
              <a:off x="0" y="171429"/>
              <a:ext cx="2017713" cy="472990"/>
            </a:xfrm>
            <a:prstGeom prst="rect">
              <a:avLst/>
            </a:prstGeom>
            <a:ln w="12700" cap="flat">
              <a:noFill/>
              <a:miter lim="400000"/>
            </a:ln>
            <a:effectLst/>
          </p:spPr>
        </p:pic>
        <p:sp>
          <p:nvSpPr>
            <p:cNvPr id="832" name="Shape 832"/>
            <p:cNvSpPr/>
            <p:nvPr/>
          </p:nvSpPr>
          <p:spPr>
            <a:xfrm flipV="1">
              <a:off x="2165817" y="403665"/>
              <a:ext cx="162315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833" name="pasted-image.pdf"/>
            <p:cNvPicPr/>
            <p:nvPr/>
          </p:nvPicPr>
          <p:blipFill>
            <a:blip r:embed="rId9">
              <a:extLst/>
            </a:blip>
            <a:stretch>
              <a:fillRect/>
            </a:stretch>
          </p:blipFill>
          <p:spPr>
            <a:xfrm>
              <a:off x="4146550" y="0"/>
              <a:ext cx="3860800" cy="841248"/>
            </a:xfrm>
            <a:prstGeom prst="rect">
              <a:avLst/>
            </a:prstGeom>
            <a:ln w="12700" cap="flat">
              <a:noFill/>
              <a:miter lim="400000"/>
            </a:ln>
            <a:effectLst/>
          </p:spPr>
        </p:pic>
      </p:grpSp>
      <p:grpSp>
        <p:nvGrpSpPr>
          <p:cNvPr id="838" name="Group 838"/>
          <p:cNvGrpSpPr/>
          <p:nvPr/>
        </p:nvGrpSpPr>
        <p:grpSpPr>
          <a:xfrm>
            <a:off x="247650" y="5872226"/>
            <a:ext cx="12452350" cy="892049"/>
            <a:chOff x="0" y="0"/>
            <a:chExt cx="12452350" cy="892047"/>
          </a:xfrm>
        </p:grpSpPr>
        <p:pic>
          <p:nvPicPr>
            <p:cNvPr id="835" name="pasted-image.pdf"/>
            <p:cNvPicPr/>
            <p:nvPr/>
          </p:nvPicPr>
          <p:blipFill>
            <a:blip r:embed="rId10">
              <a:extLst/>
            </a:blip>
            <a:stretch>
              <a:fillRect/>
            </a:stretch>
          </p:blipFill>
          <p:spPr>
            <a:xfrm>
              <a:off x="4603750" y="0"/>
              <a:ext cx="7848600" cy="828548"/>
            </a:xfrm>
            <a:prstGeom prst="rect">
              <a:avLst/>
            </a:prstGeom>
            <a:ln w="12700" cap="flat">
              <a:noFill/>
              <a:miter lim="400000"/>
            </a:ln>
            <a:effectLst/>
          </p:spPr>
        </p:pic>
        <p:pic>
          <p:nvPicPr>
            <p:cNvPr id="836" name="pasted-image.pdf"/>
            <p:cNvPicPr/>
            <p:nvPr/>
          </p:nvPicPr>
          <p:blipFill>
            <a:blip r:embed="rId11">
              <a:extLst/>
            </a:blip>
            <a:stretch>
              <a:fillRect/>
            </a:stretch>
          </p:blipFill>
          <p:spPr>
            <a:xfrm>
              <a:off x="0" y="63500"/>
              <a:ext cx="2603500" cy="828548"/>
            </a:xfrm>
            <a:prstGeom prst="rect">
              <a:avLst/>
            </a:prstGeom>
            <a:ln w="12700" cap="flat">
              <a:noFill/>
              <a:miter lim="400000"/>
            </a:ln>
            <a:effectLst/>
          </p:spPr>
        </p:pic>
        <p:sp>
          <p:nvSpPr>
            <p:cNvPr id="837" name="Shape 837"/>
            <p:cNvSpPr/>
            <p:nvPr/>
          </p:nvSpPr>
          <p:spPr>
            <a:xfrm flipV="1">
              <a:off x="2762717" y="486215"/>
              <a:ext cx="162315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sp>
        <p:nvSpPr>
          <p:cNvPr id="839" name="Shape 839"/>
          <p:cNvSpPr/>
          <p:nvPr/>
        </p:nvSpPr>
        <p:spPr>
          <a:xfrm>
            <a:off x="389892" y="6919173"/>
            <a:ext cx="9081182"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Compatibility with deformation equation implies:</a:t>
            </a:r>
          </a:p>
        </p:txBody>
      </p:sp>
      <p:grpSp>
        <p:nvGrpSpPr>
          <p:cNvPr id="843" name="Group 843"/>
          <p:cNvGrpSpPr/>
          <p:nvPr/>
        </p:nvGrpSpPr>
        <p:grpSpPr>
          <a:xfrm>
            <a:off x="330200" y="7594600"/>
            <a:ext cx="12270284" cy="1905000"/>
            <a:chOff x="0" y="0"/>
            <a:chExt cx="12270283" cy="1905000"/>
          </a:xfrm>
        </p:grpSpPr>
        <p:sp>
          <p:nvSpPr>
            <p:cNvPr id="840" name="Shape 840"/>
            <p:cNvSpPr/>
            <p:nvPr/>
          </p:nvSpPr>
          <p:spPr>
            <a:xfrm>
              <a:off x="0" y="0"/>
              <a:ext cx="12270284" cy="1905000"/>
            </a:xfrm>
            <a:prstGeom prst="rect">
              <a:avLst/>
            </a:prstGeom>
            <a:blipFill rotWithShape="1">
              <a:blip r:embed="rId12"/>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841" name="pasted-image.pdf"/>
            <p:cNvPicPr/>
            <p:nvPr/>
          </p:nvPicPr>
          <p:blipFill>
            <a:blip r:embed="rId13">
              <a:extLst/>
            </a:blip>
            <a:stretch>
              <a:fillRect/>
            </a:stretch>
          </p:blipFill>
          <p:spPr>
            <a:xfrm>
              <a:off x="344658" y="825265"/>
              <a:ext cx="11426236" cy="889470"/>
            </a:xfrm>
            <a:prstGeom prst="rect">
              <a:avLst/>
            </a:prstGeom>
            <a:ln w="12700" cap="flat">
              <a:noFill/>
              <a:miter lim="400000"/>
            </a:ln>
            <a:effectLst>
              <a:outerShdw sx="100000" sy="100000" kx="0" ky="0" algn="b" rotWithShape="0" blurRad="38100" dist="25400" dir="5400000">
                <a:srgbClr val="000000">
                  <a:alpha val="50000"/>
                </a:srgbClr>
              </a:outerShdw>
            </a:effectLst>
          </p:spPr>
        </p:pic>
        <p:sp>
          <p:nvSpPr>
            <p:cNvPr id="842" name="Shape 842"/>
            <p:cNvSpPr/>
            <p:nvPr/>
          </p:nvSpPr>
          <p:spPr>
            <a:xfrm>
              <a:off x="182850" y="224271"/>
              <a:ext cx="7290526"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70416" indent="-370416" algn="l">
                <a:buSzPct val="45000"/>
                <a:buBlip>
                  <a:blip r:embed="rId7"/>
                </a:buBlip>
                <a:defRPr b="1" sz="3000">
                  <a:solidFill>
                    <a:srgbClr val="FFFFFF"/>
                  </a:solidFill>
                  <a:latin typeface="Calibri"/>
                  <a:ea typeface="Calibri"/>
                  <a:cs typeface="Calibri"/>
                  <a:sym typeface="Calibri"/>
                </a:defRPr>
              </a:lvl1pPr>
            </a:lstStyle>
            <a:p>
              <a:pPr lvl="0">
                <a:defRPr b="0" sz="1800">
                  <a:solidFill>
                    <a:srgbClr val="000000"/>
                  </a:solidFill>
                </a:defRPr>
              </a:pPr>
              <a:r>
                <a:rPr b="1" sz="3000">
                  <a:solidFill>
                    <a:srgbClr val="FFFFFF"/>
                  </a:solidFill>
                </a:rPr>
                <a:t>Representation formula of curves</a:t>
              </a:r>
            </a:p>
          </p:txBody>
        </p:sp>
      </p:grpSp>
      <p:sp>
        <p:nvSpPr>
          <p:cNvPr id="844" name="Shape 844"/>
          <p:cNvSpPr/>
          <p:nvPr/>
        </p:nvSpPr>
        <p:spPr>
          <a:xfrm>
            <a:off x="195550" y="821171"/>
            <a:ext cx="7474388"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7"/>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Conformal deformation of curves</a:t>
            </a:r>
          </a:p>
        </p:txBody>
      </p:sp>
      <p:sp>
        <p:nvSpPr>
          <p:cNvPr id="845" name="Shape 845"/>
          <p:cNvSpPr/>
          <p:nvPr/>
        </p:nvSpPr>
        <p:spPr>
          <a:xfrm>
            <a:off x="391335" y="2862750"/>
            <a:ext cx="3137617" cy="1143001"/>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0" tIns="0" rIns="0" bIns="0">
            <a:spAutoFit/>
          </a:bodyPr>
          <a:lstStyle>
            <a:lvl1pPr algn="l">
              <a:defRPr sz="3400">
                <a:solidFill>
                  <a:srgbClr val="FFFFFF"/>
                </a:solidFill>
                <a:latin typeface="Calibri"/>
                <a:ea typeface="Calibri"/>
                <a:cs typeface="Calibri"/>
                <a:sym typeface="Calibri"/>
              </a:defRPr>
            </a:lvl1pPr>
          </a:lstStyle>
          <a:p>
            <a:pPr lvl="0">
              <a:defRPr sz="1800">
                <a:solidFill>
                  <a:srgbClr val="000000"/>
                </a:solidFill>
              </a:defRPr>
            </a:pPr>
            <a:r>
              <a:rPr sz="3400">
                <a:solidFill>
                  <a:srgbClr val="FFFFFF"/>
                </a:solidFill>
              </a:rPr>
              <a:t>Deformation eq.</a:t>
            </a:r>
          </a:p>
        </p:txBody>
      </p:sp>
      <p:grpSp>
        <p:nvGrpSpPr>
          <p:cNvPr id="849" name="Group 849"/>
          <p:cNvGrpSpPr/>
          <p:nvPr/>
        </p:nvGrpSpPr>
        <p:grpSpPr>
          <a:xfrm>
            <a:off x="419100" y="4825282"/>
            <a:ext cx="7972674" cy="788836"/>
            <a:chOff x="0" y="0"/>
            <a:chExt cx="7972673" cy="788834"/>
          </a:xfrm>
        </p:grpSpPr>
        <p:pic>
          <p:nvPicPr>
            <p:cNvPr id="846" name="pasted-image.pdf"/>
            <p:cNvPicPr/>
            <p:nvPr/>
          </p:nvPicPr>
          <p:blipFill>
            <a:blip r:embed="rId14">
              <a:extLst/>
            </a:blip>
            <a:stretch>
              <a:fillRect/>
            </a:stretch>
          </p:blipFill>
          <p:spPr>
            <a:xfrm>
              <a:off x="0" y="30943"/>
              <a:ext cx="4216400" cy="726949"/>
            </a:xfrm>
            <a:prstGeom prst="rect">
              <a:avLst/>
            </a:prstGeom>
            <a:ln w="12700" cap="flat">
              <a:noFill/>
              <a:miter lim="400000"/>
            </a:ln>
            <a:effectLst/>
          </p:spPr>
        </p:pic>
        <p:sp>
          <p:nvSpPr>
            <p:cNvPr id="847" name="Shape 847"/>
            <p:cNvSpPr/>
            <p:nvPr/>
          </p:nvSpPr>
          <p:spPr>
            <a:xfrm flipV="1">
              <a:off x="4458167" y="440958"/>
              <a:ext cx="162315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848" name="pasted-image.pdf"/>
            <p:cNvPicPr/>
            <p:nvPr/>
          </p:nvPicPr>
          <p:blipFill>
            <a:blip r:embed="rId15">
              <a:extLst/>
            </a:blip>
            <a:stretch>
              <a:fillRect/>
            </a:stretch>
          </p:blipFill>
          <p:spPr>
            <a:xfrm>
              <a:off x="6628755" y="0"/>
              <a:ext cx="1343919" cy="788835"/>
            </a:xfrm>
            <a:prstGeom prst="rect">
              <a:avLst/>
            </a:prstGeom>
            <a:ln w="12700" cap="flat">
              <a:noFill/>
              <a:miter lim="400000"/>
            </a:ln>
            <a:effectLst/>
          </p:spPr>
        </p:pic>
      </p:grpSp>
      <p:sp>
        <p:nvSpPr>
          <p:cNvPr id="850" name="Shape 850"/>
          <p:cNvSpPr/>
          <p:nvPr/>
        </p:nvSpPr>
        <p:spPr>
          <a:xfrm>
            <a:off x="593157" y="-163793"/>
            <a:ext cx="11734655"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Plane Curves in Similarity Geometry (4/4)</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8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8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8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8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8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9" grpId="5"/>
      <p:bldP build="whole" bldLvl="1" animBg="1" rev="0" advAuto="0" spid="849" grpId="3"/>
      <p:bldP build="whole" bldLvl="1" animBg="1" rev="0" advAuto="0" spid="830" grpId="1"/>
      <p:bldP build="whole" bldLvl="1" animBg="1" rev="0" advAuto="0" spid="834" grpId="2"/>
      <p:bldP build="whole" bldLvl="1" animBg="1" rev="0" advAuto="0" spid="843" grpId="6"/>
      <p:bldP build="whole" bldLvl="1" animBg="1" rev="0" advAuto="0" spid="838" grpId="4"/>
    </p:bldLst>
  </p:timing>
</p:sld>
</file>

<file path=ppt/slides/slide3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852" name="burgers-2.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892300" y="2806700"/>
            <a:ext cx="4140200" cy="4140200"/>
          </a:xfrm>
          <a:prstGeom prst="rect">
            <a:avLst/>
          </a:prstGeom>
        </p:spPr>
      </p:pic>
      <p:pic>
        <p:nvPicPr>
          <p:cNvPr id="853" name="curve-2.mov"/>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6959600" y="2806700"/>
            <a:ext cx="4140200" cy="4140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5000" fill="hold"/>
                                        <p:tgtEl>
                                          <p:spTgt spid="853"/>
                                        </p:tgtEl>
                                      </p:cBhvr>
                                    </p:cmd>
                                  </p:childTnLst>
                                </p:cTn>
                              </p:par>
                            </p:childTnLst>
                          </p:cTn>
                        </p:par>
                        <p:par>
                          <p:cTn id="7" fill="hold">
                            <p:stCondLst>
                              <p:cond delay="15000"/>
                            </p:stCondLst>
                            <p:childTnLst>
                              <p:par>
                                <p:cTn id="8" nodeType="afterEffect" presetClass="mediacall" presetSubtype="0" presetID="1" grpId="2" fill="hold">
                                  <p:stCondLst>
                                    <p:cond delay="0"/>
                                  </p:stCondLst>
                                  <p:childTnLst>
                                    <p:cmd type="call" cmd="playFrom(0.0)">
                                      <p:cBhvr>
                                        <p:cTn id="9" dur="15000" fill="hold"/>
                                        <p:tgtEl>
                                          <p:spTgt spid="85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853"/>
                </p:tgtEl>
              </p:cMediaNode>
            </p:video>
            <p:video fullScrn="0">
              <p:cMediaNode mute="0" showWhenStopped="1" numSld="1" vol="100000">
                <p:cTn id="11" fill="hold" display="0">
                  <p:stCondLst>
                    <p:cond delay="indefinite"/>
                  </p:stCondLst>
                </p:cTn>
                <p:tgtEl>
                  <p:spTgt spid="85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55" name="curve-3.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959600" y="2806700"/>
            <a:ext cx="4140200" cy="4140200"/>
          </a:xfrm>
          <a:prstGeom prst="rect">
            <a:avLst/>
          </a:prstGeom>
        </p:spPr>
      </p:pic>
      <p:pic>
        <p:nvPicPr>
          <p:cNvPr id="856" name="burgers-3.mov"/>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892300" y="2806700"/>
            <a:ext cx="4140200" cy="4140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5000" fill="hold"/>
                                        <p:tgtEl>
                                          <p:spTgt spid="856"/>
                                        </p:tgtEl>
                                      </p:cBhvr>
                                    </p:cmd>
                                  </p:childTnLst>
                                </p:cTn>
                              </p:par>
                            </p:childTnLst>
                          </p:cTn>
                        </p:par>
                        <p:par>
                          <p:cTn id="7" fill="hold">
                            <p:stCondLst>
                              <p:cond delay="15000"/>
                            </p:stCondLst>
                            <p:childTnLst>
                              <p:par>
                                <p:cTn id="8" nodeType="afterEffect" presetClass="mediacall" presetSubtype="0" presetID="1" grpId="2" fill="hold">
                                  <p:stCondLst>
                                    <p:cond delay="0"/>
                                  </p:stCondLst>
                                  <p:childTnLst>
                                    <p:cmd type="call" cmd="playFrom(0.0)">
                                      <p:cBhvr>
                                        <p:cTn id="9" dur="15000" fill="hold"/>
                                        <p:tgtEl>
                                          <p:spTgt spid="85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856"/>
                </p:tgtEl>
              </p:cMediaNode>
            </p:video>
            <p:video fullScrn="0">
              <p:cMediaNode mute="0" showWhenStopped="1" numSld="1" vol="100000">
                <p:cTn id="11" fill="hold" display="0">
                  <p:stCondLst>
                    <p:cond delay="indefinite"/>
                  </p:stCondLst>
                </p:cTn>
                <p:tgtEl>
                  <p:spTgt spid="85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8" name="Shape 858"/>
          <p:cNvSpPr/>
          <p:nvPr/>
        </p:nvSpPr>
        <p:spPr>
          <a:xfrm>
            <a:off x="188981" y="63500"/>
            <a:ext cx="12438264"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859" name="discrete1.pdf"/>
          <p:cNvPicPr/>
          <p:nvPr/>
        </p:nvPicPr>
        <p:blipFill>
          <a:blip r:embed="rId3">
            <a:extLst/>
          </a:blip>
          <a:stretch>
            <a:fillRect/>
          </a:stretch>
        </p:blipFill>
        <p:spPr>
          <a:xfrm>
            <a:off x="7336996" y="1029873"/>
            <a:ext cx="4804669" cy="1930578"/>
          </a:xfrm>
          <a:prstGeom prst="rect">
            <a:avLst/>
          </a:prstGeom>
          <a:ln w="12700">
            <a:miter lim="400000"/>
          </a:ln>
        </p:spPr>
      </p:pic>
      <p:pic>
        <p:nvPicPr>
          <p:cNvPr id="860" name="pasted-image.pdf"/>
          <p:cNvPicPr/>
          <p:nvPr/>
        </p:nvPicPr>
        <p:blipFill>
          <a:blip r:embed="rId4">
            <a:extLst/>
          </a:blip>
          <a:stretch>
            <a:fillRect/>
          </a:stretch>
        </p:blipFill>
        <p:spPr>
          <a:xfrm>
            <a:off x="336700" y="2011953"/>
            <a:ext cx="2216581" cy="477419"/>
          </a:xfrm>
          <a:prstGeom prst="rect">
            <a:avLst/>
          </a:prstGeom>
          <a:ln w="12700">
            <a:miter lim="400000"/>
          </a:ln>
        </p:spPr>
      </p:pic>
      <p:pic>
        <p:nvPicPr>
          <p:cNvPr id="861" name="pasted-image.pdf"/>
          <p:cNvPicPr/>
          <p:nvPr/>
        </p:nvPicPr>
        <p:blipFill>
          <a:blip r:embed="rId5">
            <a:extLst/>
          </a:blip>
          <a:stretch>
            <a:fillRect/>
          </a:stretch>
        </p:blipFill>
        <p:spPr>
          <a:xfrm>
            <a:off x="3176949" y="1888893"/>
            <a:ext cx="3857173" cy="866231"/>
          </a:xfrm>
          <a:prstGeom prst="rect">
            <a:avLst/>
          </a:prstGeom>
          <a:ln w="12700">
            <a:miter lim="400000"/>
          </a:ln>
        </p:spPr>
      </p:pic>
      <p:sp>
        <p:nvSpPr>
          <p:cNvPr id="862" name="Shape 862"/>
          <p:cNvSpPr/>
          <p:nvPr/>
        </p:nvSpPr>
        <p:spPr>
          <a:xfrm>
            <a:off x="195550" y="821171"/>
            <a:ext cx="4034033"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6"/>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Discrete curves</a:t>
            </a:r>
          </a:p>
        </p:txBody>
      </p:sp>
      <p:sp>
        <p:nvSpPr>
          <p:cNvPr id="863" name="Shape 863"/>
          <p:cNvSpPr/>
          <p:nvPr/>
        </p:nvSpPr>
        <p:spPr>
          <a:xfrm>
            <a:off x="209760" y="2865577"/>
            <a:ext cx="6093014"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6"/>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Discrete similarity frame</a:t>
            </a:r>
          </a:p>
        </p:txBody>
      </p:sp>
      <p:grpSp>
        <p:nvGrpSpPr>
          <p:cNvPr id="866" name="Group 866"/>
          <p:cNvGrpSpPr/>
          <p:nvPr/>
        </p:nvGrpSpPr>
        <p:grpSpPr>
          <a:xfrm>
            <a:off x="335933" y="3735954"/>
            <a:ext cx="12160811" cy="783981"/>
            <a:chOff x="0" y="-44002"/>
            <a:chExt cx="12160810" cy="783979"/>
          </a:xfrm>
        </p:grpSpPr>
        <p:pic>
          <p:nvPicPr>
            <p:cNvPr id="864" name="pasted-image.pdf"/>
            <p:cNvPicPr/>
            <p:nvPr/>
          </p:nvPicPr>
          <p:blipFill>
            <a:blip r:embed="rId7">
              <a:extLst/>
            </a:blip>
            <a:stretch>
              <a:fillRect/>
            </a:stretch>
          </p:blipFill>
          <p:spPr>
            <a:xfrm>
              <a:off x="0" y="0"/>
              <a:ext cx="4143872" cy="739977"/>
            </a:xfrm>
            <a:prstGeom prst="rect">
              <a:avLst/>
            </a:prstGeom>
            <a:ln w="12700" cap="flat">
              <a:noFill/>
              <a:miter lim="400000"/>
            </a:ln>
            <a:effectLst/>
          </p:spPr>
        </p:pic>
        <p:pic>
          <p:nvPicPr>
            <p:cNvPr id="865" name="pasted-image.pdf"/>
            <p:cNvPicPr/>
            <p:nvPr/>
          </p:nvPicPr>
          <p:blipFill>
            <a:blip r:embed="rId8">
              <a:extLst/>
            </a:blip>
            <a:stretch>
              <a:fillRect/>
            </a:stretch>
          </p:blipFill>
          <p:spPr>
            <a:xfrm>
              <a:off x="5124017" y="-44003"/>
              <a:ext cx="7036794" cy="741481"/>
            </a:xfrm>
            <a:prstGeom prst="rect">
              <a:avLst/>
            </a:prstGeom>
            <a:ln w="12700" cap="flat">
              <a:noFill/>
              <a:miter lim="400000"/>
            </a:ln>
            <a:effectLst/>
          </p:spPr>
        </p:pic>
      </p:grpSp>
      <p:grpSp>
        <p:nvGrpSpPr>
          <p:cNvPr id="870" name="Group 870"/>
          <p:cNvGrpSpPr/>
          <p:nvPr/>
        </p:nvGrpSpPr>
        <p:grpSpPr>
          <a:xfrm>
            <a:off x="249839" y="4892888"/>
            <a:ext cx="12229745" cy="1060373"/>
            <a:chOff x="0" y="0"/>
            <a:chExt cx="12229743" cy="1060371"/>
          </a:xfrm>
        </p:grpSpPr>
        <p:sp>
          <p:nvSpPr>
            <p:cNvPr id="867" name="Shape 867"/>
            <p:cNvSpPr/>
            <p:nvPr/>
          </p:nvSpPr>
          <p:spPr>
            <a:xfrm>
              <a:off x="0" y="0"/>
              <a:ext cx="12229744" cy="1060372"/>
            </a:xfrm>
            <a:prstGeom prst="rect">
              <a:avLst/>
            </a:prstGeom>
            <a:blipFill rotWithShape="1">
              <a:blip r:embed="rId9"/>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868" name="Shape 868"/>
            <p:cNvSpPr/>
            <p:nvPr/>
          </p:nvSpPr>
          <p:spPr>
            <a:xfrm>
              <a:off x="68234" y="231735"/>
              <a:ext cx="6468467" cy="6223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FFFFFF"/>
                  </a:solidFill>
                  <a:latin typeface="Calibri"/>
                  <a:ea typeface="Calibri"/>
                  <a:cs typeface="Calibri"/>
                  <a:sym typeface="Calibri"/>
                </a:defRPr>
              </a:lvl1pPr>
            </a:lstStyle>
            <a:p>
              <a:pPr lvl="0">
                <a:defRPr sz="1800">
                  <a:solidFill>
                    <a:srgbClr val="000000"/>
                  </a:solidFill>
                </a:defRPr>
              </a:pPr>
              <a:r>
                <a:rPr sz="3400">
                  <a:solidFill>
                    <a:srgbClr val="FFFFFF"/>
                  </a:solidFill>
                </a:rPr>
                <a:t>Discrete similarity Frenet formula</a:t>
              </a:r>
            </a:p>
          </p:txBody>
        </p:sp>
        <p:pic>
          <p:nvPicPr>
            <p:cNvPr id="869" name="pasted-image.pdf"/>
            <p:cNvPicPr/>
            <p:nvPr/>
          </p:nvPicPr>
          <p:blipFill>
            <a:blip r:embed="rId10">
              <a:extLst/>
            </a:blip>
            <a:stretch>
              <a:fillRect/>
            </a:stretch>
          </p:blipFill>
          <p:spPr>
            <a:xfrm>
              <a:off x="6294190" y="55395"/>
              <a:ext cx="5661652" cy="949581"/>
            </a:xfrm>
            <a:prstGeom prst="rect">
              <a:avLst/>
            </a:prstGeom>
            <a:ln w="12700" cap="flat">
              <a:noFill/>
              <a:miter lim="400000"/>
            </a:ln>
            <a:effectLst>
              <a:outerShdw sx="100000" sy="100000" kx="0" ky="0" algn="b" rotWithShape="0" blurRad="38100" dist="25400" dir="5400000">
                <a:srgbClr val="000000">
                  <a:alpha val="50000"/>
                </a:srgbClr>
              </a:outerShdw>
            </a:effectLst>
          </p:spPr>
        </p:pic>
      </p:grpSp>
      <p:grpSp>
        <p:nvGrpSpPr>
          <p:cNvPr id="875" name="Group 875"/>
          <p:cNvGrpSpPr/>
          <p:nvPr/>
        </p:nvGrpSpPr>
        <p:grpSpPr>
          <a:xfrm>
            <a:off x="155108" y="6300750"/>
            <a:ext cx="7218528" cy="3202362"/>
            <a:chOff x="-131769" y="525763"/>
            <a:chExt cx="7218527" cy="3202361"/>
          </a:xfrm>
        </p:grpSpPr>
        <p:sp>
          <p:nvSpPr>
            <p:cNvPr id="871" name="Shape 871"/>
            <p:cNvSpPr/>
            <p:nvPr/>
          </p:nvSpPr>
          <p:spPr>
            <a:xfrm>
              <a:off x="-56840" y="525763"/>
              <a:ext cx="7143599"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6"/>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Conformal deformation</a:t>
              </a:r>
            </a:p>
          </p:txBody>
        </p:sp>
        <p:pic>
          <p:nvPicPr>
            <p:cNvPr id="872" name="pasted-image.pdf"/>
            <p:cNvPicPr/>
            <p:nvPr/>
          </p:nvPicPr>
          <p:blipFill>
            <a:blip r:embed="rId11">
              <a:extLst/>
            </a:blip>
            <a:stretch>
              <a:fillRect/>
            </a:stretch>
          </p:blipFill>
          <p:spPr>
            <a:xfrm>
              <a:off x="653763" y="1338403"/>
              <a:ext cx="1600201" cy="495301"/>
            </a:xfrm>
            <a:prstGeom prst="rect">
              <a:avLst/>
            </a:prstGeom>
            <a:ln w="12700" cap="flat">
              <a:noFill/>
              <a:miter lim="400000"/>
            </a:ln>
            <a:effectLst/>
          </p:spPr>
        </p:pic>
        <p:pic>
          <p:nvPicPr>
            <p:cNvPr id="873" name="pasted-image.pdf"/>
            <p:cNvPicPr/>
            <p:nvPr/>
          </p:nvPicPr>
          <p:blipFill>
            <a:blip r:embed="rId12">
              <a:extLst/>
            </a:blip>
            <a:stretch>
              <a:fillRect/>
            </a:stretch>
          </p:blipFill>
          <p:spPr>
            <a:xfrm>
              <a:off x="-131770" y="2818713"/>
              <a:ext cx="6859886" cy="909412"/>
            </a:xfrm>
            <a:prstGeom prst="rect">
              <a:avLst/>
            </a:prstGeom>
            <a:ln w="12700" cap="flat">
              <a:noFill/>
              <a:miter lim="400000"/>
            </a:ln>
            <a:effectLst/>
          </p:spPr>
        </p:pic>
        <p:sp>
          <p:nvSpPr>
            <p:cNvPr id="874" name="Shape 874"/>
            <p:cNvSpPr/>
            <p:nvPr/>
          </p:nvSpPr>
          <p:spPr>
            <a:xfrm flipH="1">
              <a:off x="1411934" y="1930469"/>
              <a:ext cx="1" cy="765633"/>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lvl="0">
                <a:defRPr sz="2400"/>
              </a:pPr>
            </a:p>
          </p:txBody>
        </p:sp>
      </p:grpSp>
      <p:sp>
        <p:nvSpPr>
          <p:cNvPr id="876" name="Shape 876"/>
          <p:cNvSpPr/>
          <p:nvPr/>
        </p:nvSpPr>
        <p:spPr>
          <a:xfrm>
            <a:off x="532272" y="92728"/>
            <a:ext cx="11734655" cy="5842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Discrete Plane Curves  (1/4)</a:t>
            </a:r>
          </a:p>
        </p:txBody>
      </p:sp>
      <p:pic>
        <p:nvPicPr>
          <p:cNvPr id="877" name="latexit-drag.pdf"/>
          <p:cNvPicPr/>
          <p:nvPr/>
        </p:nvPicPr>
        <p:blipFill>
          <a:blip r:embed="rId13">
            <a:extLst/>
          </a:blip>
          <a:stretch>
            <a:fillRect/>
          </a:stretch>
        </p:blipFill>
        <p:spPr>
          <a:xfrm>
            <a:off x="3931949" y="998316"/>
            <a:ext cx="1114653" cy="405330"/>
          </a:xfrm>
          <a:prstGeom prst="rect">
            <a:avLst/>
          </a:prstGeom>
          <a:ln w="12700">
            <a:miter lim="400000"/>
          </a:ln>
        </p:spPr>
      </p:pic>
      <p:grpSp>
        <p:nvGrpSpPr>
          <p:cNvPr id="891" name="Group 891"/>
          <p:cNvGrpSpPr/>
          <p:nvPr/>
        </p:nvGrpSpPr>
        <p:grpSpPr>
          <a:xfrm>
            <a:off x="8260587" y="7997908"/>
            <a:ext cx="3766235" cy="1446134"/>
            <a:chOff x="0" y="155809"/>
            <a:chExt cx="3766234" cy="1446133"/>
          </a:xfrm>
        </p:grpSpPr>
        <p:pic>
          <p:nvPicPr>
            <p:cNvPr id="878" name="droppedImage.pdf"/>
            <p:cNvPicPr/>
            <p:nvPr/>
          </p:nvPicPr>
          <p:blipFill>
            <a:blip r:embed="rId14">
              <a:extLst/>
            </a:blip>
            <a:stretch>
              <a:fillRect/>
            </a:stretch>
          </p:blipFill>
          <p:spPr>
            <a:xfrm>
              <a:off x="2920177" y="905165"/>
              <a:ext cx="647701" cy="431801"/>
            </a:xfrm>
            <a:prstGeom prst="rect">
              <a:avLst/>
            </a:prstGeom>
            <a:ln w="12700" cap="flat">
              <a:noFill/>
              <a:miter lim="400000"/>
            </a:ln>
            <a:effectLst/>
          </p:spPr>
        </p:pic>
        <p:grpSp>
          <p:nvGrpSpPr>
            <p:cNvPr id="890" name="Group 890"/>
            <p:cNvGrpSpPr/>
            <p:nvPr/>
          </p:nvGrpSpPr>
          <p:grpSpPr>
            <a:xfrm>
              <a:off x="0" y="155809"/>
              <a:ext cx="3766235" cy="1446134"/>
              <a:chOff x="0" y="155809"/>
              <a:chExt cx="3766234" cy="1446133"/>
            </a:xfrm>
          </p:grpSpPr>
          <p:pic>
            <p:nvPicPr>
              <p:cNvPr id="879" name="droppedImage.pdf"/>
              <p:cNvPicPr/>
              <p:nvPr/>
            </p:nvPicPr>
            <p:blipFill>
              <a:blip r:embed="rId15">
                <a:extLst/>
              </a:blip>
              <a:stretch>
                <a:fillRect/>
              </a:stretch>
            </p:blipFill>
            <p:spPr>
              <a:xfrm>
                <a:off x="926686" y="1195542"/>
                <a:ext cx="431801" cy="406401"/>
              </a:xfrm>
              <a:prstGeom prst="rect">
                <a:avLst/>
              </a:prstGeom>
              <a:ln w="12700" cap="flat">
                <a:noFill/>
                <a:miter lim="400000"/>
              </a:ln>
              <a:effectLst/>
            </p:spPr>
          </p:pic>
          <p:sp>
            <p:nvSpPr>
              <p:cNvPr id="880" name="Shape 880"/>
              <p:cNvSpPr/>
              <p:nvPr/>
            </p:nvSpPr>
            <p:spPr>
              <a:xfrm>
                <a:off x="415847" y="383720"/>
                <a:ext cx="1121242" cy="744888"/>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881" name="Shape 881"/>
              <p:cNvSpPr/>
              <p:nvPr/>
            </p:nvSpPr>
            <p:spPr>
              <a:xfrm flipV="1">
                <a:off x="1531228" y="641775"/>
                <a:ext cx="1713903" cy="497936"/>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pic>
            <p:nvPicPr>
              <p:cNvPr id="882" name="droppedImage.pdf"/>
              <p:cNvPicPr/>
              <p:nvPr/>
            </p:nvPicPr>
            <p:blipFill>
              <a:blip r:embed="rId16">
                <a:extLst/>
              </a:blip>
              <a:stretch>
                <a:fillRect/>
              </a:stretch>
            </p:blipFill>
            <p:spPr>
              <a:xfrm>
                <a:off x="0" y="640594"/>
                <a:ext cx="647700" cy="431801"/>
              </a:xfrm>
              <a:prstGeom prst="rect">
                <a:avLst/>
              </a:prstGeom>
              <a:ln w="12700" cap="flat">
                <a:noFill/>
                <a:miter lim="400000"/>
              </a:ln>
              <a:effectLst/>
            </p:spPr>
          </p:pic>
          <p:sp>
            <p:nvSpPr>
              <p:cNvPr id="883" name="Shape 883"/>
              <p:cNvSpPr/>
              <p:nvPr/>
            </p:nvSpPr>
            <p:spPr>
              <a:xfrm>
                <a:off x="1396487" y="666701"/>
                <a:ext cx="126039" cy="459725"/>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884" name="Shape 884"/>
              <p:cNvSpPr/>
              <p:nvPr/>
            </p:nvSpPr>
            <p:spPr>
              <a:xfrm flipH="1">
                <a:off x="1548986" y="993645"/>
                <a:ext cx="498819" cy="13714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885" name="Shape 885"/>
              <p:cNvSpPr/>
              <p:nvPr/>
            </p:nvSpPr>
            <p:spPr>
              <a:xfrm>
                <a:off x="308135" y="262474"/>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86" name="Shape 886"/>
              <p:cNvSpPr/>
              <p:nvPr/>
            </p:nvSpPr>
            <p:spPr>
              <a:xfrm flipH="1">
                <a:off x="3227220" y="155809"/>
                <a:ext cx="38799" cy="475107"/>
              </a:xfrm>
              <a:prstGeom prst="line">
                <a:avLst/>
              </a:prstGeom>
              <a:noFill/>
              <a:ln w="50800" cap="flat">
                <a:solidFill>
                  <a:srgbClr val="942193"/>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887" name="Shape 887"/>
              <p:cNvSpPr/>
              <p:nvPr/>
            </p:nvSpPr>
            <p:spPr>
              <a:xfrm flipH="1" flipV="1">
                <a:off x="3250594" y="644062"/>
                <a:ext cx="515641" cy="41738"/>
              </a:xfrm>
              <a:prstGeom prst="line">
                <a:avLst/>
              </a:prstGeom>
              <a:noFill/>
              <a:ln w="50800" cap="flat">
                <a:solidFill>
                  <a:srgbClr val="942193"/>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888" name="Shape 888"/>
              <p:cNvSpPr/>
              <p:nvPr/>
            </p:nvSpPr>
            <p:spPr>
              <a:xfrm>
                <a:off x="1460086" y="1017742"/>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89" name="Shape 889"/>
              <p:cNvSpPr/>
              <p:nvPr/>
            </p:nvSpPr>
            <p:spPr>
              <a:xfrm>
                <a:off x="3123786" y="547842"/>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grpSp>
        <p:nvGrpSpPr>
          <p:cNvPr id="898" name="Group 898"/>
          <p:cNvGrpSpPr/>
          <p:nvPr/>
        </p:nvGrpSpPr>
        <p:grpSpPr>
          <a:xfrm>
            <a:off x="8316358" y="7622206"/>
            <a:ext cx="3559897" cy="744888"/>
            <a:chOff x="43525" y="475047"/>
            <a:chExt cx="3559895" cy="744886"/>
          </a:xfrm>
        </p:grpSpPr>
        <p:sp>
          <p:nvSpPr>
            <p:cNvPr id="915" name="Shape 915"/>
            <p:cNvSpPr/>
            <p:nvPr/>
          </p:nvSpPr>
          <p:spPr>
            <a:xfrm>
              <a:off x="2432127" y="786016"/>
              <a:ext cx="103129" cy="179670"/>
            </a:xfrm>
            <a:custGeom>
              <a:avLst/>
              <a:gdLst/>
              <a:ahLst/>
              <a:cxnLst>
                <a:cxn ang="0">
                  <a:pos x="wd2" y="hd2"/>
                </a:cxn>
                <a:cxn ang="5400000">
                  <a:pos x="wd2" y="hd2"/>
                </a:cxn>
                <a:cxn ang="10800000">
                  <a:pos x="wd2" y="hd2"/>
                </a:cxn>
                <a:cxn ang="16200000">
                  <a:pos x="wd2" y="hd2"/>
                </a:cxn>
              </a:cxnLst>
              <a:rect l="0" t="0" r="r" b="b"/>
              <a:pathLst>
                <a:path w="17369" h="21600" fill="norm" stroke="1" extrusionOk="0">
                  <a:moveTo>
                    <a:pt x="13346" y="21600"/>
                  </a:moveTo>
                  <a:cubicBezTo>
                    <a:pt x="21600" y="9833"/>
                    <a:pt x="17151" y="2633"/>
                    <a:pt x="0" y="0"/>
                  </a:cubicBezTo>
                </a:path>
              </a:pathLst>
            </a:custGeom>
            <a:noFill/>
            <a:ln w="12700" cap="flat">
              <a:solidFill>
                <a:srgbClr val="000000"/>
              </a:solidFill>
              <a:prstDash val="solid"/>
              <a:miter lim="400000"/>
            </a:ln>
            <a:effectLst/>
          </p:spPr>
          <p:txBody>
            <a:bodyPr/>
            <a:lstStyle/>
            <a:p>
              <a:pPr lvl="0"/>
            </a:p>
          </p:txBody>
        </p:sp>
        <p:sp>
          <p:nvSpPr>
            <p:cNvPr id="916" name="Shape 916"/>
            <p:cNvSpPr/>
            <p:nvPr/>
          </p:nvSpPr>
          <p:spPr>
            <a:xfrm>
              <a:off x="551511" y="673959"/>
              <a:ext cx="70831" cy="147290"/>
            </a:xfrm>
            <a:custGeom>
              <a:avLst/>
              <a:gdLst/>
              <a:ahLst/>
              <a:cxnLst>
                <a:cxn ang="0">
                  <a:pos x="wd2" y="hd2"/>
                </a:cxn>
                <a:cxn ang="5400000">
                  <a:pos x="wd2" y="hd2"/>
                </a:cxn>
                <a:cxn ang="10800000">
                  <a:pos x="wd2" y="hd2"/>
                </a:cxn>
                <a:cxn ang="16200000">
                  <a:pos x="wd2" y="hd2"/>
                </a:cxn>
              </a:cxnLst>
              <a:rect l="0" t="0" r="r" b="b"/>
              <a:pathLst>
                <a:path w="16875" h="21600" fill="norm" stroke="1" extrusionOk="0">
                  <a:moveTo>
                    <a:pt x="0" y="21600"/>
                  </a:moveTo>
                  <a:cubicBezTo>
                    <a:pt x="18000" y="15312"/>
                    <a:pt x="21600" y="8112"/>
                    <a:pt x="10801" y="0"/>
                  </a:cubicBezTo>
                </a:path>
              </a:pathLst>
            </a:custGeom>
            <a:noFill/>
            <a:ln w="12700" cap="flat">
              <a:solidFill>
                <a:srgbClr val="000000"/>
              </a:solidFill>
              <a:prstDash val="solid"/>
              <a:miter lim="400000"/>
            </a:ln>
            <a:effectLst/>
          </p:spPr>
          <p:txBody>
            <a:bodyPr/>
            <a:lstStyle/>
            <a:p>
              <a:pPr lvl="0"/>
            </a:p>
          </p:txBody>
        </p:sp>
        <p:sp>
          <p:nvSpPr>
            <p:cNvPr id="894" name="Shape 894"/>
            <p:cNvSpPr/>
            <p:nvPr/>
          </p:nvSpPr>
          <p:spPr>
            <a:xfrm>
              <a:off x="43525" y="475047"/>
              <a:ext cx="1121242" cy="744887"/>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sp>
          <p:nvSpPr>
            <p:cNvPr id="895" name="Shape 895"/>
            <p:cNvSpPr/>
            <p:nvPr/>
          </p:nvSpPr>
          <p:spPr>
            <a:xfrm flipV="1">
              <a:off x="1889519" y="641775"/>
              <a:ext cx="1713902" cy="497936"/>
            </a:xfrm>
            <a:prstGeom prst="line">
              <a:avLst/>
            </a:prstGeom>
            <a:noFill/>
            <a:ln w="38100" cap="flat">
              <a:solidFill>
                <a:srgbClr val="000000"/>
              </a:solidFill>
              <a:prstDash val="sysDot"/>
              <a:miter lim="400000"/>
            </a:ln>
            <a:effectLst/>
          </p:spPr>
          <p:txBody>
            <a:bodyPr wrap="square" lIns="0" tIns="0" rIns="0" bIns="0" numCol="1" anchor="t">
              <a:noAutofit/>
            </a:bodyPr>
            <a:lstStyle/>
            <a:p>
              <a:pPr lvl="0" algn="l" defTabSz="457200">
                <a:defRPr sz="1200"/>
              </a:pPr>
            </a:p>
          </p:txBody>
        </p:sp>
        <p:pic>
          <p:nvPicPr>
            <p:cNvPr id="896" name="latexit-drag.pdf"/>
            <p:cNvPicPr/>
            <p:nvPr/>
          </p:nvPicPr>
          <p:blipFill>
            <a:blip r:embed="rId17">
              <a:extLst/>
            </a:blip>
            <a:stretch>
              <a:fillRect/>
            </a:stretch>
          </p:blipFill>
          <p:spPr>
            <a:xfrm>
              <a:off x="2770336" y="596454"/>
              <a:ext cx="304801" cy="190501"/>
            </a:xfrm>
            <a:prstGeom prst="rect">
              <a:avLst/>
            </a:prstGeom>
            <a:ln w="12700" cap="flat">
              <a:noFill/>
              <a:miter lim="400000"/>
            </a:ln>
            <a:effectLst/>
          </p:spPr>
        </p:pic>
        <p:pic>
          <p:nvPicPr>
            <p:cNvPr id="897" name="latexit-drag.pdf"/>
            <p:cNvPicPr/>
            <p:nvPr/>
          </p:nvPicPr>
          <p:blipFill>
            <a:blip r:embed="rId18">
              <a:extLst/>
            </a:blip>
            <a:stretch>
              <a:fillRect/>
            </a:stretch>
          </p:blipFill>
          <p:spPr>
            <a:xfrm>
              <a:off x="874278" y="869612"/>
              <a:ext cx="274056" cy="171285"/>
            </a:xfrm>
            <a:prstGeom prst="rect">
              <a:avLst/>
            </a:prstGeom>
            <a:ln w="12700" cap="flat">
              <a:noFill/>
              <a:miter lim="400000"/>
            </a:ln>
            <a:effectLst/>
          </p:spPr>
        </p:pic>
      </p:grpSp>
      <p:grpSp>
        <p:nvGrpSpPr>
          <p:cNvPr id="914" name="Group 914"/>
          <p:cNvGrpSpPr/>
          <p:nvPr/>
        </p:nvGrpSpPr>
        <p:grpSpPr>
          <a:xfrm>
            <a:off x="8216748" y="6398681"/>
            <a:ext cx="4254400" cy="2566835"/>
            <a:chOff x="0" y="0"/>
            <a:chExt cx="4254399" cy="2566834"/>
          </a:xfrm>
        </p:grpSpPr>
        <p:sp>
          <p:nvSpPr>
            <p:cNvPr id="899" name="Shape 899"/>
            <p:cNvSpPr/>
            <p:nvPr/>
          </p:nvSpPr>
          <p:spPr>
            <a:xfrm>
              <a:off x="114851" y="1218936"/>
              <a:ext cx="332368" cy="627257"/>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sp>
          <p:nvSpPr>
            <p:cNvPr id="900" name="Shape 900"/>
            <p:cNvSpPr/>
            <p:nvPr/>
          </p:nvSpPr>
          <p:spPr>
            <a:xfrm flipV="1">
              <a:off x="3273765" y="771757"/>
              <a:ext cx="481852" cy="1326439"/>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sp>
          <p:nvSpPr>
            <p:cNvPr id="901" name="Shape 901"/>
            <p:cNvSpPr/>
            <p:nvPr/>
          </p:nvSpPr>
          <p:spPr>
            <a:xfrm>
              <a:off x="3556205" y="295341"/>
              <a:ext cx="203954" cy="430854"/>
            </a:xfrm>
            <a:prstGeom prst="line">
              <a:avLst/>
            </a:prstGeom>
            <a:noFill/>
            <a:ln w="50800" cap="flat">
              <a:solidFill>
                <a:srgbClr val="FF40FF"/>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902" name="Shape 902"/>
            <p:cNvSpPr/>
            <p:nvPr/>
          </p:nvSpPr>
          <p:spPr>
            <a:xfrm flipH="1">
              <a:off x="3786973" y="504218"/>
              <a:ext cx="467427" cy="221675"/>
            </a:xfrm>
            <a:prstGeom prst="line">
              <a:avLst/>
            </a:prstGeom>
            <a:noFill/>
            <a:ln w="50800" cap="flat">
              <a:solidFill>
                <a:srgbClr val="FF40FF"/>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903" name="Shape 903"/>
            <p:cNvSpPr/>
            <p:nvPr/>
          </p:nvSpPr>
          <p:spPr>
            <a:xfrm>
              <a:off x="1672794" y="1457926"/>
              <a:ext cx="240729" cy="411439"/>
            </a:xfrm>
            <a:prstGeom prst="line">
              <a:avLst/>
            </a:prstGeom>
            <a:noFill/>
            <a:ln w="50800" cap="flat">
              <a:solidFill>
                <a:srgbClr val="D783FF"/>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904" name="Shape 904"/>
            <p:cNvSpPr/>
            <p:nvPr/>
          </p:nvSpPr>
          <p:spPr>
            <a:xfrm flipV="1">
              <a:off x="1580454" y="1878262"/>
              <a:ext cx="364524" cy="688573"/>
            </a:xfrm>
            <a:prstGeom prst="line">
              <a:avLst/>
            </a:prstGeom>
            <a:noFill/>
            <a:ln w="38100" cap="flat">
              <a:solidFill>
                <a:srgbClr val="005493"/>
              </a:solidFill>
              <a:custDash>
                <a:ds d="200000" sp="200000"/>
              </a:custDash>
              <a:miter lim="400000"/>
            </a:ln>
            <a:effectLst/>
          </p:spPr>
          <p:txBody>
            <a:bodyPr wrap="square" lIns="0" tIns="0" rIns="0" bIns="0" numCol="1" anchor="ctr">
              <a:noAutofit/>
            </a:bodyPr>
            <a:lstStyle/>
            <a:p>
              <a:pPr lvl="0" algn="l" defTabSz="457200">
                <a:defRPr sz="1200"/>
              </a:pPr>
            </a:p>
          </p:txBody>
        </p:sp>
        <p:pic>
          <p:nvPicPr>
            <p:cNvPr id="905" name="droppedImage.pdf"/>
            <p:cNvPicPr/>
            <p:nvPr/>
          </p:nvPicPr>
          <p:blipFill>
            <a:blip r:embed="rId19">
              <a:extLst/>
            </a:blip>
            <a:stretch>
              <a:fillRect/>
            </a:stretch>
          </p:blipFill>
          <p:spPr>
            <a:xfrm>
              <a:off x="1745882" y="866270"/>
              <a:ext cx="723901" cy="482601"/>
            </a:xfrm>
            <a:prstGeom prst="rect">
              <a:avLst/>
            </a:prstGeom>
            <a:ln w="12700" cap="flat">
              <a:noFill/>
              <a:miter lim="400000"/>
            </a:ln>
            <a:effectLst/>
          </p:spPr>
        </p:pic>
        <p:pic>
          <p:nvPicPr>
            <p:cNvPr id="906" name="pasted-image.pdf"/>
            <p:cNvPicPr/>
            <p:nvPr/>
          </p:nvPicPr>
          <p:blipFill>
            <a:blip r:embed="rId20">
              <a:extLst/>
            </a:blip>
            <a:stretch>
              <a:fillRect/>
            </a:stretch>
          </p:blipFill>
          <p:spPr>
            <a:xfrm>
              <a:off x="205737" y="524406"/>
              <a:ext cx="800101" cy="558801"/>
            </a:xfrm>
            <a:prstGeom prst="rect">
              <a:avLst/>
            </a:prstGeom>
            <a:ln w="12700" cap="flat">
              <a:noFill/>
              <a:miter lim="400000"/>
            </a:ln>
            <a:effectLst/>
          </p:spPr>
        </p:pic>
        <p:pic>
          <p:nvPicPr>
            <p:cNvPr id="907" name="pasted-image.pdf"/>
            <p:cNvPicPr/>
            <p:nvPr/>
          </p:nvPicPr>
          <p:blipFill>
            <a:blip r:embed="rId21">
              <a:extLst/>
            </a:blip>
            <a:stretch>
              <a:fillRect/>
            </a:stretch>
          </p:blipFill>
          <p:spPr>
            <a:xfrm>
              <a:off x="2703075" y="0"/>
              <a:ext cx="800101" cy="558800"/>
            </a:xfrm>
            <a:prstGeom prst="rect">
              <a:avLst/>
            </a:prstGeom>
            <a:ln w="12700" cap="flat">
              <a:noFill/>
              <a:miter lim="400000"/>
            </a:ln>
            <a:effectLst/>
          </p:spPr>
        </p:pic>
        <p:sp>
          <p:nvSpPr>
            <p:cNvPr id="908" name="Shape 908"/>
            <p:cNvSpPr/>
            <p:nvPr/>
          </p:nvSpPr>
          <p:spPr>
            <a:xfrm flipV="1">
              <a:off x="1938978" y="780543"/>
              <a:ext cx="1824774" cy="1090875"/>
            </a:xfrm>
            <a:prstGeom prst="line">
              <a:avLst/>
            </a:prstGeom>
            <a:noFill/>
            <a:ln w="38100" cap="flat">
              <a:solidFill>
                <a:srgbClr val="0365C0"/>
              </a:solidFill>
              <a:prstDash val="solid"/>
              <a:miter lim="400000"/>
            </a:ln>
            <a:effectLst/>
          </p:spPr>
          <p:txBody>
            <a:bodyPr wrap="square" lIns="0" tIns="0" rIns="0" bIns="0" numCol="1" anchor="t">
              <a:noAutofit/>
            </a:bodyPr>
            <a:lstStyle/>
            <a:p>
              <a:pPr lvl="0" algn="l" defTabSz="457200">
                <a:defRPr sz="1200"/>
              </a:pPr>
            </a:p>
          </p:txBody>
        </p:sp>
        <p:sp>
          <p:nvSpPr>
            <p:cNvPr id="909" name="Shape 909"/>
            <p:cNvSpPr/>
            <p:nvPr/>
          </p:nvSpPr>
          <p:spPr>
            <a:xfrm>
              <a:off x="50771" y="1207852"/>
              <a:ext cx="1902499" cy="653620"/>
            </a:xfrm>
            <a:prstGeom prst="line">
              <a:avLst/>
            </a:prstGeom>
            <a:noFill/>
            <a:ln w="25400" cap="flat">
              <a:solidFill>
                <a:srgbClr val="0365C0"/>
              </a:solidFill>
              <a:prstDash val="solid"/>
              <a:miter lim="400000"/>
            </a:ln>
            <a:effectLst/>
          </p:spPr>
          <p:txBody>
            <a:bodyPr wrap="square" lIns="0" tIns="0" rIns="0" bIns="0" numCol="1" anchor="t">
              <a:noAutofit/>
            </a:bodyPr>
            <a:lstStyle/>
            <a:p>
              <a:pPr lvl="0" algn="l" defTabSz="457200">
                <a:defRPr sz="1200"/>
              </a:pPr>
            </a:p>
          </p:txBody>
        </p:sp>
        <p:sp>
          <p:nvSpPr>
            <p:cNvPr id="910" name="Shape 910"/>
            <p:cNvSpPr/>
            <p:nvPr/>
          </p:nvSpPr>
          <p:spPr>
            <a:xfrm>
              <a:off x="3661967" y="677881"/>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11" name="Shape 911"/>
            <p:cNvSpPr/>
            <p:nvPr/>
          </p:nvSpPr>
          <p:spPr>
            <a:xfrm flipH="1">
              <a:off x="1940209" y="1605157"/>
              <a:ext cx="446328" cy="261570"/>
            </a:xfrm>
            <a:prstGeom prst="line">
              <a:avLst/>
            </a:prstGeom>
            <a:noFill/>
            <a:ln w="50800" cap="flat">
              <a:solidFill>
                <a:srgbClr val="D783FF"/>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912" name="Shape 912"/>
            <p:cNvSpPr/>
            <p:nvPr/>
          </p:nvSpPr>
          <p:spPr>
            <a:xfrm>
              <a:off x="-1" y="1100966"/>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13" name="Shape 913"/>
            <p:cNvSpPr/>
            <p:nvPr/>
          </p:nvSpPr>
          <p:spPr>
            <a:xfrm>
              <a:off x="1846826" y="176265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8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8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8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8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8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9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8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9" grpId="1"/>
      <p:bldP build="whole" bldLvl="1" animBg="1" rev="0" advAuto="0" spid="875" grpId="5"/>
      <p:bldP build="whole" bldLvl="1" animBg="1" rev="0" advAuto="0" spid="863" grpId="2"/>
      <p:bldP build="whole" bldLvl="1" animBg="1" rev="0" advAuto="0" spid="898" grpId="8"/>
      <p:bldP build="whole" bldLvl="1" animBg="1" rev="0" advAuto="0" spid="870" grpId="4"/>
      <p:bldP build="whole" bldLvl="1" animBg="1" rev="0" advAuto="0" spid="866" grpId="3"/>
      <p:bldP build="whole" bldLvl="1" animBg="1" rev="0" advAuto="0" spid="914" grpId="7"/>
      <p:bldP build="whole" bldLvl="1" animBg="1" rev="0" advAuto="0" spid="891" grpId="6"/>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21" name="Group 921"/>
          <p:cNvGrpSpPr/>
          <p:nvPr/>
        </p:nvGrpSpPr>
        <p:grpSpPr>
          <a:xfrm>
            <a:off x="1671066" y="6426199"/>
            <a:ext cx="9286146" cy="1554925"/>
            <a:chOff x="0" y="-184150"/>
            <a:chExt cx="9286145" cy="1554923"/>
          </a:xfrm>
        </p:grpSpPr>
        <p:sp>
          <p:nvSpPr>
            <p:cNvPr id="918" name="Shape 918"/>
            <p:cNvSpPr/>
            <p:nvPr/>
          </p:nvSpPr>
          <p:spPr>
            <a:xfrm>
              <a:off x="5696041" y="549055"/>
              <a:ext cx="3590105" cy="821719"/>
            </a:xfrm>
            <a:prstGeom prst="rect">
              <a:avLst/>
            </a:prstGeom>
            <a:solidFill>
              <a:srgbClr val="FFFC79"/>
            </a:solidFill>
            <a:ln w="12700" cap="flat">
              <a:noFill/>
              <a:miter lim="400000"/>
            </a:ln>
            <a:effectLst/>
          </p:spPr>
          <p:txBody>
            <a:bodyPr wrap="square" lIns="0" tIns="0" rIns="0" bIns="0" numCol="1" anchor="ctr">
              <a:noAutofit/>
            </a:bodyPr>
            <a:lstStyle/>
            <a:p>
              <a:pPr lvl="0">
                <a:defRPr sz="2400"/>
              </a:pPr>
            </a:p>
          </p:txBody>
        </p:sp>
        <p:sp>
          <p:nvSpPr>
            <p:cNvPr id="919" name="Shape 919"/>
            <p:cNvSpPr/>
            <p:nvPr/>
          </p:nvSpPr>
          <p:spPr>
            <a:xfrm>
              <a:off x="0" y="-184151"/>
              <a:ext cx="6332738" cy="83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400">
                  <a:solidFill>
                    <a:srgbClr val="FF2600"/>
                  </a:solidFill>
                  <a:latin typeface="Calibri"/>
                  <a:ea typeface="Calibri"/>
                  <a:cs typeface="Calibri"/>
                  <a:sym typeface="Calibri"/>
                </a:defRPr>
              </a:lvl1pPr>
            </a:lstStyle>
            <a:p>
              <a:pPr lvl="0">
                <a:defRPr sz="1800">
                  <a:solidFill>
                    <a:srgbClr val="000000"/>
                  </a:solidFill>
                </a:defRPr>
              </a:pPr>
              <a:r>
                <a:rPr sz="2400">
                  <a:solidFill>
                    <a:srgbClr val="FF2600"/>
                  </a:solidFill>
                </a:rPr>
                <a:t>Recursion operator of discrete Burgers hierarchy!</a:t>
              </a:r>
            </a:p>
          </p:txBody>
        </p:sp>
        <p:sp>
          <p:nvSpPr>
            <p:cNvPr id="920" name="Shape 920"/>
            <p:cNvSpPr/>
            <p:nvPr/>
          </p:nvSpPr>
          <p:spPr>
            <a:xfrm>
              <a:off x="6294661" y="312191"/>
              <a:ext cx="546518" cy="19179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sp>
        <p:nvSpPr>
          <p:cNvPr id="922" name="Shape 922"/>
          <p:cNvSpPr/>
          <p:nvPr/>
        </p:nvSpPr>
        <p:spPr>
          <a:xfrm>
            <a:off x="188981" y="63500"/>
            <a:ext cx="12438264"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23" name="Shape 923"/>
          <p:cNvSpPr/>
          <p:nvPr/>
        </p:nvSpPr>
        <p:spPr>
          <a:xfrm>
            <a:off x="93950" y="995364"/>
            <a:ext cx="3095608"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Deformation</a:t>
            </a:r>
          </a:p>
        </p:txBody>
      </p:sp>
      <p:pic>
        <p:nvPicPr>
          <p:cNvPr id="924" name="pasted-image.pdf"/>
          <p:cNvPicPr/>
          <p:nvPr/>
        </p:nvPicPr>
        <p:blipFill>
          <a:blip r:embed="rId4">
            <a:extLst/>
          </a:blip>
          <a:stretch>
            <a:fillRect/>
          </a:stretch>
        </p:blipFill>
        <p:spPr>
          <a:xfrm>
            <a:off x="4648244" y="1008240"/>
            <a:ext cx="6387855" cy="494915"/>
          </a:xfrm>
          <a:prstGeom prst="rect">
            <a:avLst/>
          </a:prstGeom>
          <a:ln w="12700">
            <a:miter lim="400000"/>
          </a:ln>
        </p:spPr>
      </p:pic>
      <p:sp>
        <p:nvSpPr>
          <p:cNvPr id="925" name="Shape 925"/>
          <p:cNvSpPr/>
          <p:nvPr/>
        </p:nvSpPr>
        <p:spPr>
          <a:xfrm>
            <a:off x="532272" y="92728"/>
            <a:ext cx="11734655" cy="5842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Discrete Plane Curves  (2/4)</a:t>
            </a:r>
          </a:p>
        </p:txBody>
      </p:sp>
      <p:grpSp>
        <p:nvGrpSpPr>
          <p:cNvPr id="932" name="Group 932"/>
          <p:cNvGrpSpPr/>
          <p:nvPr/>
        </p:nvGrpSpPr>
        <p:grpSpPr>
          <a:xfrm>
            <a:off x="177012" y="1753714"/>
            <a:ext cx="12389244" cy="898759"/>
            <a:chOff x="0" y="0"/>
            <a:chExt cx="12389243" cy="898758"/>
          </a:xfrm>
        </p:grpSpPr>
        <p:pic>
          <p:nvPicPr>
            <p:cNvPr id="926" name="latexit-drag.pdf"/>
            <p:cNvPicPr/>
            <p:nvPr/>
          </p:nvPicPr>
          <p:blipFill>
            <a:blip r:embed="rId5">
              <a:extLst/>
            </a:blip>
            <a:stretch>
              <a:fillRect/>
            </a:stretch>
          </p:blipFill>
          <p:spPr>
            <a:xfrm>
              <a:off x="11254517" y="243018"/>
              <a:ext cx="1134727" cy="381681"/>
            </a:xfrm>
            <a:prstGeom prst="rect">
              <a:avLst/>
            </a:prstGeom>
            <a:ln w="12700" cap="flat">
              <a:noFill/>
              <a:miter lim="400000"/>
            </a:ln>
            <a:effectLst/>
          </p:spPr>
        </p:pic>
        <p:grpSp>
          <p:nvGrpSpPr>
            <p:cNvPr id="931" name="Group 931"/>
            <p:cNvGrpSpPr/>
            <p:nvPr/>
          </p:nvGrpSpPr>
          <p:grpSpPr>
            <a:xfrm>
              <a:off x="0" y="0"/>
              <a:ext cx="11076973" cy="898759"/>
              <a:chOff x="0" y="0"/>
              <a:chExt cx="11076972" cy="898758"/>
            </a:xfrm>
          </p:grpSpPr>
          <p:grpSp>
            <p:nvGrpSpPr>
              <p:cNvPr id="929" name="Group 929"/>
              <p:cNvGrpSpPr/>
              <p:nvPr/>
            </p:nvGrpSpPr>
            <p:grpSpPr>
              <a:xfrm>
                <a:off x="0" y="129952"/>
                <a:ext cx="3085800" cy="571501"/>
                <a:chOff x="0" y="213572"/>
                <a:chExt cx="3085799" cy="571500"/>
              </a:xfrm>
            </p:grpSpPr>
            <p:sp>
              <p:nvSpPr>
                <p:cNvPr id="927" name="Shape 927"/>
                <p:cNvSpPr/>
                <p:nvPr/>
              </p:nvSpPr>
              <p:spPr>
                <a:xfrm>
                  <a:off x="0" y="213572"/>
                  <a:ext cx="2303727"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100">
                      <a:solidFill>
                        <a:srgbClr val="005493"/>
                      </a:solidFill>
                      <a:latin typeface="Calibri"/>
                      <a:ea typeface="Calibri"/>
                      <a:cs typeface="Calibri"/>
                      <a:sym typeface="Calibri"/>
                    </a:defRPr>
                  </a:lvl1pPr>
                </a:lstStyle>
                <a:p>
                  <a:pPr lvl="0">
                    <a:defRPr sz="1800">
                      <a:solidFill>
                        <a:srgbClr val="000000"/>
                      </a:solidFill>
                    </a:defRPr>
                  </a:pPr>
                  <a:r>
                    <a:rPr sz="3100">
                      <a:solidFill>
                        <a:srgbClr val="005493"/>
                      </a:solidFill>
                    </a:rPr>
                    <a:t>conformality</a:t>
                  </a:r>
                </a:p>
              </p:txBody>
            </p:sp>
            <p:sp>
              <p:nvSpPr>
                <p:cNvPr id="928" name="Shape 928"/>
                <p:cNvSpPr/>
                <p:nvPr/>
              </p:nvSpPr>
              <p:spPr>
                <a:xfrm>
                  <a:off x="2244143" y="543464"/>
                  <a:ext cx="841657" cy="1"/>
                </a:xfrm>
                <a:prstGeom prst="line">
                  <a:avLst/>
                </a:prstGeom>
                <a:noFill/>
                <a:ln w="381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lvl="0">
                    <a:defRPr sz="2400"/>
                  </a:pPr>
                </a:p>
              </p:txBody>
            </p:sp>
          </p:grpSp>
          <p:pic>
            <p:nvPicPr>
              <p:cNvPr id="930" name="latexit-drag.pdf"/>
              <p:cNvPicPr/>
              <p:nvPr/>
            </p:nvPicPr>
            <p:blipFill>
              <a:blip r:embed="rId6">
                <a:extLst/>
              </a:blip>
              <a:stretch>
                <a:fillRect/>
              </a:stretch>
            </p:blipFill>
            <p:spPr>
              <a:xfrm>
                <a:off x="3396669" y="0"/>
                <a:ext cx="7680304" cy="898759"/>
              </a:xfrm>
              <a:prstGeom prst="rect">
                <a:avLst/>
              </a:prstGeom>
              <a:ln w="12700" cap="flat">
                <a:noFill/>
                <a:miter lim="400000"/>
              </a:ln>
              <a:effectLst/>
            </p:spPr>
          </p:pic>
        </p:grpSp>
      </p:grpSp>
      <p:grpSp>
        <p:nvGrpSpPr>
          <p:cNvPr id="939" name="Group 939"/>
          <p:cNvGrpSpPr/>
          <p:nvPr/>
        </p:nvGrpSpPr>
        <p:grpSpPr>
          <a:xfrm>
            <a:off x="324261" y="2932544"/>
            <a:ext cx="11873710" cy="1833134"/>
            <a:chOff x="0" y="0"/>
            <a:chExt cx="11873709" cy="1833133"/>
          </a:xfrm>
        </p:grpSpPr>
        <p:grpSp>
          <p:nvGrpSpPr>
            <p:cNvPr id="937" name="Group 937"/>
            <p:cNvGrpSpPr/>
            <p:nvPr/>
          </p:nvGrpSpPr>
          <p:grpSpPr>
            <a:xfrm>
              <a:off x="0" y="0"/>
              <a:ext cx="11873710" cy="1833134"/>
              <a:chOff x="0" y="0"/>
              <a:chExt cx="11873709" cy="1833133"/>
            </a:xfrm>
          </p:grpSpPr>
          <p:grpSp>
            <p:nvGrpSpPr>
              <p:cNvPr id="935" name="Group 935"/>
              <p:cNvGrpSpPr/>
              <p:nvPr/>
            </p:nvGrpSpPr>
            <p:grpSpPr>
              <a:xfrm>
                <a:off x="0" y="0"/>
                <a:ext cx="9956946" cy="1833134"/>
                <a:chOff x="0" y="-156308"/>
                <a:chExt cx="9956945" cy="1833133"/>
              </a:xfrm>
            </p:grpSpPr>
            <p:sp>
              <p:nvSpPr>
                <p:cNvPr id="933" name="Shape 933"/>
                <p:cNvSpPr/>
                <p:nvPr/>
              </p:nvSpPr>
              <p:spPr>
                <a:xfrm>
                  <a:off x="0" y="13125"/>
                  <a:ext cx="3882603" cy="1663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Equations for similarity Frenet frame</a:t>
                  </a:r>
                </a:p>
              </p:txBody>
            </p:sp>
            <p:sp>
              <p:nvSpPr>
                <p:cNvPr id="934" name="Shape 934"/>
                <p:cNvSpPr/>
                <p:nvPr/>
              </p:nvSpPr>
              <p:spPr>
                <a:xfrm>
                  <a:off x="3204513" y="-156309"/>
                  <a:ext cx="6752433" cy="1791198"/>
                </a:xfrm>
                <a:prstGeom prst="rect">
                  <a:avLst/>
                </a:prstGeom>
                <a:blipFill rotWithShape="1">
                  <a:blip r:embed="rId7"/>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pic>
            <p:nvPicPr>
              <p:cNvPr id="936" name="latexit-drag.pdf"/>
              <p:cNvPicPr/>
              <p:nvPr/>
            </p:nvPicPr>
            <p:blipFill>
              <a:blip r:embed="rId8">
                <a:extLst/>
              </a:blip>
              <a:srcRect l="0" t="0" r="0" b="0"/>
              <a:stretch>
                <a:fillRect/>
              </a:stretch>
            </p:blipFill>
            <p:spPr>
              <a:xfrm>
                <a:off x="10256697" y="340536"/>
                <a:ext cx="1617013" cy="952659"/>
              </a:xfrm>
              <a:prstGeom prst="rect">
                <a:avLst/>
              </a:prstGeom>
              <a:ln w="12700" cap="flat">
                <a:noFill/>
                <a:miter lim="400000"/>
              </a:ln>
              <a:effectLst/>
            </p:spPr>
          </p:pic>
        </p:grpSp>
        <p:pic>
          <p:nvPicPr>
            <p:cNvPr id="938" name="latexit-drag.pdf"/>
            <p:cNvPicPr/>
            <p:nvPr/>
          </p:nvPicPr>
          <p:blipFill>
            <a:blip r:embed="rId9">
              <a:extLst/>
            </a:blip>
            <a:srcRect l="0" t="0" r="0" b="0"/>
            <a:stretch>
              <a:fillRect/>
            </a:stretch>
          </p:blipFill>
          <p:spPr>
            <a:xfrm>
              <a:off x="3539275" y="116585"/>
              <a:ext cx="6248401" cy="1422401"/>
            </a:xfrm>
            <a:prstGeom prst="rect">
              <a:avLst/>
            </a:prstGeom>
            <a:ln w="12700" cap="flat">
              <a:noFill/>
              <a:miter lim="400000"/>
            </a:ln>
            <a:effectLst/>
          </p:spPr>
        </p:pic>
      </p:grpSp>
      <p:grpSp>
        <p:nvGrpSpPr>
          <p:cNvPr id="946" name="Group 946"/>
          <p:cNvGrpSpPr/>
          <p:nvPr/>
        </p:nvGrpSpPr>
        <p:grpSpPr>
          <a:xfrm>
            <a:off x="244152" y="4880009"/>
            <a:ext cx="11167622" cy="990601"/>
            <a:chOff x="0" y="0"/>
            <a:chExt cx="11167620" cy="990600"/>
          </a:xfrm>
        </p:grpSpPr>
        <p:grpSp>
          <p:nvGrpSpPr>
            <p:cNvPr id="944" name="Group 944"/>
            <p:cNvGrpSpPr/>
            <p:nvPr/>
          </p:nvGrpSpPr>
          <p:grpSpPr>
            <a:xfrm>
              <a:off x="-1" y="0"/>
              <a:ext cx="11167622" cy="990600"/>
              <a:chOff x="0" y="0"/>
              <a:chExt cx="11167620" cy="990600"/>
            </a:xfrm>
          </p:grpSpPr>
          <p:grpSp>
            <p:nvGrpSpPr>
              <p:cNvPr id="942" name="Group 942"/>
              <p:cNvGrpSpPr/>
              <p:nvPr/>
            </p:nvGrpSpPr>
            <p:grpSpPr>
              <a:xfrm>
                <a:off x="0" y="0"/>
                <a:ext cx="11167621" cy="990600"/>
                <a:chOff x="-99468" y="43537"/>
                <a:chExt cx="11167620" cy="990600"/>
              </a:xfrm>
            </p:grpSpPr>
            <p:sp>
              <p:nvSpPr>
                <p:cNvPr id="940" name="Shape 940"/>
                <p:cNvSpPr/>
                <p:nvPr/>
              </p:nvSpPr>
              <p:spPr>
                <a:xfrm>
                  <a:off x="-99469" y="291112"/>
                  <a:ext cx="2651695"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compatibility:</a:t>
                  </a:r>
                </a:p>
              </p:txBody>
            </p:sp>
            <p:pic>
              <p:nvPicPr>
                <p:cNvPr id="941" name="latexit-drag.pdf"/>
                <p:cNvPicPr/>
                <p:nvPr/>
              </p:nvPicPr>
              <p:blipFill>
                <a:blip r:embed="rId10">
                  <a:extLst/>
                </a:blip>
                <a:stretch>
                  <a:fillRect/>
                </a:stretch>
              </p:blipFill>
              <p:spPr>
                <a:xfrm>
                  <a:off x="8934551" y="43537"/>
                  <a:ext cx="2133601" cy="990601"/>
                </a:xfrm>
                <a:prstGeom prst="rect">
                  <a:avLst/>
                </a:prstGeom>
                <a:ln w="12700" cap="flat">
                  <a:noFill/>
                  <a:miter lim="400000"/>
                </a:ln>
                <a:effectLst/>
              </p:spPr>
            </p:pic>
          </p:grpSp>
          <p:pic>
            <p:nvPicPr>
              <p:cNvPr id="943" name="latexit-drag.pdf"/>
              <p:cNvPicPr/>
              <p:nvPr/>
            </p:nvPicPr>
            <p:blipFill>
              <a:blip r:embed="rId11">
                <a:extLst/>
              </a:blip>
              <a:srcRect l="0" t="0" r="0" b="0"/>
              <a:stretch>
                <a:fillRect/>
              </a:stretch>
            </p:blipFill>
            <p:spPr>
              <a:xfrm>
                <a:off x="3367232" y="290523"/>
                <a:ext cx="3124201" cy="482601"/>
              </a:xfrm>
              <a:prstGeom prst="rect">
                <a:avLst/>
              </a:prstGeom>
              <a:ln w="12700" cap="flat">
                <a:noFill/>
                <a:miter lim="400000"/>
              </a:ln>
              <a:effectLst/>
            </p:spPr>
          </p:pic>
        </p:grpSp>
        <p:sp>
          <p:nvSpPr>
            <p:cNvPr id="945" name="Shape 945"/>
            <p:cNvSpPr/>
            <p:nvPr/>
          </p:nvSpPr>
          <p:spPr>
            <a:xfrm flipV="1">
              <a:off x="6901273" y="540583"/>
              <a:ext cx="162315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grpSp>
        <p:nvGrpSpPr>
          <p:cNvPr id="949" name="Group 949"/>
          <p:cNvGrpSpPr/>
          <p:nvPr/>
        </p:nvGrpSpPr>
        <p:grpSpPr>
          <a:xfrm>
            <a:off x="270795" y="6021026"/>
            <a:ext cx="11041399" cy="1143001"/>
            <a:chOff x="0" y="0"/>
            <a:chExt cx="11041397" cy="1143000"/>
          </a:xfrm>
        </p:grpSpPr>
        <p:pic>
          <p:nvPicPr>
            <p:cNvPr id="947" name="latexit-drag.pdf"/>
            <p:cNvPicPr/>
            <p:nvPr/>
          </p:nvPicPr>
          <p:blipFill>
            <a:blip r:embed="rId12">
              <a:extLst/>
            </a:blip>
            <a:stretch>
              <a:fillRect/>
            </a:stretch>
          </p:blipFill>
          <p:spPr>
            <a:xfrm>
              <a:off x="8653797" y="146914"/>
              <a:ext cx="2387601" cy="355601"/>
            </a:xfrm>
            <a:prstGeom prst="rect">
              <a:avLst/>
            </a:prstGeom>
            <a:ln w="12700" cap="flat">
              <a:noFill/>
              <a:miter lim="400000"/>
            </a:ln>
            <a:effectLst/>
          </p:spPr>
        </p:pic>
        <p:sp>
          <p:nvSpPr>
            <p:cNvPr id="948" name="Shape 948"/>
            <p:cNvSpPr/>
            <p:nvPr/>
          </p:nvSpPr>
          <p:spPr>
            <a:xfrm>
              <a:off x="0" y="0"/>
              <a:ext cx="8527340" cy="1143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Eliminate f under specialization (for simplicity)</a:t>
              </a:r>
            </a:p>
          </p:txBody>
        </p:sp>
      </p:grpSp>
      <p:grpSp>
        <p:nvGrpSpPr>
          <p:cNvPr id="952" name="Group 952"/>
          <p:cNvGrpSpPr/>
          <p:nvPr/>
        </p:nvGrpSpPr>
        <p:grpSpPr>
          <a:xfrm>
            <a:off x="227277" y="7127973"/>
            <a:ext cx="11226230" cy="854122"/>
            <a:chOff x="0" y="0"/>
            <a:chExt cx="11226229" cy="854121"/>
          </a:xfrm>
        </p:grpSpPr>
        <p:pic>
          <p:nvPicPr>
            <p:cNvPr id="950" name="latexit-drag.pdf"/>
            <p:cNvPicPr/>
            <p:nvPr/>
          </p:nvPicPr>
          <p:blipFill>
            <a:blip r:embed="rId13">
              <a:extLst/>
            </a:blip>
            <a:stretch>
              <a:fillRect/>
            </a:stretch>
          </p:blipFill>
          <p:spPr>
            <a:xfrm>
              <a:off x="4709602" y="0"/>
              <a:ext cx="6516628" cy="854122"/>
            </a:xfrm>
            <a:prstGeom prst="rect">
              <a:avLst/>
            </a:prstGeom>
            <a:ln w="12700" cap="flat">
              <a:noFill/>
              <a:miter lim="400000"/>
            </a:ln>
            <a:effectLst/>
          </p:spPr>
        </p:pic>
        <p:sp>
          <p:nvSpPr>
            <p:cNvPr id="951" name="Shape 951"/>
            <p:cNvSpPr/>
            <p:nvPr/>
          </p:nvSpPr>
          <p:spPr>
            <a:xfrm>
              <a:off x="0" y="55592"/>
              <a:ext cx="4368363"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Solve H in terms of g:</a:t>
              </a:r>
            </a:p>
          </p:txBody>
        </p:sp>
      </p:grpSp>
      <p:grpSp>
        <p:nvGrpSpPr>
          <p:cNvPr id="956" name="Group 956"/>
          <p:cNvGrpSpPr/>
          <p:nvPr/>
        </p:nvGrpSpPr>
        <p:grpSpPr>
          <a:xfrm>
            <a:off x="575529" y="8176907"/>
            <a:ext cx="11759050" cy="1482139"/>
            <a:chOff x="0" y="180330"/>
            <a:chExt cx="11759048" cy="1482138"/>
          </a:xfrm>
        </p:grpSpPr>
        <p:sp>
          <p:nvSpPr>
            <p:cNvPr id="953" name="Shape 953"/>
            <p:cNvSpPr/>
            <p:nvPr/>
          </p:nvSpPr>
          <p:spPr>
            <a:xfrm>
              <a:off x="0" y="180330"/>
              <a:ext cx="11759049" cy="1482139"/>
            </a:xfrm>
            <a:prstGeom prst="rect">
              <a:avLst/>
            </a:prstGeom>
            <a:blipFill rotWithShape="1">
              <a:blip r:embed="rId14"/>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954" name="Shape 954"/>
            <p:cNvSpPr/>
            <p:nvPr/>
          </p:nvSpPr>
          <p:spPr>
            <a:xfrm>
              <a:off x="292546" y="428374"/>
              <a:ext cx="3722345" cy="11430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400">
                  <a:solidFill>
                    <a:srgbClr val="FFFFFF"/>
                  </a:solidFill>
                  <a:latin typeface="Calibri"/>
                  <a:ea typeface="Calibri"/>
                  <a:cs typeface="Calibri"/>
                  <a:sym typeface="Calibri"/>
                </a:rPr>
                <a:t>Deformation eq.</a:t>
              </a:r>
              <a:endParaRPr sz="3400">
                <a:solidFill>
                  <a:srgbClr val="FFFFFF"/>
                </a:solidFill>
                <a:latin typeface="Calibri"/>
                <a:ea typeface="Calibri"/>
                <a:cs typeface="Calibri"/>
                <a:sym typeface="Calibri"/>
              </a:endParaRPr>
            </a:p>
            <a:p>
              <a:pPr lvl="0" algn="l">
                <a:defRPr sz="1800"/>
              </a:pPr>
              <a:r>
                <a:rPr sz="3400">
                  <a:solidFill>
                    <a:srgbClr val="FFFFFF"/>
                  </a:solidFill>
                  <a:latin typeface="Calibri"/>
                  <a:ea typeface="Calibri"/>
                  <a:cs typeface="Calibri"/>
                  <a:sym typeface="Calibri"/>
                </a:rPr>
                <a:t>for a</a:t>
              </a:r>
              <a:r>
                <a:rPr baseline="-5999" sz="3400">
                  <a:solidFill>
                    <a:srgbClr val="FFFFFF"/>
                  </a:solidFill>
                  <a:latin typeface="Calibri"/>
                  <a:ea typeface="Calibri"/>
                  <a:cs typeface="Calibri"/>
                  <a:sym typeface="Calibri"/>
                </a:rPr>
                <a:t>m</a:t>
              </a:r>
              <a:r>
                <a:rPr sz="3400">
                  <a:solidFill>
                    <a:srgbClr val="FFFFFF"/>
                  </a:solidFill>
                  <a:latin typeface="Calibri"/>
                  <a:ea typeface="Calibri"/>
                  <a:cs typeface="Calibri"/>
                  <a:sym typeface="Calibri"/>
                </a:rPr>
                <a:t>=0, κ</a:t>
              </a:r>
              <a:r>
                <a:rPr baseline="-5999" sz="3400">
                  <a:solidFill>
                    <a:srgbClr val="FFFFFF"/>
                  </a:solidFill>
                  <a:latin typeface="Calibri"/>
                  <a:ea typeface="Calibri"/>
                  <a:cs typeface="Calibri"/>
                  <a:sym typeface="Calibri"/>
                </a:rPr>
                <a:t>n</a:t>
              </a:r>
              <a:r>
                <a:rPr sz="3400">
                  <a:solidFill>
                    <a:srgbClr val="FFFFFF"/>
                  </a:solidFill>
                  <a:latin typeface="Calibri"/>
                  <a:ea typeface="Calibri"/>
                  <a:cs typeface="Calibri"/>
                  <a:sym typeface="Calibri"/>
                </a:rPr>
                <a:t>=ε</a:t>
              </a:r>
            </a:p>
          </p:txBody>
        </p:sp>
        <p:pic>
          <p:nvPicPr>
            <p:cNvPr id="955" name="latexit-drag.pdf"/>
            <p:cNvPicPr/>
            <p:nvPr/>
          </p:nvPicPr>
          <p:blipFill>
            <a:blip r:embed="rId15">
              <a:extLst/>
            </a:blip>
            <a:stretch>
              <a:fillRect/>
            </a:stretch>
          </p:blipFill>
          <p:spPr>
            <a:xfrm>
              <a:off x="3891291" y="329610"/>
              <a:ext cx="7199505" cy="1217676"/>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9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9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9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9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9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9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9" grpId="2"/>
      <p:bldP build="whole" bldLvl="1" animBg="1" rev="0" advAuto="0" spid="932" grpId="1"/>
      <p:bldP build="whole" bldLvl="1" animBg="1" rev="0" advAuto="0" spid="952" grpId="5"/>
      <p:bldP build="whole" bldLvl="1" animBg="1" rev="0" advAuto="0" spid="949" grpId="4"/>
      <p:bldP build="whole" bldLvl="1" animBg="1" rev="0" advAuto="0" spid="946" grpId="3"/>
      <p:bldP build="whole" bldLvl="1" animBg="1" rev="0" advAuto="0" spid="921" grpId="6"/>
      <p:bldP build="whole" bldLvl="1" animBg="1" rev="0" advAuto="0" spid="956" grpId="7"/>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8" name="Shape 958"/>
          <p:cNvSpPr/>
          <p:nvPr/>
        </p:nvSpPr>
        <p:spPr>
          <a:xfrm>
            <a:off x="188981" y="63500"/>
            <a:ext cx="12438264"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59" name="Shape 959"/>
          <p:cNvSpPr/>
          <p:nvPr/>
        </p:nvSpPr>
        <p:spPr>
          <a:xfrm>
            <a:off x="532272" y="92728"/>
            <a:ext cx="11734655" cy="5842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Discrete Plane Curves  (3/4)</a:t>
            </a:r>
          </a:p>
        </p:txBody>
      </p:sp>
      <p:sp>
        <p:nvSpPr>
          <p:cNvPr id="960" name="Shape 960"/>
          <p:cNvSpPr/>
          <p:nvPr/>
        </p:nvSpPr>
        <p:spPr>
          <a:xfrm>
            <a:off x="335517" y="1208511"/>
            <a:ext cx="5191724"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Deformation equation</a:t>
            </a:r>
          </a:p>
        </p:txBody>
      </p:sp>
      <p:pic>
        <p:nvPicPr>
          <p:cNvPr id="961" name="latexit-drag.pdf"/>
          <p:cNvPicPr/>
          <p:nvPr/>
        </p:nvPicPr>
        <p:blipFill>
          <a:blip r:embed="rId4">
            <a:extLst/>
          </a:blip>
          <a:stretch>
            <a:fillRect/>
          </a:stretch>
        </p:blipFill>
        <p:spPr>
          <a:xfrm>
            <a:off x="5538218" y="1142349"/>
            <a:ext cx="6593756" cy="1115224"/>
          </a:xfrm>
          <a:prstGeom prst="rect">
            <a:avLst/>
          </a:prstGeom>
          <a:ln w="12700">
            <a:miter lim="400000"/>
          </a:ln>
        </p:spPr>
      </p:pic>
      <p:grpSp>
        <p:nvGrpSpPr>
          <p:cNvPr id="964" name="Group 964"/>
          <p:cNvGrpSpPr/>
          <p:nvPr/>
        </p:nvGrpSpPr>
        <p:grpSpPr>
          <a:xfrm>
            <a:off x="269907" y="2197695"/>
            <a:ext cx="4351914" cy="659201"/>
            <a:chOff x="0" y="0"/>
            <a:chExt cx="4351913" cy="659200"/>
          </a:xfrm>
        </p:grpSpPr>
        <p:sp>
          <p:nvSpPr>
            <p:cNvPr id="962" name="Shape 962"/>
            <p:cNvSpPr/>
            <p:nvPr/>
          </p:nvSpPr>
          <p:spPr>
            <a:xfrm>
              <a:off x="0" y="0"/>
              <a:ext cx="3042075"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Specialization:</a:t>
              </a:r>
            </a:p>
          </p:txBody>
        </p:sp>
        <p:pic>
          <p:nvPicPr>
            <p:cNvPr id="963" name="latexit-drag.pdf"/>
            <p:cNvPicPr/>
            <p:nvPr/>
          </p:nvPicPr>
          <p:blipFill>
            <a:blip r:embed="rId5">
              <a:extLst/>
            </a:blip>
            <a:stretch>
              <a:fillRect/>
            </a:stretch>
          </p:blipFill>
          <p:spPr>
            <a:xfrm>
              <a:off x="2878713" y="24200"/>
              <a:ext cx="1473201" cy="635001"/>
            </a:xfrm>
            <a:prstGeom prst="rect">
              <a:avLst/>
            </a:prstGeom>
            <a:ln w="12700" cap="flat">
              <a:noFill/>
              <a:miter lim="400000"/>
            </a:ln>
            <a:effectLst/>
          </p:spPr>
        </p:pic>
      </p:grpSp>
      <p:grpSp>
        <p:nvGrpSpPr>
          <p:cNvPr id="968" name="Group 968"/>
          <p:cNvGrpSpPr/>
          <p:nvPr/>
        </p:nvGrpSpPr>
        <p:grpSpPr>
          <a:xfrm>
            <a:off x="603948" y="3075715"/>
            <a:ext cx="11759050" cy="2063656"/>
            <a:chOff x="0" y="0"/>
            <a:chExt cx="11759048" cy="2063654"/>
          </a:xfrm>
        </p:grpSpPr>
        <p:sp>
          <p:nvSpPr>
            <p:cNvPr id="965" name="Shape 965"/>
            <p:cNvSpPr/>
            <p:nvPr/>
          </p:nvSpPr>
          <p:spPr>
            <a:xfrm>
              <a:off x="0" y="0"/>
              <a:ext cx="11759049" cy="1838384"/>
            </a:xfrm>
            <a:prstGeom prst="rect">
              <a:avLst/>
            </a:prstGeom>
            <a:blipFill rotWithShape="1">
              <a:blip r:embed="rId6"/>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sp>
          <p:nvSpPr>
            <p:cNvPr id="966" name="Shape 966"/>
            <p:cNvSpPr/>
            <p:nvPr/>
          </p:nvSpPr>
          <p:spPr>
            <a:xfrm>
              <a:off x="292546" y="399954"/>
              <a:ext cx="4182499" cy="16637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400">
                  <a:solidFill>
                    <a:srgbClr val="FFFFFF"/>
                  </a:solidFill>
                  <a:latin typeface="Calibri"/>
                  <a:ea typeface="Calibri"/>
                  <a:cs typeface="Calibri"/>
                  <a:sym typeface="Calibri"/>
                </a:rPr>
                <a:t>(a variant of ) discrete </a:t>
              </a:r>
              <a:endParaRPr sz="3400">
                <a:solidFill>
                  <a:srgbClr val="FFFFFF"/>
                </a:solidFill>
                <a:latin typeface="Calibri"/>
                <a:ea typeface="Calibri"/>
                <a:cs typeface="Calibri"/>
                <a:sym typeface="Calibri"/>
              </a:endParaRPr>
            </a:p>
            <a:p>
              <a:pPr lvl="0" algn="l">
                <a:defRPr sz="1800"/>
              </a:pPr>
              <a:r>
                <a:rPr sz="3400">
                  <a:solidFill>
                    <a:srgbClr val="FFFFFF"/>
                  </a:solidFill>
                  <a:latin typeface="Calibri"/>
                  <a:ea typeface="Calibri"/>
                  <a:cs typeface="Calibri"/>
                  <a:sym typeface="Calibri"/>
                </a:rPr>
                <a:t>Burgers equation</a:t>
              </a:r>
            </a:p>
          </p:txBody>
        </p:sp>
        <p:pic>
          <p:nvPicPr>
            <p:cNvPr id="967" name="latexit-drag.pdf"/>
            <p:cNvPicPr/>
            <p:nvPr/>
          </p:nvPicPr>
          <p:blipFill>
            <a:blip r:embed="rId7">
              <a:extLst/>
            </a:blip>
            <a:stretch>
              <a:fillRect/>
            </a:stretch>
          </p:blipFill>
          <p:spPr>
            <a:xfrm>
              <a:off x="4814096" y="184246"/>
              <a:ext cx="6073266" cy="1635626"/>
            </a:xfrm>
            <a:prstGeom prst="rect">
              <a:avLst/>
            </a:prstGeom>
            <a:ln w="12700" cap="flat">
              <a:noFill/>
              <a:miter lim="400000"/>
            </a:ln>
            <a:effectLst/>
          </p:spPr>
        </p:pic>
      </p:grpSp>
      <p:sp>
        <p:nvSpPr>
          <p:cNvPr id="969" name="Shape 969"/>
          <p:cNvSpPr/>
          <p:nvPr/>
        </p:nvSpPr>
        <p:spPr>
          <a:xfrm>
            <a:off x="334629" y="5442150"/>
            <a:ext cx="9768841"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Linearization of discrete Burgers eq.</a:t>
            </a:r>
          </a:p>
        </p:txBody>
      </p:sp>
      <p:grpSp>
        <p:nvGrpSpPr>
          <p:cNvPr id="974" name="Group 974"/>
          <p:cNvGrpSpPr/>
          <p:nvPr/>
        </p:nvGrpSpPr>
        <p:grpSpPr>
          <a:xfrm>
            <a:off x="1372992" y="6365599"/>
            <a:ext cx="10980335" cy="1260946"/>
            <a:chOff x="0" y="0"/>
            <a:chExt cx="10980334" cy="1260945"/>
          </a:xfrm>
        </p:grpSpPr>
        <p:sp>
          <p:nvSpPr>
            <p:cNvPr id="970" name="Shape 970"/>
            <p:cNvSpPr/>
            <p:nvPr/>
          </p:nvSpPr>
          <p:spPr>
            <a:xfrm>
              <a:off x="4899957" y="0"/>
              <a:ext cx="6080378" cy="1260946"/>
            </a:xfrm>
            <a:prstGeom prst="rect">
              <a:avLst/>
            </a:prstGeom>
            <a:solidFill>
              <a:srgbClr val="FFFC79"/>
            </a:solidFill>
            <a:ln w="12700" cap="flat">
              <a:noFill/>
              <a:miter lim="400000"/>
            </a:ln>
            <a:effectLst/>
          </p:spPr>
          <p:txBody>
            <a:bodyPr wrap="square" lIns="0" tIns="0" rIns="0" bIns="0" numCol="1" anchor="ctr">
              <a:noAutofit/>
            </a:bodyPr>
            <a:lstStyle/>
            <a:p>
              <a:pPr lvl="0">
                <a:defRPr sz="2400"/>
              </a:pPr>
            </a:p>
          </p:txBody>
        </p:sp>
        <p:pic>
          <p:nvPicPr>
            <p:cNvPr id="971" name="latexit-drag.pdf"/>
            <p:cNvPicPr/>
            <p:nvPr/>
          </p:nvPicPr>
          <p:blipFill>
            <a:blip r:embed="rId8">
              <a:extLst/>
            </a:blip>
            <a:srcRect l="0" t="0" r="0" b="0"/>
            <a:stretch>
              <a:fillRect/>
            </a:stretch>
          </p:blipFill>
          <p:spPr>
            <a:xfrm>
              <a:off x="0" y="118901"/>
              <a:ext cx="1617013" cy="952660"/>
            </a:xfrm>
            <a:prstGeom prst="rect">
              <a:avLst/>
            </a:prstGeom>
            <a:ln w="12700" cap="flat">
              <a:noFill/>
              <a:miter lim="400000"/>
            </a:ln>
            <a:effectLst/>
          </p:spPr>
        </p:pic>
        <p:pic>
          <p:nvPicPr>
            <p:cNvPr id="972" name="latexit-drag.pdf"/>
            <p:cNvPicPr/>
            <p:nvPr/>
          </p:nvPicPr>
          <p:blipFill>
            <a:blip r:embed="rId9">
              <a:extLst/>
            </a:blip>
            <a:stretch>
              <a:fillRect/>
            </a:stretch>
          </p:blipFill>
          <p:spPr>
            <a:xfrm>
              <a:off x="5101218" y="153447"/>
              <a:ext cx="5604169" cy="893419"/>
            </a:xfrm>
            <a:prstGeom prst="rect">
              <a:avLst/>
            </a:prstGeom>
            <a:ln w="12700" cap="flat">
              <a:noFill/>
              <a:miter lim="400000"/>
            </a:ln>
            <a:effectLst/>
          </p:spPr>
        </p:pic>
        <p:sp>
          <p:nvSpPr>
            <p:cNvPr id="973" name="Shape 973"/>
            <p:cNvSpPr/>
            <p:nvPr/>
          </p:nvSpPr>
          <p:spPr>
            <a:xfrm flipV="1">
              <a:off x="2660481" y="632285"/>
              <a:ext cx="1623153"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grpSp>
      <p:sp>
        <p:nvSpPr>
          <p:cNvPr id="975" name="Shape 975"/>
          <p:cNvSpPr/>
          <p:nvPr/>
        </p:nvSpPr>
        <p:spPr>
          <a:xfrm>
            <a:off x="305321" y="7757463"/>
            <a:ext cx="4421340"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Gill Sans"/>
                <a:ea typeface="Gill Sans"/>
                <a:cs typeface="Gill Sans"/>
                <a:sym typeface="Gill Sans"/>
              </a:defRPr>
            </a:lvl1pPr>
          </a:lstStyle>
          <a:p>
            <a:pPr lvl="0">
              <a:defRPr b="0" sz="1800">
                <a:solidFill>
                  <a:srgbClr val="000000"/>
                </a:solidFill>
              </a:defRPr>
            </a:pPr>
            <a:r>
              <a:rPr b="1" sz="3600">
                <a:solidFill>
                  <a:srgbClr val="AA7900"/>
                </a:solidFill>
              </a:rPr>
              <a:t>Continuous limit</a:t>
            </a:r>
          </a:p>
        </p:txBody>
      </p:sp>
      <p:pic>
        <p:nvPicPr>
          <p:cNvPr id="976" name="latexit-drag.pdf"/>
          <p:cNvPicPr/>
          <p:nvPr/>
        </p:nvPicPr>
        <p:blipFill>
          <a:blip r:embed="rId10">
            <a:extLst/>
          </a:blip>
          <a:stretch>
            <a:fillRect/>
          </a:stretch>
        </p:blipFill>
        <p:spPr>
          <a:xfrm>
            <a:off x="4677693" y="7947521"/>
            <a:ext cx="7150101" cy="406401"/>
          </a:xfrm>
          <a:prstGeom prst="rect">
            <a:avLst/>
          </a:prstGeom>
          <a:ln w="12700">
            <a:miter lim="400000"/>
          </a:ln>
        </p:spPr>
      </p:pic>
      <p:grpSp>
        <p:nvGrpSpPr>
          <p:cNvPr id="980" name="Group 980"/>
          <p:cNvGrpSpPr/>
          <p:nvPr/>
        </p:nvGrpSpPr>
        <p:grpSpPr>
          <a:xfrm>
            <a:off x="1560077" y="8847004"/>
            <a:ext cx="7943670" cy="622301"/>
            <a:chOff x="0" y="0"/>
            <a:chExt cx="7943669" cy="622300"/>
          </a:xfrm>
        </p:grpSpPr>
        <p:pic>
          <p:nvPicPr>
            <p:cNvPr id="977" name="latexit-drag.pdf"/>
            <p:cNvPicPr/>
            <p:nvPr/>
          </p:nvPicPr>
          <p:blipFill>
            <a:blip r:embed="rId11">
              <a:extLst/>
            </a:blip>
            <a:stretch>
              <a:fillRect/>
            </a:stretch>
          </p:blipFill>
          <p:spPr>
            <a:xfrm>
              <a:off x="2152058" y="107876"/>
              <a:ext cx="2982049" cy="428192"/>
            </a:xfrm>
            <a:prstGeom prst="rect">
              <a:avLst/>
            </a:prstGeom>
            <a:ln w="12700" cap="flat">
              <a:noFill/>
              <a:miter lim="400000"/>
            </a:ln>
            <a:effectLst/>
          </p:spPr>
        </p:pic>
        <p:sp>
          <p:nvSpPr>
            <p:cNvPr id="978" name="Shape 978"/>
            <p:cNvSpPr/>
            <p:nvPr/>
          </p:nvSpPr>
          <p:spPr>
            <a:xfrm flipV="1">
              <a:off x="0" y="352513"/>
              <a:ext cx="1623152"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sp>
          <p:nvSpPr>
            <p:cNvPr id="979" name="Shape 979"/>
            <p:cNvSpPr/>
            <p:nvPr/>
          </p:nvSpPr>
          <p:spPr>
            <a:xfrm>
              <a:off x="5501237" y="0"/>
              <a:ext cx="2442433"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Calibri"/>
                  <a:ea typeface="Calibri"/>
                  <a:cs typeface="Calibri"/>
                  <a:sym typeface="Calibri"/>
                </a:defRPr>
              </a:lvl1pPr>
            </a:lstStyle>
            <a:p>
              <a:pPr lvl="0">
                <a:defRPr sz="1800">
                  <a:solidFill>
                    <a:srgbClr val="000000"/>
                  </a:solidFill>
                </a:defRPr>
              </a:pPr>
              <a:r>
                <a:rPr sz="3400">
                  <a:solidFill>
                    <a:srgbClr val="005493"/>
                  </a:solidFill>
                </a:rPr>
                <a:t>Burgers eq.</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9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9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9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9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9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9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8" grpId="2"/>
      <p:bldP build="whole" bldLvl="1" animBg="1" rev="0" advAuto="0" spid="969" grpId="3"/>
      <p:bldP build="whole" bldLvl="1" animBg="1" rev="0" advAuto="0" spid="964" grpId="1"/>
      <p:bldP build="whole" bldLvl="1" animBg="1" rev="0" advAuto="0" spid="980" grpId="7"/>
      <p:bldP build="whole" bldLvl="1" animBg="1" rev="0" advAuto="0" spid="976" grpId="6"/>
      <p:bldP build="whole" bldLvl="1" animBg="1" rev="0" advAuto="0" spid="974" grpId="4"/>
      <p:bldP build="whole" bldLvl="1" animBg="1" rev="0" advAuto="0" spid="975" grpId="5"/>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2" name="Shape 982"/>
          <p:cNvSpPr/>
          <p:nvPr/>
        </p:nvSpPr>
        <p:spPr>
          <a:xfrm>
            <a:off x="188981" y="63500"/>
            <a:ext cx="12438264"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83" name="Shape 983"/>
          <p:cNvSpPr/>
          <p:nvPr/>
        </p:nvSpPr>
        <p:spPr>
          <a:xfrm>
            <a:off x="532272" y="92728"/>
            <a:ext cx="11734655" cy="5842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Conformal Deformation of Discrete Plane Curves  (4/4)</a:t>
            </a:r>
          </a:p>
        </p:txBody>
      </p:sp>
      <p:sp>
        <p:nvSpPr>
          <p:cNvPr id="984" name="Shape 984"/>
          <p:cNvSpPr/>
          <p:nvPr/>
        </p:nvSpPr>
        <p:spPr>
          <a:xfrm>
            <a:off x="221839" y="924315"/>
            <a:ext cx="6525892"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60000" indent="-360000" algn="l">
              <a:buSzPct val="70000"/>
              <a:buBlip>
                <a:blip r:embed="rId3"/>
              </a:buBlip>
              <a:defRPr sz="1800"/>
            </a:pPr>
            <a:r>
              <a:rPr b="1" sz="3600">
                <a:solidFill>
                  <a:srgbClr val="AA7900"/>
                </a:solidFill>
                <a:latin typeface="Calibri"/>
                <a:ea typeface="Calibri"/>
                <a:cs typeface="Calibri"/>
                <a:sym typeface="Calibri"/>
              </a:rPr>
              <a:t>Effect of </a:t>
            </a:r>
            <a:r>
              <a:rPr sz="3600">
                <a:solidFill>
                  <a:srgbClr val="AA7900"/>
                </a:solidFill>
                <a:latin typeface="Times New Roman"/>
                <a:ea typeface="Times New Roman"/>
                <a:cs typeface="Times New Roman"/>
                <a:sym typeface="Times New Roman"/>
              </a:rPr>
              <a:t>a</a:t>
            </a:r>
            <a:r>
              <a:rPr b="1" sz="3600">
                <a:solidFill>
                  <a:srgbClr val="AA7900"/>
                </a:solidFill>
                <a:latin typeface="Calibri"/>
                <a:ea typeface="Calibri"/>
                <a:cs typeface="Calibri"/>
                <a:sym typeface="Calibri"/>
              </a:rPr>
              <a:t>: smooth curves</a:t>
            </a:r>
          </a:p>
        </p:txBody>
      </p:sp>
      <p:pic>
        <p:nvPicPr>
          <p:cNvPr id="985" name="latexit-drag.pdf"/>
          <p:cNvPicPr/>
          <p:nvPr/>
        </p:nvPicPr>
        <p:blipFill>
          <a:blip r:embed="rId4">
            <a:extLst/>
          </a:blip>
          <a:stretch>
            <a:fillRect/>
          </a:stretch>
        </p:blipFill>
        <p:spPr>
          <a:xfrm>
            <a:off x="280892" y="1959121"/>
            <a:ext cx="3751231" cy="383338"/>
          </a:xfrm>
          <a:prstGeom prst="rect">
            <a:avLst/>
          </a:prstGeom>
          <a:ln w="12700">
            <a:miter lim="400000"/>
          </a:ln>
        </p:spPr>
      </p:pic>
      <p:grpSp>
        <p:nvGrpSpPr>
          <p:cNvPr id="988" name="Group 988"/>
          <p:cNvGrpSpPr/>
          <p:nvPr/>
        </p:nvGrpSpPr>
        <p:grpSpPr>
          <a:xfrm>
            <a:off x="4275041" y="1601503"/>
            <a:ext cx="2714111" cy="1120550"/>
            <a:chOff x="0" y="0"/>
            <a:chExt cx="2714109" cy="1120549"/>
          </a:xfrm>
        </p:grpSpPr>
        <p:sp>
          <p:nvSpPr>
            <p:cNvPr id="986" name="Shape 986"/>
            <p:cNvSpPr/>
            <p:nvPr/>
          </p:nvSpPr>
          <p:spPr>
            <a:xfrm>
              <a:off x="0" y="565040"/>
              <a:ext cx="667151"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987" name="latexit-drag.pdf"/>
            <p:cNvPicPr/>
            <p:nvPr/>
          </p:nvPicPr>
          <p:blipFill>
            <a:blip r:embed="rId5">
              <a:extLst/>
            </a:blip>
            <a:stretch>
              <a:fillRect/>
            </a:stretch>
          </p:blipFill>
          <p:spPr>
            <a:xfrm>
              <a:off x="918684" y="0"/>
              <a:ext cx="1795426" cy="1120550"/>
            </a:xfrm>
            <a:prstGeom prst="rect">
              <a:avLst/>
            </a:prstGeom>
            <a:ln w="12700" cap="flat">
              <a:noFill/>
              <a:miter lim="400000"/>
            </a:ln>
            <a:effectLst/>
          </p:spPr>
        </p:pic>
      </p:grpSp>
      <p:grpSp>
        <p:nvGrpSpPr>
          <p:cNvPr id="991" name="Group 991"/>
          <p:cNvGrpSpPr/>
          <p:nvPr/>
        </p:nvGrpSpPr>
        <p:grpSpPr>
          <a:xfrm>
            <a:off x="7513993" y="1855595"/>
            <a:ext cx="4058251" cy="464649"/>
            <a:chOff x="0" y="0"/>
            <a:chExt cx="4058250" cy="464647"/>
          </a:xfrm>
        </p:grpSpPr>
        <p:sp>
          <p:nvSpPr>
            <p:cNvPr id="989" name="Shape 989"/>
            <p:cNvSpPr/>
            <p:nvPr/>
          </p:nvSpPr>
          <p:spPr>
            <a:xfrm>
              <a:off x="0" y="295850"/>
              <a:ext cx="667151"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pic>
          <p:nvPicPr>
            <p:cNvPr id="990" name="latexit-drag.pdf"/>
            <p:cNvPicPr/>
            <p:nvPr/>
          </p:nvPicPr>
          <p:blipFill>
            <a:blip r:embed="rId6">
              <a:extLst/>
            </a:blip>
            <a:stretch>
              <a:fillRect/>
            </a:stretch>
          </p:blipFill>
          <p:spPr>
            <a:xfrm>
              <a:off x="1173561" y="0"/>
              <a:ext cx="2884690" cy="464648"/>
            </a:xfrm>
            <a:prstGeom prst="rect">
              <a:avLst/>
            </a:prstGeom>
            <a:ln w="12700" cap="flat">
              <a:noFill/>
              <a:miter lim="400000"/>
            </a:ln>
            <a:effectLst/>
          </p:spPr>
        </p:pic>
      </p:grpSp>
      <p:sp>
        <p:nvSpPr>
          <p:cNvPr id="992" name="Shape 992"/>
          <p:cNvSpPr/>
          <p:nvPr/>
        </p:nvSpPr>
        <p:spPr>
          <a:xfrm>
            <a:off x="383585" y="2822927"/>
            <a:ext cx="11990324"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3400">
                <a:solidFill>
                  <a:srgbClr val="005493"/>
                </a:solidFill>
                <a:latin typeface="Calibri"/>
                <a:ea typeface="Calibri"/>
                <a:cs typeface="Calibri"/>
                <a:sym typeface="Calibri"/>
              </a:rPr>
              <a:t>Independent variable transformation (←chain rule) does not work well for discrete cases → </a:t>
            </a:r>
            <a:r>
              <a:rPr sz="3400">
                <a:solidFill>
                  <a:srgbClr val="DE6A10"/>
                </a:solidFill>
                <a:latin typeface="Calibri"/>
                <a:ea typeface="Calibri"/>
                <a:cs typeface="Calibri"/>
                <a:sym typeface="Calibri"/>
              </a:rPr>
              <a:t>effect of a is nontrivial </a:t>
            </a:r>
          </a:p>
        </p:txBody>
      </p:sp>
      <p:pic>
        <p:nvPicPr>
          <p:cNvPr id="993" name="pasted-image.pdf"/>
          <p:cNvPicPr/>
          <p:nvPr/>
        </p:nvPicPr>
        <p:blipFill>
          <a:blip r:embed="rId7">
            <a:extLst/>
          </a:blip>
          <a:stretch>
            <a:fillRect/>
          </a:stretch>
        </p:blipFill>
        <p:spPr>
          <a:xfrm>
            <a:off x="298789" y="4869418"/>
            <a:ext cx="7266956" cy="1696902"/>
          </a:xfrm>
          <a:prstGeom prst="rect">
            <a:avLst/>
          </a:prstGeom>
          <a:ln w="12700">
            <a:miter lim="400000"/>
          </a:ln>
        </p:spPr>
      </p:pic>
      <p:pic>
        <p:nvPicPr>
          <p:cNvPr id="994" name="dburgers.pdf"/>
          <p:cNvPicPr/>
          <p:nvPr/>
        </p:nvPicPr>
        <p:blipFill>
          <a:blip r:embed="rId8">
            <a:extLst/>
          </a:blip>
          <a:stretch>
            <a:fillRect/>
          </a:stretch>
        </p:blipFill>
        <p:spPr>
          <a:xfrm>
            <a:off x="7923048" y="4545518"/>
            <a:ext cx="4546601" cy="2044701"/>
          </a:xfrm>
          <a:prstGeom prst="rect">
            <a:avLst/>
          </a:prstGeom>
          <a:ln w="12700">
            <a:miter lim="400000"/>
          </a:ln>
        </p:spPr>
      </p:pic>
      <p:sp>
        <p:nvSpPr>
          <p:cNvPr id="995" name="Shape 995"/>
          <p:cNvSpPr/>
          <p:nvPr/>
        </p:nvSpPr>
        <p:spPr>
          <a:xfrm>
            <a:off x="235160" y="4092217"/>
            <a:ext cx="3486101"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Discrete case</a:t>
            </a:r>
          </a:p>
        </p:txBody>
      </p:sp>
      <p:grpSp>
        <p:nvGrpSpPr>
          <p:cNvPr id="998" name="Group 998"/>
          <p:cNvGrpSpPr/>
          <p:nvPr/>
        </p:nvGrpSpPr>
        <p:grpSpPr>
          <a:xfrm>
            <a:off x="234272" y="7032762"/>
            <a:ext cx="11877897" cy="1193801"/>
            <a:chOff x="0" y="0"/>
            <a:chExt cx="11877895" cy="1193800"/>
          </a:xfrm>
        </p:grpSpPr>
        <p:pic>
          <p:nvPicPr>
            <p:cNvPr id="996" name="latexit-drag.pdf"/>
            <p:cNvPicPr/>
            <p:nvPr/>
          </p:nvPicPr>
          <p:blipFill>
            <a:blip r:embed="rId9">
              <a:extLst/>
            </a:blip>
            <a:stretch>
              <a:fillRect/>
            </a:stretch>
          </p:blipFill>
          <p:spPr>
            <a:xfrm>
              <a:off x="5388195" y="30541"/>
              <a:ext cx="6489701" cy="749301"/>
            </a:xfrm>
            <a:prstGeom prst="rect">
              <a:avLst/>
            </a:prstGeom>
            <a:ln w="12700" cap="flat">
              <a:noFill/>
              <a:miter lim="400000"/>
            </a:ln>
            <a:effectLst/>
          </p:spPr>
        </p:pic>
        <p:sp>
          <p:nvSpPr>
            <p:cNvPr id="997" name="Shape 997"/>
            <p:cNvSpPr/>
            <p:nvPr/>
          </p:nvSpPr>
          <p:spPr>
            <a:xfrm>
              <a:off x="0" y="0"/>
              <a:ext cx="5074492" cy="1193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3"/>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Representation formula</a:t>
              </a:r>
            </a:p>
          </p:txBody>
        </p:sp>
      </p:grpSp>
      <p:grpSp>
        <p:nvGrpSpPr>
          <p:cNvPr id="1002" name="Group 1002"/>
          <p:cNvGrpSpPr/>
          <p:nvPr/>
        </p:nvGrpSpPr>
        <p:grpSpPr>
          <a:xfrm>
            <a:off x="260515" y="8120351"/>
            <a:ext cx="12125189" cy="1500178"/>
            <a:chOff x="0" y="0"/>
            <a:chExt cx="12125187" cy="1500177"/>
          </a:xfrm>
        </p:grpSpPr>
        <p:sp>
          <p:nvSpPr>
            <p:cNvPr id="999" name="Shape 999"/>
            <p:cNvSpPr/>
            <p:nvPr/>
          </p:nvSpPr>
          <p:spPr>
            <a:xfrm>
              <a:off x="0" y="0"/>
              <a:ext cx="12125188" cy="1377891"/>
            </a:xfrm>
            <a:prstGeom prst="rect">
              <a:avLst/>
            </a:prstGeom>
            <a:blipFill rotWithShape="1">
              <a:blip r:embed="rId10"/>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000" name="latexit-drag.pdf"/>
            <p:cNvPicPr/>
            <p:nvPr/>
          </p:nvPicPr>
          <p:blipFill>
            <a:blip r:embed="rId11">
              <a:extLst/>
            </a:blip>
            <a:stretch>
              <a:fillRect/>
            </a:stretch>
          </p:blipFill>
          <p:spPr>
            <a:xfrm>
              <a:off x="4072277" y="204141"/>
              <a:ext cx="6099531" cy="1106911"/>
            </a:xfrm>
            <a:prstGeom prst="rect">
              <a:avLst/>
            </a:prstGeom>
            <a:ln w="12700" cap="flat">
              <a:noFill/>
              <a:miter lim="400000"/>
            </a:ln>
            <a:effectLst/>
          </p:spPr>
        </p:pic>
        <p:sp>
          <p:nvSpPr>
            <p:cNvPr id="1001" name="Shape 1001"/>
            <p:cNvSpPr/>
            <p:nvPr/>
          </p:nvSpPr>
          <p:spPr>
            <a:xfrm>
              <a:off x="138635" y="357177"/>
              <a:ext cx="2983990" cy="11430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FFFFFF"/>
                  </a:solidFill>
                  <a:latin typeface="Calibri"/>
                  <a:ea typeface="Calibri"/>
                  <a:cs typeface="Calibri"/>
                  <a:sym typeface="Calibri"/>
                </a:defRPr>
              </a:lvl1pPr>
            </a:lstStyle>
            <a:p>
              <a:pPr lvl="0">
                <a:defRPr sz="1800">
                  <a:solidFill>
                    <a:srgbClr val="000000"/>
                  </a:solidFill>
                </a:defRPr>
              </a:pPr>
              <a:r>
                <a:rPr sz="3400">
                  <a:solidFill>
                    <a:srgbClr val="FFFFFF"/>
                  </a:solidFill>
                </a:rPr>
                <a:t>discrete curves</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9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9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9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9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9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9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0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8" grpId="7"/>
      <p:bldP build="whole" bldLvl="1" animBg="1" rev="0" advAuto="0" spid="992" grpId="3"/>
      <p:bldP build="whole" bldLvl="1" animBg="1" rev="0" advAuto="0" spid="1002" grpId="8"/>
      <p:bldP build="whole" bldLvl="1" animBg="1" rev="0" advAuto="0" spid="991" grpId="2"/>
      <p:bldP build="whole" bldLvl="1" animBg="1" rev="0" advAuto="0" spid="995" grpId="4"/>
      <p:bldP build="whole" bldLvl="1" animBg="1" rev="0" advAuto="0" spid="993" grpId="5"/>
      <p:bldP build="whole" bldLvl="1" animBg="1" rev="0" advAuto="0" spid="988" grpId="1"/>
      <p:bldP build="whole" bldLvl="1" animBg="1" rev="0" advAuto="0" spid="994" grpId="6"/>
    </p:bldLst>
  </p:timing>
</p:sld>
</file>

<file path=ppt/slides/slide3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004" name="d-burgers-3.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45917" y="1825133"/>
            <a:ext cx="5328886" cy="5328886"/>
          </a:xfrm>
          <a:prstGeom prst="rect">
            <a:avLst/>
          </a:prstGeom>
        </p:spPr>
      </p:pic>
      <p:pic>
        <p:nvPicPr>
          <p:cNvPr id="1005" name="d-curve-3.mov"/>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6308967" y="1767600"/>
            <a:ext cx="5671310" cy="567131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25079" fill="hold"/>
                                        <p:tgtEl>
                                          <p:spTgt spid="1004"/>
                                        </p:tgtEl>
                                      </p:cBhvr>
                                    </p:cmd>
                                  </p:childTnLst>
                                </p:cTn>
                              </p:par>
                            </p:childTnLst>
                          </p:cTn>
                        </p:par>
                        <p:par>
                          <p:cTn id="7" fill="hold">
                            <p:stCondLst>
                              <p:cond delay="25079"/>
                            </p:stCondLst>
                            <p:childTnLst>
                              <p:par>
                                <p:cTn id="8" nodeType="afterEffect" presetClass="mediacall" presetSubtype="0" presetID="1" grpId="2" fill="hold">
                                  <p:stCondLst>
                                    <p:cond delay="0"/>
                                  </p:stCondLst>
                                  <p:childTnLst>
                                    <p:cmd type="call" cmd="playFrom(0.0)">
                                      <p:cBhvr>
                                        <p:cTn id="9" dur="25079" fill="hold"/>
                                        <p:tgtEl>
                                          <p:spTgt spid="1005"/>
                                        </p:tgtEl>
                                      </p:cBhvr>
                                    </p:cmd>
                                  </p:childTnLst>
                                </p:cTn>
                              </p:par>
                            </p:childTnLst>
                          </p:cTn>
                        </p:par>
                      </p:childTnLst>
                    </p:cTn>
                  </p:par>
                  <p:par>
                    <p:cTn id="10" fill="hold">
                      <p:stCondLst>
                        <p:cond delay="indefinite"/>
                      </p:stCondLst>
                      <p:childTnLst>
                        <p:par>
                          <p:cTn id="11" fill="hold">
                            <p:stCondLst>
                              <p:cond delay="0"/>
                            </p:stCondLst>
                            <p:childTnLst>
                              <p:par>
                                <p:cTn id="12" nodeType="clickEffect" presetClass="entr" presetSubtype="0" presetID="1" grpId="1" fill="hold">
                                  <p:stCondLst>
                                    <p:cond delay="0"/>
                                  </p:stCondLst>
                                  <p:iterate type="el" backwards="0">
                                    <p:tmAbs val="0"/>
                                  </p:iterate>
                                  <p:childTnLst>
                                    <p:set>
                                      <p:cBhvr>
                                        <p:cTn id="13" fill="hold"/>
                                        <p:tgtEl>
                                          <p:spTgt spid="100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0" presetID="1" grpId="2" fill="hold">
                                  <p:stCondLst>
                                    <p:cond delay="0"/>
                                  </p:stCondLst>
                                  <p:iterate type="el" backwards="0">
                                    <p:tmAbs val="0"/>
                                  </p:iterate>
                                  <p:childTnLst>
                                    <p:set>
                                      <p:cBhvr>
                                        <p:cTn id="17" fill="hold"/>
                                        <p:tgtEl>
                                          <p:spTgt spid="10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8" fill="hold" display="0">
                  <p:stCondLst>
                    <p:cond delay="indefinite"/>
                  </p:stCondLst>
                </p:cTn>
                <p:tgtEl>
                  <p:spTgt spid="1004"/>
                </p:tgtEl>
              </p:cMediaNode>
            </p:video>
            <p:video fullScrn="0">
              <p:cMediaNode mute="0" showWhenStopped="1" numSld="1" vol="100000">
                <p:cTn id="19" fill="hold" display="0">
                  <p:stCondLst>
                    <p:cond delay="indefinite"/>
                  </p:stCondLst>
                </p:cTn>
                <p:tgtEl>
                  <p:spTgt spid="1005"/>
                </p:tgtEl>
              </p:cMediaNode>
            </p:video>
          </p:childTnLst>
        </p:cTn>
      </p:par>
    </p:tnLst>
    <p:bldLst>
      <p:bldP build="whole" bldLvl="1" animBg="1" rev="0" advAuto="0" spid="1004" grpId="1"/>
      <p:bldP build="whole" bldLvl="1" animBg="1" rev="0" advAuto="0" spid="1005" grpId="2"/>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7" name="d-curve-4.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959600" y="2806700"/>
            <a:ext cx="4140200" cy="4140200"/>
          </a:xfrm>
          <a:prstGeom prst="rect">
            <a:avLst/>
          </a:prstGeom>
        </p:spPr>
      </p:pic>
      <p:pic>
        <p:nvPicPr>
          <p:cNvPr id="1008" name="d-burgers-2.mov"/>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892300" y="2806700"/>
            <a:ext cx="4140200" cy="4140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008"/>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1" grpId="2" fill="hold">
                                  <p:stCondLst>
                                    <p:cond delay="0"/>
                                  </p:stCondLst>
                                  <p:childTnLst>
                                    <p:cmd type="call" cmd="playFrom(0.0)">
                                      <p:cBhvr>
                                        <p:cTn id="10" dur="0" fill="hold"/>
                                        <p:tgtEl>
                                          <p:spTgt spid="100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1007"/>
                </p:tgtEl>
              </p:cMediaNode>
            </p:video>
            <p:video fullScrn="0">
              <p:cMediaNode mute="0" showWhenStopped="1" numSld="1" vol="100000">
                <p:cTn id="12" fill="hold" display="0">
                  <p:stCondLst>
                    <p:cond delay="indefinite"/>
                  </p:stCondLst>
                </p:cTn>
                <p:tgtEl>
                  <p:spTgt spid="100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nvSpPr>
        <p:spPr>
          <a:xfrm>
            <a:off x="501067" y="505749"/>
            <a:ext cx="12163577" cy="84998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81000" indent="-381000" algn="l">
              <a:spcBef>
                <a:spcPts val="1600"/>
              </a:spcBef>
              <a:buSzPct val="70000"/>
              <a:buBlip>
                <a:blip r:embed="rId3"/>
              </a:buBlip>
              <a:defRPr sz="1800"/>
            </a:pPr>
            <a:r>
              <a:rPr sz="3200">
                <a:latin typeface="Calibri"/>
                <a:ea typeface="Calibri"/>
                <a:cs typeface="Calibri"/>
                <a:sym typeface="Calibri"/>
              </a:rPr>
              <a:t>project started from Sep. 2013, working together once a month for 3-5 days. 95% finished, now 118 pages</a:t>
            </a:r>
            <a:endParaRPr sz="3200">
              <a:latin typeface="Calibri"/>
              <a:ea typeface="Calibri"/>
              <a:cs typeface="Calibri"/>
              <a:sym typeface="Calibri"/>
            </a:endParaRPr>
          </a:p>
          <a:p>
            <a:pPr lvl="0" marL="381000" indent="-381000" algn="l">
              <a:spcBef>
                <a:spcPts val="1600"/>
              </a:spcBef>
              <a:buSzPct val="70000"/>
              <a:buBlip>
                <a:blip r:embed="rId3"/>
              </a:buBlip>
              <a:defRPr sz="1800"/>
            </a:pPr>
            <a:r>
              <a:rPr sz="3200">
                <a:latin typeface="Calibri"/>
                <a:ea typeface="Calibri"/>
                <a:cs typeface="Calibri"/>
                <a:sym typeface="Calibri"/>
              </a:rPr>
              <a:t>Based on eight point configuration in </a:t>
            </a:r>
            <a:r>
              <a:rPr sz="3200">
                <a:latin typeface="Academy Engraved LET Plain:1.0"/>
                <a:ea typeface="Academy Engraved LET Plain:1.0"/>
                <a:cs typeface="Academy Engraved LET Plain:1.0"/>
                <a:sym typeface="Academy Engraved LET Plain:1.0"/>
              </a:rPr>
              <a:t>P</a:t>
            </a:r>
            <a:r>
              <a:rPr baseline="31999" sz="3200">
                <a:latin typeface="Calibri"/>
                <a:ea typeface="Calibri"/>
                <a:cs typeface="Calibri"/>
                <a:sym typeface="Calibri"/>
              </a:rPr>
              <a:t>1</a:t>
            </a:r>
            <a:r>
              <a:rPr sz="3200">
                <a:latin typeface="Calibri"/>
                <a:ea typeface="Calibri"/>
                <a:cs typeface="Calibri"/>
                <a:sym typeface="Calibri"/>
              </a:rPr>
              <a:t> x</a:t>
            </a:r>
            <a:r>
              <a:rPr sz="3200">
                <a:latin typeface="Academy Engraved LET Plain:1.0"/>
                <a:ea typeface="Academy Engraved LET Plain:1.0"/>
                <a:cs typeface="Academy Engraved LET Plain:1.0"/>
                <a:sym typeface="Academy Engraved LET Plain:1.0"/>
              </a:rPr>
              <a:t> P</a:t>
            </a:r>
            <a:r>
              <a:rPr baseline="31999" sz="3200">
                <a:latin typeface="Calibri"/>
                <a:ea typeface="Calibri"/>
                <a:cs typeface="Calibri"/>
                <a:sym typeface="Calibri"/>
              </a:rPr>
              <a:t>1 </a:t>
            </a:r>
            <a:r>
              <a:rPr sz="3200">
                <a:latin typeface="Calibri"/>
                <a:ea typeface="Calibri"/>
                <a:cs typeface="Calibri"/>
                <a:sym typeface="Calibri"/>
              </a:rPr>
              <a:t>(Sakai used nine points in </a:t>
            </a:r>
            <a:r>
              <a:rPr sz="3200">
                <a:latin typeface="Academy Engraved LET Plain:1.0"/>
                <a:ea typeface="Academy Engraved LET Plain:1.0"/>
                <a:cs typeface="Academy Engraved LET Plain:1.0"/>
                <a:sym typeface="Academy Engraved LET Plain:1.0"/>
              </a:rPr>
              <a:t>P</a:t>
            </a:r>
            <a:r>
              <a:rPr baseline="31999" sz="3200">
                <a:latin typeface="Academy Engraved LET Plain:1.0"/>
                <a:ea typeface="Academy Engraved LET Plain:1.0"/>
                <a:cs typeface="Academy Engraved LET Plain:1.0"/>
                <a:sym typeface="Academy Engraved LET Plain:1.0"/>
              </a:rPr>
              <a:t>2</a:t>
            </a:r>
            <a:r>
              <a:rPr sz="3200">
                <a:latin typeface="Calibri"/>
                <a:ea typeface="Calibri"/>
                <a:cs typeface="Calibri"/>
                <a:sym typeface="Calibri"/>
              </a:rPr>
              <a:t>), focused mainly on discrete Painlevé equations</a:t>
            </a:r>
            <a:endParaRPr sz="3200">
              <a:latin typeface="Calibri"/>
              <a:ea typeface="Calibri"/>
              <a:cs typeface="Calibri"/>
              <a:sym typeface="Calibri"/>
            </a:endParaRPr>
          </a:p>
          <a:p>
            <a:pPr lvl="0" marL="381000" indent="-381000" algn="l">
              <a:spcBef>
                <a:spcPts val="1600"/>
              </a:spcBef>
              <a:buSzPct val="70000"/>
              <a:buBlip>
                <a:blip r:embed="rId3"/>
              </a:buBlip>
              <a:defRPr sz="1800"/>
            </a:pPr>
            <a:r>
              <a:rPr sz="3200">
                <a:solidFill>
                  <a:srgbClr val="EC5D57"/>
                </a:solidFill>
                <a:latin typeface="Calibri"/>
                <a:ea typeface="Calibri"/>
                <a:cs typeface="Calibri"/>
                <a:sym typeface="Calibri"/>
              </a:rPr>
              <a:t>Reader-friendly explanations</a:t>
            </a:r>
            <a:r>
              <a:rPr sz="3200">
                <a:latin typeface="Calibri"/>
                <a:ea typeface="Calibri"/>
                <a:cs typeface="Calibri"/>
                <a:sym typeface="Calibri"/>
              </a:rPr>
              <a:t>(perhaps).</a:t>
            </a:r>
            <a:r>
              <a:rPr sz="3200">
                <a:solidFill>
                  <a:srgbClr val="EC5D57"/>
                </a:solidFill>
                <a:latin typeface="Calibri"/>
                <a:ea typeface="Calibri"/>
                <a:cs typeface="Calibri"/>
                <a:sym typeface="Calibri"/>
              </a:rPr>
              <a:t> NO definitions or theorems ;-)</a:t>
            </a:r>
            <a:endParaRPr sz="3200">
              <a:solidFill>
                <a:srgbClr val="EC5D57"/>
              </a:solidFill>
              <a:latin typeface="Calibri"/>
              <a:ea typeface="Calibri"/>
              <a:cs typeface="Calibri"/>
              <a:sym typeface="Calibri"/>
            </a:endParaRPr>
          </a:p>
          <a:p>
            <a:pPr lvl="0" marL="381000" indent="-381000" algn="l">
              <a:spcBef>
                <a:spcPts val="1600"/>
              </a:spcBef>
              <a:buSzPct val="70000"/>
              <a:buBlip>
                <a:blip r:embed="rId3"/>
              </a:buBlip>
              <a:defRPr sz="1800"/>
            </a:pPr>
            <a:r>
              <a:rPr sz="3200">
                <a:latin typeface="Calibri"/>
                <a:ea typeface="Calibri"/>
                <a:cs typeface="Calibri"/>
                <a:sym typeface="Calibri"/>
              </a:rPr>
              <a:t>How to find the point configuration from a given equation</a:t>
            </a:r>
            <a:endParaRPr sz="3200">
              <a:latin typeface="Calibri"/>
              <a:ea typeface="Calibri"/>
              <a:cs typeface="Calibri"/>
              <a:sym typeface="Calibri"/>
            </a:endParaRPr>
          </a:p>
          <a:p>
            <a:pPr lvl="0" marL="381000" indent="-381000" algn="l">
              <a:spcBef>
                <a:spcPts val="1600"/>
              </a:spcBef>
              <a:buSzPct val="70000"/>
              <a:buBlip>
                <a:blip r:embed="rId3"/>
              </a:buBlip>
              <a:defRPr sz="1800"/>
            </a:pPr>
            <a:r>
              <a:rPr sz="3200">
                <a:latin typeface="Calibri"/>
                <a:ea typeface="Calibri"/>
                <a:cs typeface="Calibri"/>
                <a:sym typeface="Calibri"/>
              </a:rPr>
              <a:t>Root systems and affine Weyl groups</a:t>
            </a:r>
            <a:endParaRPr sz="3200">
              <a:latin typeface="Calibri"/>
              <a:ea typeface="Calibri"/>
              <a:cs typeface="Calibri"/>
              <a:sym typeface="Calibri"/>
            </a:endParaRPr>
          </a:p>
          <a:p>
            <a:pPr lvl="0" marL="381000" indent="-381000" algn="l">
              <a:spcBef>
                <a:spcPts val="1600"/>
              </a:spcBef>
              <a:buSzPct val="70000"/>
              <a:buBlip>
                <a:blip r:embed="rId3"/>
              </a:buBlip>
              <a:defRPr sz="1800"/>
            </a:pPr>
            <a:r>
              <a:rPr sz="3200">
                <a:latin typeface="Calibri"/>
                <a:ea typeface="Calibri"/>
                <a:cs typeface="Calibri"/>
                <a:sym typeface="Calibri"/>
              </a:rPr>
              <a:t>Construction of discrete Painlevé equations including a compact expression of the elliptic Painlevé equations</a:t>
            </a:r>
            <a:endParaRPr sz="3200">
              <a:latin typeface="Calibri"/>
              <a:ea typeface="Calibri"/>
              <a:cs typeface="Calibri"/>
              <a:sym typeface="Calibri"/>
            </a:endParaRPr>
          </a:p>
          <a:p>
            <a:pPr lvl="0" marL="381000" indent="-381000" algn="l">
              <a:spcBef>
                <a:spcPts val="1600"/>
              </a:spcBef>
              <a:buSzPct val="70000"/>
              <a:buBlip>
                <a:blip r:embed="rId3"/>
              </a:buBlip>
              <a:defRPr sz="1800"/>
            </a:pPr>
            <a:r>
              <a:rPr sz="3200">
                <a:latin typeface="Calibri"/>
                <a:ea typeface="Calibri"/>
                <a:cs typeface="Calibri"/>
                <a:sym typeface="Calibri"/>
              </a:rPr>
              <a:t>Equations, hypergeometric solutions, Lax pairs Bäcklund transformations, </a:t>
            </a:r>
            <a:r>
              <a:rPr i="1" sz="3200">
                <a:solidFill>
                  <a:srgbClr val="EC5D57"/>
                </a:solidFill>
                <a:latin typeface="Calibri"/>
                <a:ea typeface="Calibri"/>
                <a:cs typeface="Calibri"/>
                <a:sym typeface="Calibri"/>
              </a:rPr>
              <a:t>consistent with the degeneration of point configurations (as much as possible)</a:t>
            </a:r>
            <a:endParaRPr sz="3200">
              <a:latin typeface="Calibri"/>
              <a:ea typeface="Calibri"/>
              <a:cs typeface="Calibri"/>
              <a:sym typeface="Calibri"/>
            </a:endParaRPr>
          </a:p>
          <a:p>
            <a:pPr lvl="0" marL="381000" indent="-381000" algn="l">
              <a:spcBef>
                <a:spcPts val="1600"/>
              </a:spcBef>
              <a:buSzPct val="70000"/>
              <a:buBlip>
                <a:blip r:embed="rId3"/>
              </a:buBlip>
              <a:defRPr sz="1800"/>
            </a:pPr>
            <a:r>
              <a:rPr sz="3200">
                <a:latin typeface="Calibri"/>
                <a:ea typeface="Calibri"/>
                <a:cs typeface="Calibri"/>
                <a:sym typeface="Calibri"/>
              </a:rPr>
              <a:t>Root data with Dynkin diagram automorphisms</a:t>
            </a:r>
          </a:p>
        </p:txBody>
      </p:sp>
      <p:sp>
        <p:nvSpPr>
          <p:cNvPr id="48" name="Shape 48"/>
          <p:cNvSpPr/>
          <p:nvPr/>
        </p:nvSpPr>
        <p:spPr>
          <a:xfrm>
            <a:off x="940564" y="8789165"/>
            <a:ext cx="8845919"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a:solidFill>
                  <a:srgbClr val="164F86"/>
                </a:solidFill>
              </a:defRPr>
            </a:lvl1pPr>
          </a:lstStyle>
          <a:p>
            <a:pPr lvl="0">
              <a:defRPr sz="1800">
                <a:solidFill>
                  <a:srgbClr val="000000"/>
                </a:solidFill>
              </a:defRPr>
            </a:pPr>
            <a:r>
              <a:rPr sz="3600">
                <a:solidFill>
                  <a:srgbClr val="164F86"/>
                </a:solidFill>
              </a:rPr>
              <a:t>Preprint will appear in … hopefully,</a:t>
            </a:r>
          </a:p>
        </p:txBody>
      </p:sp>
      <p:sp>
        <p:nvSpPr>
          <p:cNvPr id="49" name="Shape 49"/>
          <p:cNvSpPr/>
          <p:nvPr/>
        </p:nvSpPr>
        <p:spPr>
          <a:xfrm>
            <a:off x="10062537" y="8772854"/>
            <a:ext cx="2450089" cy="558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a:solidFill>
                  <a:srgbClr val="FF9300"/>
                </a:solidFill>
              </a:defRPr>
            </a:lvl1pPr>
          </a:lstStyle>
          <a:p>
            <a:pPr lvl="0">
              <a:defRPr sz="1800">
                <a:solidFill>
                  <a:srgbClr val="000000"/>
                </a:solidFill>
              </a:defRPr>
            </a:pPr>
            <a:r>
              <a:rPr sz="3600">
                <a:solidFill>
                  <a:srgbClr val="FF9300"/>
                </a:solidFill>
              </a:rPr>
              <a:t>May?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4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4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4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4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47">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0" presetID="1" grpId="2" fill="hold">
                                  <p:stCondLst>
                                    <p:cond delay="0"/>
                                  </p:stCondLst>
                                  <p:iterate type="el" backwards="0">
                                    <p:tmAbs val="0"/>
                                  </p:iterate>
                                  <p:childTnLst>
                                    <p:set>
                                      <p:cBhvr>
                                        <p:cTn id="40" fill="hold"/>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nodeType="clickEffect" presetClass="entr" presetSubtype="0" presetID="1" grpId="3" fill="hold">
                                  <p:stCondLst>
                                    <p:cond delay="0"/>
                                  </p:stCondLst>
                                  <p:iterate type="lt" backwards="0">
                                    <p:tmAbs val="0"/>
                                  </p:iterate>
                                  <p:childTnLst>
                                    <p:set>
                                      <p:cBhvr>
                                        <p:cTn id="44" fill="hold"/>
                                        <p:tgtEl>
                                          <p:spTgt spid="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 grpId="2"/>
      <p:bldP build="whole" bldLvl="1" animBg="1" rev="0" advAuto="0" spid="49" grpId="3"/>
      <p:bldP build="p" bldLvl="5" animBg="1" rev="0" advAuto="0" spid="47"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27" name="Group 1027"/>
          <p:cNvGrpSpPr/>
          <p:nvPr/>
        </p:nvGrpSpPr>
        <p:grpSpPr>
          <a:xfrm>
            <a:off x="9155014" y="1092214"/>
            <a:ext cx="3683001" cy="3378201"/>
            <a:chOff x="0" y="0"/>
            <a:chExt cx="3683000" cy="3378200"/>
          </a:xfrm>
        </p:grpSpPr>
        <p:grpSp>
          <p:nvGrpSpPr>
            <p:cNvPr id="1012" name="Group 1012"/>
            <p:cNvGrpSpPr/>
            <p:nvPr/>
          </p:nvGrpSpPr>
          <p:grpSpPr>
            <a:xfrm>
              <a:off x="1676400" y="1617142"/>
              <a:ext cx="209200" cy="162649"/>
              <a:chOff x="0" y="40551"/>
              <a:chExt cx="209199" cy="162648"/>
            </a:xfrm>
          </p:grpSpPr>
          <p:sp>
            <p:nvSpPr>
              <p:cNvPr id="1010" name="Shape 1010"/>
              <p:cNvSpPr/>
              <p:nvPr/>
            </p:nvSpPr>
            <p:spPr>
              <a:xfrm flipH="1">
                <a:off x="120375" y="41434"/>
                <a:ext cx="86743" cy="161767"/>
              </a:xfrm>
              <a:prstGeom prst="line">
                <a:avLst/>
              </a:prstGeom>
              <a:noFill/>
              <a:ln w="127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011" name="Shape 1011"/>
              <p:cNvSpPr/>
              <p:nvPr/>
            </p:nvSpPr>
            <p:spPr>
              <a:xfrm flipH="1">
                <a:off x="-1" y="40551"/>
                <a:ext cx="209201" cy="61648"/>
              </a:xfrm>
              <a:prstGeom prst="line">
                <a:avLst/>
              </a:prstGeom>
              <a:noFill/>
              <a:ln w="127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grpSp>
        <p:sp>
          <p:nvSpPr>
            <p:cNvPr id="1013" name="Shape 1013"/>
            <p:cNvSpPr/>
            <p:nvPr/>
          </p:nvSpPr>
          <p:spPr>
            <a:xfrm>
              <a:off x="0" y="38100"/>
              <a:ext cx="3251200" cy="2038221"/>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19"/>
                  </a:moveTo>
                  <a:cubicBezTo>
                    <a:pt x="0" y="20819"/>
                    <a:pt x="5738" y="21600"/>
                    <a:pt x="12319" y="17696"/>
                  </a:cubicBezTo>
                  <a:cubicBezTo>
                    <a:pt x="17399" y="14683"/>
                    <a:pt x="21600" y="0"/>
                    <a:pt x="21600" y="0"/>
                  </a:cubicBezTo>
                </a:path>
              </a:pathLst>
            </a:custGeom>
            <a:noFill/>
            <a:ln w="38100" cap="flat">
              <a:solidFill>
                <a:srgbClr val="000000"/>
              </a:solidFill>
              <a:prstDash val="solid"/>
              <a:miter lim="400000"/>
            </a:ln>
            <a:effectLst/>
          </p:spPr>
          <p:txBody>
            <a:bodyPr wrap="square" lIns="0" tIns="0" rIns="0" bIns="0" numCol="1" anchor="ctr">
              <a:noAutofit/>
            </a:bodyPr>
            <a:lstStyle/>
            <a:p>
              <a:pPr lvl="0">
                <a:defRPr sz="4200">
                  <a:latin typeface="Gill Sans"/>
                  <a:ea typeface="Gill Sans"/>
                  <a:cs typeface="Gill Sans"/>
                  <a:sym typeface="Gill Sans"/>
                </a:defRPr>
              </a:pPr>
            </a:p>
          </p:txBody>
        </p:sp>
        <p:sp>
          <p:nvSpPr>
            <p:cNvPr id="1014" name="Shape 1014"/>
            <p:cNvSpPr/>
            <p:nvPr/>
          </p:nvSpPr>
          <p:spPr>
            <a:xfrm flipH="1">
              <a:off x="1447800" y="1923206"/>
              <a:ext cx="127100" cy="1162894"/>
            </a:xfrm>
            <a:prstGeom prst="line">
              <a:avLst/>
            </a:prstGeom>
            <a:noFill/>
            <a:ln w="63500" cap="flat">
              <a:solidFill>
                <a:srgbClr val="0000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015" name="Shape 1015"/>
            <p:cNvSpPr/>
            <p:nvPr/>
          </p:nvSpPr>
          <p:spPr>
            <a:xfrm flipH="1">
              <a:off x="1563858" y="809624"/>
              <a:ext cx="558332" cy="1041229"/>
            </a:xfrm>
            <a:prstGeom prst="line">
              <a:avLst/>
            </a:prstGeom>
            <a:noFill/>
            <a:ln w="38100" cap="flat">
              <a:solidFill>
                <a:srgbClr val="407742"/>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016" name="Shape 1016"/>
            <p:cNvSpPr/>
            <p:nvPr/>
          </p:nvSpPr>
          <p:spPr>
            <a:xfrm flipH="1">
              <a:off x="1517475" y="1484348"/>
              <a:ext cx="1346549" cy="396802"/>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017" name="Shape 1017"/>
            <p:cNvSpPr/>
            <p:nvPr/>
          </p:nvSpPr>
          <p:spPr>
            <a:xfrm>
              <a:off x="1384300" y="2984500"/>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018" name="droppedImage.pdf"/>
            <p:cNvPicPr/>
            <p:nvPr/>
          </p:nvPicPr>
          <p:blipFill>
            <a:blip r:embed="rId3">
              <a:extLst/>
            </a:blip>
            <a:stretch>
              <a:fillRect/>
            </a:stretch>
          </p:blipFill>
          <p:spPr>
            <a:xfrm>
              <a:off x="1524000" y="3048000"/>
              <a:ext cx="304800" cy="330200"/>
            </a:xfrm>
            <a:prstGeom prst="rect">
              <a:avLst/>
            </a:prstGeom>
            <a:ln w="12700" cap="flat">
              <a:noFill/>
              <a:miter lim="400000"/>
            </a:ln>
            <a:effectLst/>
          </p:spPr>
        </p:pic>
        <p:pic>
          <p:nvPicPr>
            <p:cNvPr id="1019" name="droppedImage.pdf"/>
            <p:cNvPicPr/>
            <p:nvPr/>
          </p:nvPicPr>
          <p:blipFill>
            <a:blip r:embed="rId4">
              <a:extLst/>
            </a:blip>
            <a:stretch>
              <a:fillRect/>
            </a:stretch>
          </p:blipFill>
          <p:spPr>
            <a:xfrm>
              <a:off x="419100" y="2273300"/>
              <a:ext cx="965200" cy="368300"/>
            </a:xfrm>
            <a:prstGeom prst="rect">
              <a:avLst/>
            </a:prstGeom>
            <a:ln w="12700" cap="flat">
              <a:noFill/>
              <a:miter lim="400000"/>
            </a:ln>
            <a:effectLst/>
          </p:spPr>
        </p:pic>
        <p:pic>
          <p:nvPicPr>
            <p:cNvPr id="1020" name="droppedImage.pdf"/>
            <p:cNvPicPr/>
            <p:nvPr/>
          </p:nvPicPr>
          <p:blipFill>
            <a:blip r:embed="rId5">
              <a:extLst/>
            </a:blip>
            <a:stretch>
              <a:fillRect/>
            </a:stretch>
          </p:blipFill>
          <p:spPr>
            <a:xfrm>
              <a:off x="2692400" y="1651000"/>
              <a:ext cx="990600" cy="355600"/>
            </a:xfrm>
            <a:prstGeom prst="rect">
              <a:avLst/>
            </a:prstGeom>
            <a:ln w="12700" cap="flat">
              <a:noFill/>
              <a:miter lim="400000"/>
            </a:ln>
            <a:effectLst/>
          </p:spPr>
        </p:pic>
        <p:pic>
          <p:nvPicPr>
            <p:cNvPr id="1021" name="droppedImage.pdf"/>
            <p:cNvPicPr/>
            <p:nvPr/>
          </p:nvPicPr>
          <p:blipFill>
            <a:blip r:embed="rId6">
              <a:extLst/>
            </a:blip>
            <a:stretch>
              <a:fillRect/>
            </a:stretch>
          </p:blipFill>
          <p:spPr>
            <a:xfrm>
              <a:off x="1854200" y="215900"/>
              <a:ext cx="1054100" cy="355600"/>
            </a:xfrm>
            <a:prstGeom prst="rect">
              <a:avLst/>
            </a:prstGeom>
            <a:ln w="12700" cap="flat">
              <a:noFill/>
              <a:miter lim="400000"/>
            </a:ln>
            <a:effectLst/>
          </p:spPr>
        </p:pic>
        <p:sp>
          <p:nvSpPr>
            <p:cNvPr id="1022" name="Shape 1022"/>
            <p:cNvSpPr/>
            <p:nvPr/>
          </p:nvSpPr>
          <p:spPr>
            <a:xfrm>
              <a:off x="1014454" y="578273"/>
              <a:ext cx="562236" cy="1286288"/>
            </a:xfrm>
            <a:prstGeom prst="line">
              <a:avLst/>
            </a:prstGeom>
            <a:noFill/>
            <a:ln w="38100" cap="flat">
              <a:solidFill>
                <a:srgbClr val="407979"/>
              </a:solidFill>
              <a:prstDash val="solid"/>
              <a:miter lim="400000"/>
              <a:headEnd type="stealth" w="med" len="med"/>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lgn="l" defTabSz="457200">
                <a:defRPr sz="1200"/>
              </a:pPr>
            </a:p>
          </p:txBody>
        </p:sp>
        <p:sp>
          <p:nvSpPr>
            <p:cNvPr id="1023" name="Shape 1023"/>
            <p:cNvSpPr/>
            <p:nvPr/>
          </p:nvSpPr>
          <p:spPr>
            <a:xfrm>
              <a:off x="1511300" y="1790700"/>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024" name="droppedImage.pdf"/>
            <p:cNvPicPr/>
            <p:nvPr/>
          </p:nvPicPr>
          <p:blipFill>
            <a:blip r:embed="rId7">
              <a:extLst/>
            </a:blip>
            <a:stretch>
              <a:fillRect/>
            </a:stretch>
          </p:blipFill>
          <p:spPr>
            <a:xfrm>
              <a:off x="165100" y="0"/>
              <a:ext cx="1003300" cy="355600"/>
            </a:xfrm>
            <a:prstGeom prst="rect">
              <a:avLst/>
            </a:prstGeom>
            <a:ln w="12700" cap="flat">
              <a:noFill/>
              <a:miter lim="400000"/>
            </a:ln>
            <a:effectLst/>
          </p:spPr>
        </p:pic>
        <p:sp>
          <p:nvSpPr>
            <p:cNvPr id="1025" name="Shape 1025"/>
            <p:cNvSpPr/>
            <p:nvPr/>
          </p:nvSpPr>
          <p:spPr>
            <a:xfrm>
              <a:off x="1478657" y="1571244"/>
              <a:ext cx="304801" cy="203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73"/>
                  </a:moveTo>
                  <a:lnTo>
                    <a:pt x="15790" y="0"/>
                  </a:lnTo>
                  <a:lnTo>
                    <a:pt x="21600" y="21600"/>
                  </a:lnTo>
                </a:path>
              </a:pathLst>
            </a:custGeom>
            <a:noFill/>
            <a:ln w="12700" cap="flat">
              <a:solidFill>
                <a:srgbClr val="000000"/>
              </a:solidFill>
              <a:prstDash val="solid"/>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sp>
          <p:nvSpPr>
            <p:cNvPr id="1026" name="Shape 1026"/>
            <p:cNvSpPr/>
            <p:nvPr/>
          </p:nvSpPr>
          <p:spPr>
            <a:xfrm>
              <a:off x="1495408" y="1444773"/>
              <a:ext cx="165101" cy="215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313" y="0"/>
                  </a:lnTo>
                  <a:lnTo>
                    <a:pt x="21600" y="19871"/>
                  </a:lnTo>
                </a:path>
              </a:pathLst>
            </a:custGeom>
            <a:noFill/>
            <a:ln w="12700" cap="flat">
              <a:solidFill>
                <a:srgbClr val="000000"/>
              </a:solidFill>
              <a:prstDash val="solid"/>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grpSp>
      <p:pic>
        <p:nvPicPr>
          <p:cNvPr id="1028" name="droppedImage.pdf"/>
          <p:cNvPicPr/>
          <p:nvPr/>
        </p:nvPicPr>
        <p:blipFill>
          <a:blip r:embed="rId8">
            <a:extLst/>
          </a:blip>
          <a:stretch>
            <a:fillRect/>
          </a:stretch>
        </p:blipFill>
        <p:spPr>
          <a:xfrm>
            <a:off x="417528" y="2831148"/>
            <a:ext cx="4527209" cy="768573"/>
          </a:xfrm>
          <a:prstGeom prst="rect">
            <a:avLst/>
          </a:prstGeom>
          <a:ln w="12700">
            <a:miter lim="400000"/>
          </a:ln>
        </p:spPr>
      </p:pic>
      <p:grpSp>
        <p:nvGrpSpPr>
          <p:cNvPr id="1035" name="Group 1035"/>
          <p:cNvGrpSpPr/>
          <p:nvPr/>
        </p:nvGrpSpPr>
        <p:grpSpPr>
          <a:xfrm>
            <a:off x="335481" y="3578823"/>
            <a:ext cx="10025922" cy="1431391"/>
            <a:chOff x="0" y="0"/>
            <a:chExt cx="10025920" cy="1431390"/>
          </a:xfrm>
        </p:grpSpPr>
        <p:grpSp>
          <p:nvGrpSpPr>
            <p:cNvPr id="1033" name="Group 1033"/>
            <p:cNvGrpSpPr/>
            <p:nvPr/>
          </p:nvGrpSpPr>
          <p:grpSpPr>
            <a:xfrm>
              <a:off x="4907820" y="0"/>
              <a:ext cx="5118101" cy="1403350"/>
              <a:chOff x="0" y="0"/>
              <a:chExt cx="5118100" cy="1403350"/>
            </a:xfrm>
          </p:grpSpPr>
          <p:pic>
            <p:nvPicPr>
              <p:cNvPr id="1029" name="droppedImage.pdf"/>
              <p:cNvPicPr/>
              <p:nvPr/>
            </p:nvPicPr>
            <p:blipFill>
              <a:blip r:embed="rId9">
                <a:extLst/>
              </a:blip>
              <a:stretch>
                <a:fillRect/>
              </a:stretch>
            </p:blipFill>
            <p:spPr>
              <a:xfrm>
                <a:off x="127000" y="76200"/>
                <a:ext cx="1257300" cy="533400"/>
              </a:xfrm>
              <a:prstGeom prst="rect">
                <a:avLst/>
              </a:prstGeom>
              <a:ln w="12700" cap="flat">
                <a:noFill/>
                <a:miter lim="400000"/>
              </a:ln>
              <a:effectLst/>
            </p:spPr>
          </p:pic>
          <p:pic>
            <p:nvPicPr>
              <p:cNvPr id="1030" name="droppedImage.pdf"/>
              <p:cNvPicPr/>
              <p:nvPr/>
            </p:nvPicPr>
            <p:blipFill>
              <a:blip r:embed="rId10">
                <a:extLst/>
              </a:blip>
              <a:stretch>
                <a:fillRect/>
              </a:stretch>
            </p:blipFill>
            <p:spPr>
              <a:xfrm>
                <a:off x="0" y="952500"/>
                <a:ext cx="2095500" cy="368300"/>
              </a:xfrm>
              <a:prstGeom prst="rect">
                <a:avLst/>
              </a:prstGeom>
              <a:ln w="12700" cap="flat">
                <a:noFill/>
                <a:miter lim="400000"/>
              </a:ln>
              <a:effectLst/>
            </p:spPr>
          </p:pic>
          <p:sp>
            <p:nvSpPr>
              <p:cNvPr id="1031" name="Shape 1031"/>
              <p:cNvSpPr/>
              <p:nvPr/>
            </p:nvSpPr>
            <p:spPr>
              <a:xfrm>
                <a:off x="1606041" y="0"/>
                <a:ext cx="1993901"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curvature</a:t>
                </a:r>
              </a:p>
            </p:txBody>
          </p:sp>
          <p:sp>
            <p:nvSpPr>
              <p:cNvPr id="1032" name="Shape 1032"/>
              <p:cNvSpPr/>
              <p:nvPr/>
            </p:nvSpPr>
            <p:spPr>
              <a:xfrm>
                <a:off x="2146300" y="844550"/>
                <a:ext cx="297180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torsion: constant</a:t>
                </a:r>
              </a:p>
            </p:txBody>
          </p:sp>
        </p:grpSp>
        <p:pic>
          <p:nvPicPr>
            <p:cNvPr id="1034" name="droppedImage.pdf"/>
            <p:cNvPicPr/>
            <p:nvPr/>
          </p:nvPicPr>
          <p:blipFill>
            <a:blip r:embed="rId11">
              <a:extLst/>
            </a:blip>
            <a:stretch>
              <a:fillRect/>
            </a:stretch>
          </p:blipFill>
          <p:spPr>
            <a:xfrm>
              <a:off x="0" y="194811"/>
              <a:ext cx="4699000" cy="1236580"/>
            </a:xfrm>
            <a:prstGeom prst="rect">
              <a:avLst/>
            </a:prstGeom>
            <a:ln w="12700" cap="flat">
              <a:noFill/>
              <a:miter lim="400000"/>
            </a:ln>
            <a:effectLst/>
          </p:spPr>
        </p:pic>
      </p:grpSp>
      <p:sp>
        <p:nvSpPr>
          <p:cNvPr id="1036" name="Shape 1036"/>
          <p:cNvSpPr/>
          <p:nvPr/>
        </p:nvSpPr>
        <p:spPr>
          <a:xfrm>
            <a:off x="2095500" y="139700"/>
            <a:ext cx="8813800" cy="698500"/>
          </a:xfrm>
          <a:prstGeom prst="roundRect">
            <a:avLst>
              <a:gd name="adj" fmla="val 27273"/>
            </a:avLst>
          </a:prstGeom>
          <a:blipFill>
            <a:blip r:embed="rId1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37" name="Shape 1037"/>
          <p:cNvSpPr/>
          <p:nvPr/>
        </p:nvSpPr>
        <p:spPr>
          <a:xfrm>
            <a:off x="2262159" y="171450"/>
            <a:ext cx="85344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Gill Sans"/>
                <a:ea typeface="Gill Sans"/>
                <a:cs typeface="Gill Sans"/>
                <a:sym typeface="Gill Sans"/>
              </a:defRPr>
            </a:lvl1pPr>
          </a:lstStyle>
          <a:p>
            <a:pPr lvl="0">
              <a:defRPr b="0" sz="1800">
                <a:solidFill>
                  <a:srgbClr val="000000"/>
                </a:solidFill>
              </a:defRPr>
            </a:pPr>
            <a:r>
              <a:rPr b="1" sz="3200">
                <a:solidFill>
                  <a:srgbClr val="FFFFFF"/>
                </a:solidFill>
              </a:rPr>
              <a:t>mKdV Flow on Smooth Space Curves </a:t>
            </a:r>
          </a:p>
        </p:txBody>
      </p:sp>
      <p:sp>
        <p:nvSpPr>
          <p:cNvPr id="1038" name="Shape 1038"/>
          <p:cNvSpPr/>
          <p:nvPr/>
        </p:nvSpPr>
        <p:spPr>
          <a:xfrm>
            <a:off x="163301" y="6560166"/>
            <a:ext cx="6718301"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13"/>
              </a:buBlip>
              <a:defRPr>
                <a:solidFill>
                  <a:srgbClr val="AA7900"/>
                </a:solidFill>
                <a:latin typeface="Gill Sans"/>
                <a:ea typeface="Gill Sans"/>
                <a:cs typeface="Gill Sans"/>
                <a:sym typeface="Gill Sans"/>
              </a:defRPr>
            </a:lvl1pPr>
          </a:lstStyle>
          <a:p>
            <a:pPr lvl="0">
              <a:defRPr sz="1800">
                <a:solidFill>
                  <a:srgbClr val="000000"/>
                </a:solidFill>
              </a:defRPr>
            </a:pPr>
            <a:r>
              <a:rPr sz="3600">
                <a:solidFill>
                  <a:srgbClr val="AA7900"/>
                </a:solidFill>
              </a:rPr>
              <a:t>Deformation of Frenet frame</a:t>
            </a:r>
          </a:p>
        </p:txBody>
      </p:sp>
      <p:grpSp>
        <p:nvGrpSpPr>
          <p:cNvPr id="1041" name="Group 1041"/>
          <p:cNvGrpSpPr/>
          <p:nvPr/>
        </p:nvGrpSpPr>
        <p:grpSpPr>
          <a:xfrm>
            <a:off x="355600" y="7188200"/>
            <a:ext cx="8306132" cy="1257300"/>
            <a:chOff x="0" y="0"/>
            <a:chExt cx="8306131" cy="1257300"/>
          </a:xfrm>
        </p:grpSpPr>
        <p:pic>
          <p:nvPicPr>
            <p:cNvPr id="1039" name="droppedImage.pdf"/>
            <p:cNvPicPr/>
            <p:nvPr/>
          </p:nvPicPr>
          <p:blipFill>
            <a:blip r:embed="rId14">
              <a:extLst/>
            </a:blip>
            <a:stretch>
              <a:fillRect/>
            </a:stretch>
          </p:blipFill>
          <p:spPr>
            <a:xfrm>
              <a:off x="0" y="381000"/>
              <a:ext cx="1447800" cy="342900"/>
            </a:xfrm>
            <a:prstGeom prst="rect">
              <a:avLst/>
            </a:prstGeom>
            <a:ln w="12700" cap="flat">
              <a:noFill/>
              <a:miter lim="400000"/>
            </a:ln>
            <a:effectLst/>
          </p:spPr>
        </p:pic>
        <p:pic>
          <p:nvPicPr>
            <p:cNvPr id="1040" name="droppedImage.pdf"/>
            <p:cNvPicPr/>
            <p:nvPr/>
          </p:nvPicPr>
          <p:blipFill>
            <a:blip r:embed="rId15">
              <a:extLst/>
            </a:blip>
            <a:stretch>
              <a:fillRect/>
            </a:stretch>
          </p:blipFill>
          <p:spPr>
            <a:xfrm>
              <a:off x="1943100" y="0"/>
              <a:ext cx="6363032" cy="1257300"/>
            </a:xfrm>
            <a:prstGeom prst="rect">
              <a:avLst/>
            </a:prstGeom>
            <a:ln w="12700" cap="flat">
              <a:noFill/>
              <a:miter lim="400000"/>
            </a:ln>
            <a:effectLst/>
          </p:spPr>
        </p:pic>
      </p:grpSp>
      <p:grpSp>
        <p:nvGrpSpPr>
          <p:cNvPr id="1049" name="Group 1049"/>
          <p:cNvGrpSpPr/>
          <p:nvPr/>
        </p:nvGrpSpPr>
        <p:grpSpPr>
          <a:xfrm>
            <a:off x="266700" y="8369300"/>
            <a:ext cx="12649200" cy="1333500"/>
            <a:chOff x="0" y="0"/>
            <a:chExt cx="12649200" cy="1333500"/>
          </a:xfrm>
        </p:grpSpPr>
        <p:grpSp>
          <p:nvGrpSpPr>
            <p:cNvPr id="1047" name="Group 1047"/>
            <p:cNvGrpSpPr/>
            <p:nvPr/>
          </p:nvGrpSpPr>
          <p:grpSpPr>
            <a:xfrm>
              <a:off x="0" y="0"/>
              <a:ext cx="10642600" cy="1333500"/>
              <a:chOff x="0" y="0"/>
              <a:chExt cx="10642600" cy="1333500"/>
            </a:xfrm>
          </p:grpSpPr>
          <p:pic>
            <p:nvPicPr>
              <p:cNvPr id="1042" name="droppedImage.pdf"/>
              <p:cNvPicPr/>
              <p:nvPr/>
            </p:nvPicPr>
            <p:blipFill>
              <a:blip r:embed="rId16">
                <a:extLst/>
              </a:blip>
              <a:stretch>
                <a:fillRect/>
              </a:stretch>
            </p:blipFill>
            <p:spPr>
              <a:xfrm>
                <a:off x="8128000" y="495300"/>
                <a:ext cx="2514600" cy="838200"/>
              </a:xfrm>
              <a:prstGeom prst="rect">
                <a:avLst/>
              </a:prstGeom>
              <a:ln w="12700" cap="flat">
                <a:noFill/>
                <a:miter lim="400000"/>
              </a:ln>
              <a:effectLst/>
            </p:spPr>
          </p:pic>
          <p:sp>
            <p:nvSpPr>
              <p:cNvPr id="1043" name="Shape 1043"/>
              <p:cNvSpPr/>
              <p:nvPr/>
            </p:nvSpPr>
            <p:spPr>
              <a:xfrm>
                <a:off x="6604000" y="622300"/>
                <a:ext cx="15113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mKdV:</a:t>
                </a:r>
              </a:p>
            </p:txBody>
          </p:sp>
          <p:sp>
            <p:nvSpPr>
              <p:cNvPr id="1044" name="Shape 1044"/>
              <p:cNvSpPr/>
              <p:nvPr/>
            </p:nvSpPr>
            <p:spPr>
              <a:xfrm>
                <a:off x="0" y="0"/>
                <a:ext cx="50546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13"/>
                  </a:buBlip>
                  <a:defRPr>
                    <a:solidFill>
                      <a:srgbClr val="AA7900"/>
                    </a:solidFill>
                    <a:latin typeface="Gill Sans"/>
                    <a:ea typeface="Gill Sans"/>
                    <a:cs typeface="Gill Sans"/>
                    <a:sym typeface="Gill Sans"/>
                  </a:defRPr>
                </a:lvl1pPr>
              </a:lstStyle>
              <a:p>
                <a:pPr lvl="0">
                  <a:defRPr sz="1800">
                    <a:solidFill>
                      <a:srgbClr val="000000"/>
                    </a:solidFill>
                  </a:defRPr>
                </a:pPr>
                <a:r>
                  <a:rPr sz="3600">
                    <a:solidFill>
                      <a:srgbClr val="AA7900"/>
                    </a:solidFill>
                  </a:rPr>
                  <a:t>compatibility condition:</a:t>
                </a:r>
              </a:p>
            </p:txBody>
          </p:sp>
          <p:pic>
            <p:nvPicPr>
              <p:cNvPr id="1045" name="droppedImage.pdf"/>
              <p:cNvPicPr/>
              <p:nvPr/>
            </p:nvPicPr>
            <p:blipFill>
              <a:blip r:embed="rId17">
                <a:extLst/>
              </a:blip>
              <a:stretch>
                <a:fillRect/>
              </a:stretch>
            </p:blipFill>
            <p:spPr>
              <a:xfrm>
                <a:off x="901700" y="749300"/>
                <a:ext cx="3327400" cy="406400"/>
              </a:xfrm>
              <a:prstGeom prst="rect">
                <a:avLst/>
              </a:prstGeom>
              <a:ln w="12700" cap="flat">
                <a:noFill/>
                <a:miter lim="400000"/>
              </a:ln>
              <a:effectLst/>
            </p:spPr>
          </p:pic>
          <p:sp>
            <p:nvSpPr>
              <p:cNvPr id="1046" name="Shape 1046"/>
              <p:cNvSpPr/>
              <p:nvPr/>
            </p:nvSpPr>
            <p:spPr>
              <a:xfrm flipH="1">
                <a:off x="4660900" y="965187"/>
                <a:ext cx="1762849" cy="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sp>
          <p:nvSpPr>
            <p:cNvPr id="1048" name="Shape 1048"/>
            <p:cNvSpPr/>
            <p:nvPr/>
          </p:nvSpPr>
          <p:spPr>
            <a:xfrm>
              <a:off x="10820400" y="730250"/>
              <a:ext cx="1828800"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spcBef>
                  <a:spcPts val="1200"/>
                </a:spcBef>
                <a:defRPr sz="2400">
                  <a:latin typeface="Gill Sans"/>
                  <a:ea typeface="Gill Sans"/>
                  <a:cs typeface="Gill Sans"/>
                  <a:sym typeface="Gill Sans"/>
                </a:defRPr>
              </a:lvl1pPr>
            </a:lstStyle>
            <a:p>
              <a:pPr lvl="0">
                <a:defRPr sz="1800"/>
              </a:pPr>
              <a:r>
                <a:rPr sz="2400"/>
                <a:t>Lamb (1976)</a:t>
              </a:r>
            </a:p>
          </p:txBody>
        </p:sp>
      </p:grpSp>
      <p:sp>
        <p:nvSpPr>
          <p:cNvPr id="1050" name="Shape 1050"/>
          <p:cNvSpPr/>
          <p:nvPr/>
        </p:nvSpPr>
        <p:spPr>
          <a:xfrm>
            <a:off x="9309100" y="6832600"/>
            <a:ext cx="3454400" cy="1473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3200">
                <a:solidFill>
                  <a:srgbClr val="004479"/>
                </a:solidFill>
                <a:latin typeface="Gill Sans"/>
                <a:ea typeface="Gill Sans"/>
                <a:cs typeface="Gill Sans"/>
                <a:sym typeface="Gill Sans"/>
              </a:rPr>
              <a:t>torsion-preserving</a:t>
            </a:r>
            <a:endParaRPr sz="3200">
              <a:solidFill>
                <a:srgbClr val="004479"/>
              </a:solidFill>
              <a:latin typeface="Gill Sans"/>
              <a:ea typeface="Gill Sans"/>
              <a:cs typeface="Gill Sans"/>
              <a:sym typeface="Gill Sans"/>
            </a:endParaRPr>
          </a:p>
          <a:p>
            <a:pPr lvl="0" algn="l">
              <a:defRPr sz="1800"/>
            </a:pPr>
            <a:r>
              <a:rPr sz="3200">
                <a:solidFill>
                  <a:srgbClr val="004479"/>
                </a:solidFill>
                <a:latin typeface="Gill Sans"/>
                <a:ea typeface="Gill Sans"/>
                <a:cs typeface="Gill Sans"/>
                <a:sym typeface="Gill Sans"/>
              </a:rPr>
              <a:t>isoperimetric deformation</a:t>
            </a:r>
          </a:p>
        </p:txBody>
      </p:sp>
      <p:pic>
        <p:nvPicPr>
          <p:cNvPr id="1051" name="latexit-drag.pdf"/>
          <p:cNvPicPr/>
          <p:nvPr/>
        </p:nvPicPr>
        <p:blipFill>
          <a:blip r:embed="rId18">
            <a:extLst/>
          </a:blip>
          <a:stretch>
            <a:fillRect/>
          </a:stretch>
        </p:blipFill>
        <p:spPr>
          <a:xfrm>
            <a:off x="394061" y="1272859"/>
            <a:ext cx="1816101" cy="457201"/>
          </a:xfrm>
          <a:prstGeom prst="rect">
            <a:avLst/>
          </a:prstGeom>
          <a:ln w="12700">
            <a:miter lim="400000"/>
          </a:ln>
        </p:spPr>
      </p:pic>
      <p:sp>
        <p:nvSpPr>
          <p:cNvPr id="1052" name="Shape 1052"/>
          <p:cNvSpPr/>
          <p:nvPr/>
        </p:nvSpPr>
        <p:spPr>
          <a:xfrm>
            <a:off x="2539923" y="1183152"/>
            <a:ext cx="5660562" cy="622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arc-length parmetrized curve</a:t>
            </a:r>
          </a:p>
        </p:txBody>
      </p:sp>
      <p:grpSp>
        <p:nvGrpSpPr>
          <p:cNvPr id="1055" name="Group 1055"/>
          <p:cNvGrpSpPr/>
          <p:nvPr/>
        </p:nvGrpSpPr>
        <p:grpSpPr>
          <a:xfrm>
            <a:off x="76200" y="2070100"/>
            <a:ext cx="7666624" cy="622300"/>
            <a:chOff x="0" y="0"/>
            <a:chExt cx="7666623" cy="622300"/>
          </a:xfrm>
        </p:grpSpPr>
        <p:sp>
          <p:nvSpPr>
            <p:cNvPr id="1053" name="Shape 1053"/>
            <p:cNvSpPr/>
            <p:nvPr/>
          </p:nvSpPr>
          <p:spPr>
            <a:xfrm>
              <a:off x="0" y="0"/>
              <a:ext cx="3330713"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13"/>
                </a:buBlip>
                <a:defRPr>
                  <a:solidFill>
                    <a:srgbClr val="AA7900"/>
                  </a:solidFill>
                  <a:latin typeface="Gill Sans"/>
                  <a:ea typeface="Gill Sans"/>
                  <a:cs typeface="Gill Sans"/>
                  <a:sym typeface="Gill Sans"/>
                </a:defRPr>
              </a:lvl1pPr>
            </a:lstStyle>
            <a:p>
              <a:pPr lvl="0">
                <a:defRPr sz="1800">
                  <a:solidFill>
                    <a:srgbClr val="000000"/>
                  </a:solidFill>
                </a:defRPr>
              </a:pPr>
              <a:r>
                <a:rPr sz="3600">
                  <a:solidFill>
                    <a:srgbClr val="AA7900"/>
                  </a:solidFill>
                </a:rPr>
                <a:t>Frenet frame：</a:t>
              </a:r>
            </a:p>
          </p:txBody>
        </p:sp>
        <p:pic>
          <p:nvPicPr>
            <p:cNvPr id="1054" name="latexit-drag.pdf"/>
            <p:cNvPicPr/>
            <p:nvPr/>
          </p:nvPicPr>
          <p:blipFill>
            <a:blip r:embed="rId19">
              <a:extLst/>
            </a:blip>
            <a:stretch>
              <a:fillRect/>
            </a:stretch>
          </p:blipFill>
          <p:spPr>
            <a:xfrm>
              <a:off x="3323223" y="139586"/>
              <a:ext cx="4343401" cy="355601"/>
            </a:xfrm>
            <a:prstGeom prst="rect">
              <a:avLst/>
            </a:prstGeom>
            <a:ln w="12700" cap="flat">
              <a:noFill/>
              <a:miter lim="400000"/>
            </a:ln>
            <a:effectLst/>
          </p:spPr>
        </p:pic>
      </p:grpSp>
      <p:grpSp>
        <p:nvGrpSpPr>
          <p:cNvPr id="1060" name="Group 1060"/>
          <p:cNvGrpSpPr/>
          <p:nvPr/>
        </p:nvGrpSpPr>
        <p:grpSpPr>
          <a:xfrm>
            <a:off x="154084" y="5198788"/>
            <a:ext cx="10669559" cy="1244601"/>
            <a:chOff x="0" y="-28996"/>
            <a:chExt cx="10669557" cy="1244600"/>
          </a:xfrm>
        </p:grpSpPr>
        <p:sp>
          <p:nvSpPr>
            <p:cNvPr id="1056" name="Shape 1056"/>
            <p:cNvSpPr/>
            <p:nvPr/>
          </p:nvSpPr>
          <p:spPr>
            <a:xfrm>
              <a:off x="0" y="266700"/>
              <a:ext cx="25908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13"/>
                </a:buBlip>
                <a:defRPr>
                  <a:solidFill>
                    <a:srgbClr val="AA7900"/>
                  </a:solidFill>
                  <a:latin typeface="Gill Sans"/>
                  <a:ea typeface="Gill Sans"/>
                  <a:cs typeface="Gill Sans"/>
                  <a:sym typeface="Gill Sans"/>
                </a:defRPr>
              </a:lvl1pPr>
            </a:lstStyle>
            <a:p>
              <a:pPr lvl="0">
                <a:defRPr sz="1800">
                  <a:solidFill>
                    <a:srgbClr val="000000"/>
                  </a:solidFill>
                </a:defRPr>
              </a:pPr>
              <a:r>
                <a:rPr sz="3600">
                  <a:solidFill>
                    <a:srgbClr val="AA7900"/>
                  </a:solidFill>
                </a:rPr>
                <a:t>mKdV flow</a:t>
              </a:r>
            </a:p>
          </p:txBody>
        </p:sp>
        <p:grpSp>
          <p:nvGrpSpPr>
            <p:cNvPr id="1059" name="Group 1059"/>
            <p:cNvGrpSpPr/>
            <p:nvPr/>
          </p:nvGrpSpPr>
          <p:grpSpPr>
            <a:xfrm>
              <a:off x="4624357" y="-28997"/>
              <a:ext cx="6045201" cy="1244601"/>
              <a:chOff x="0" y="0"/>
              <a:chExt cx="6045200" cy="1244600"/>
            </a:xfrm>
          </p:grpSpPr>
          <p:sp>
            <p:nvSpPr>
              <p:cNvPr id="1057" name="Shape 1057"/>
              <p:cNvSpPr/>
              <p:nvPr/>
            </p:nvSpPr>
            <p:spPr>
              <a:xfrm>
                <a:off x="0" y="0"/>
                <a:ext cx="6045200" cy="1244600"/>
              </a:xfrm>
              <a:prstGeom prst="rect">
                <a:avLst/>
              </a:prstGeom>
              <a:blipFill rotWithShape="1">
                <a:blip r:embed="rId12"/>
                <a:srcRect l="0" t="0" r="0" b="0"/>
                <a:tile tx="0" ty="0" sx="100000" sy="100000" flip="none" algn="tl"/>
              </a:blip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058" name="droppedImage.pdf"/>
              <p:cNvPicPr/>
              <p:nvPr/>
            </p:nvPicPr>
            <p:blipFill>
              <a:blip r:embed="rId20">
                <a:extLst/>
              </a:blip>
              <a:stretch>
                <a:fillRect/>
              </a:stretch>
            </p:blipFill>
            <p:spPr>
              <a:xfrm>
                <a:off x="457200" y="76200"/>
                <a:ext cx="5334000" cy="1016000"/>
              </a:xfrm>
              <a:prstGeom prst="rect">
                <a:avLst/>
              </a:prstGeom>
              <a:ln w="12700" cap="flat">
                <a:noFill/>
                <a:miter lim="400000"/>
              </a:ln>
              <a:effectLst>
                <a:outerShdw sx="100000" sy="100000" kx="0" ky="0" algn="b" rotWithShape="0" blurRad="38100" dist="38100" dir="5400000">
                  <a:srgbClr val="000000">
                    <a:alpha val="50000"/>
                  </a:srgbClr>
                </a:outerShdw>
              </a:effectLst>
            </p:spPr>
          </p:pic>
        </p:gr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0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0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0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0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0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8" grpId="1"/>
      <p:bldP build="whole" bldLvl="1" animBg="1" rev="0" advAuto="0" spid="1050" grpId="7"/>
      <p:bldP build="whole" bldLvl="1" animBg="1" rev="0" advAuto="0" spid="1041" grpId="5"/>
      <p:bldP build="whole" bldLvl="1" animBg="1" rev="0" advAuto="0" spid="1038" grpId="4"/>
      <p:bldP build="whole" bldLvl="1" animBg="1" rev="0" advAuto="0" spid="1060" grpId="3"/>
      <p:bldP build="whole" bldLvl="1" animBg="1" rev="0" advAuto="0" spid="1035" grpId="2"/>
      <p:bldP build="whole" bldLvl="1" animBg="1" rev="0" advAuto="0" spid="1049" grpId="6"/>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67" name="Group 1067"/>
          <p:cNvGrpSpPr/>
          <p:nvPr/>
        </p:nvGrpSpPr>
        <p:grpSpPr>
          <a:xfrm>
            <a:off x="6317855" y="1726707"/>
            <a:ext cx="6095101" cy="3763060"/>
            <a:chOff x="0" y="0"/>
            <a:chExt cx="6095099" cy="3763059"/>
          </a:xfrm>
        </p:grpSpPr>
        <p:sp>
          <p:nvSpPr>
            <p:cNvPr id="1064" name="Shape 1064"/>
            <p:cNvSpPr/>
            <p:nvPr/>
          </p:nvSpPr>
          <p:spPr>
            <a:xfrm flipV="1">
              <a:off x="0" y="1719805"/>
              <a:ext cx="6095100" cy="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065" name="Shape 1065"/>
            <p:cNvSpPr/>
            <p:nvPr/>
          </p:nvSpPr>
          <p:spPr>
            <a:xfrm flipV="1">
              <a:off x="2100433" y="349239"/>
              <a:ext cx="1458318" cy="3413821"/>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066" name="Shape 1066"/>
            <p:cNvSpPr/>
            <p:nvPr/>
          </p:nvSpPr>
          <p:spPr>
            <a:xfrm flipH="1" flipV="1">
              <a:off x="2982940" y="0"/>
              <a:ext cx="4460" cy="3309078"/>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grpSp>
      <p:sp>
        <p:nvSpPr>
          <p:cNvPr id="1068" name="Shape 1068"/>
          <p:cNvSpPr/>
          <p:nvPr/>
        </p:nvSpPr>
        <p:spPr>
          <a:xfrm flipH="1">
            <a:off x="8662862" y="3441246"/>
            <a:ext cx="637134" cy="1496791"/>
          </a:xfrm>
          <a:prstGeom prst="line">
            <a:avLst/>
          </a:prstGeom>
          <a:ln w="38100">
            <a:solidFill/>
            <a:miter lim="400000"/>
          </a:ln>
        </p:spPr>
        <p:txBody>
          <a:bodyPr lIns="0" tIns="0" rIns="0" bIns="0"/>
          <a:lstStyle/>
          <a:p>
            <a:pPr lvl="0" algn="l" defTabSz="457200">
              <a:defRPr sz="1200"/>
            </a:pPr>
          </a:p>
        </p:txBody>
      </p:sp>
      <p:sp>
        <p:nvSpPr>
          <p:cNvPr id="1069" name="Shape 1069"/>
          <p:cNvSpPr/>
          <p:nvPr/>
        </p:nvSpPr>
        <p:spPr>
          <a:xfrm flipV="1">
            <a:off x="9299995" y="2655136"/>
            <a:ext cx="2022426" cy="786111"/>
          </a:xfrm>
          <a:prstGeom prst="line">
            <a:avLst/>
          </a:prstGeom>
          <a:ln w="38100">
            <a:solidFill/>
            <a:miter lim="400000"/>
          </a:ln>
        </p:spPr>
        <p:txBody>
          <a:bodyPr lIns="0" tIns="0" rIns="0" bIns="0"/>
          <a:lstStyle/>
          <a:p>
            <a:pPr lvl="0" algn="l" defTabSz="457200">
              <a:defRPr sz="1200"/>
            </a:pPr>
          </a:p>
        </p:txBody>
      </p:sp>
      <p:sp>
        <p:nvSpPr>
          <p:cNvPr id="1070" name="Shape 1070"/>
          <p:cNvSpPr/>
          <p:nvPr/>
        </p:nvSpPr>
        <p:spPr>
          <a:xfrm>
            <a:off x="8588795" y="4863646"/>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71" name="Shape 1071"/>
          <p:cNvSpPr/>
          <p:nvPr/>
        </p:nvSpPr>
        <p:spPr>
          <a:xfrm>
            <a:off x="11255795" y="2590346"/>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72" name="Shape 1072"/>
          <p:cNvSpPr/>
          <p:nvPr/>
        </p:nvSpPr>
        <p:spPr>
          <a:xfrm>
            <a:off x="9249195" y="3377746"/>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73" name="Shape 1073"/>
          <p:cNvSpPr/>
          <p:nvPr/>
        </p:nvSpPr>
        <p:spPr>
          <a:xfrm>
            <a:off x="453289" y="233750"/>
            <a:ext cx="12351434" cy="660401"/>
          </a:xfrm>
          <a:prstGeom prst="roundRect">
            <a:avLst>
              <a:gd name="adj" fmla="val 28846"/>
            </a:avLst>
          </a:prstGeom>
          <a:blipFill>
            <a:blip r:embed="rId3"/>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074" name="Shape 1074"/>
          <p:cNvSpPr/>
          <p:nvPr/>
        </p:nvSpPr>
        <p:spPr>
          <a:xfrm>
            <a:off x="394229" y="-21759"/>
            <a:ext cx="12316355" cy="1117601"/>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300">
                <a:solidFill>
                  <a:srgbClr val="FFFFFF"/>
                </a:solidFill>
                <a:latin typeface="Calibri"/>
                <a:ea typeface="Calibri"/>
                <a:cs typeface="Calibri"/>
                <a:sym typeface="Calibri"/>
              </a:defRPr>
            </a:lvl1pPr>
          </a:lstStyle>
          <a:p>
            <a:pPr lvl="0">
              <a:defRPr b="0" sz="1800">
                <a:solidFill>
                  <a:srgbClr val="000000"/>
                </a:solidFill>
              </a:defRPr>
            </a:pPr>
            <a:r>
              <a:rPr b="1" sz="3300">
                <a:solidFill>
                  <a:srgbClr val="FFFFFF"/>
                </a:solidFill>
              </a:rPr>
              <a:t>Discrete Deformation of Discrete Space Curves (1/5): Frenet Frame</a:t>
            </a:r>
          </a:p>
        </p:txBody>
      </p:sp>
      <p:pic>
        <p:nvPicPr>
          <p:cNvPr id="1075" name="d-curve-1.pdf"/>
          <p:cNvPicPr/>
          <p:nvPr/>
        </p:nvPicPr>
        <p:blipFill>
          <a:blip r:embed="rId4">
            <a:extLst/>
          </a:blip>
          <a:stretch>
            <a:fillRect/>
          </a:stretch>
        </p:blipFill>
        <p:spPr>
          <a:xfrm>
            <a:off x="495300" y="1313198"/>
            <a:ext cx="3937003" cy="4168106"/>
          </a:xfrm>
          <a:prstGeom prst="rect">
            <a:avLst/>
          </a:prstGeom>
          <a:ln w="12700">
            <a:miter lim="400000"/>
          </a:ln>
        </p:spPr>
      </p:pic>
      <p:pic>
        <p:nvPicPr>
          <p:cNvPr id="1076" name="d-curve-2.pdf"/>
          <p:cNvPicPr/>
          <p:nvPr/>
        </p:nvPicPr>
        <p:blipFill>
          <a:blip r:embed="rId5">
            <a:extLst/>
          </a:blip>
          <a:stretch>
            <a:fillRect/>
          </a:stretch>
        </p:blipFill>
        <p:spPr>
          <a:xfrm>
            <a:off x="1382011" y="1538024"/>
            <a:ext cx="2242009" cy="2340921"/>
          </a:xfrm>
          <a:prstGeom prst="rect">
            <a:avLst/>
          </a:prstGeom>
          <a:ln w="12700">
            <a:miter lim="400000"/>
          </a:ln>
        </p:spPr>
      </p:pic>
      <p:grpSp>
        <p:nvGrpSpPr>
          <p:cNvPr id="1079" name="Group 1079"/>
          <p:cNvGrpSpPr/>
          <p:nvPr/>
        </p:nvGrpSpPr>
        <p:grpSpPr>
          <a:xfrm>
            <a:off x="266700" y="5359400"/>
            <a:ext cx="7835900" cy="622300"/>
            <a:chOff x="0" y="0"/>
            <a:chExt cx="7835900" cy="622300"/>
          </a:xfrm>
        </p:grpSpPr>
        <p:sp>
          <p:nvSpPr>
            <p:cNvPr id="1077" name="Shape 1077"/>
            <p:cNvSpPr/>
            <p:nvPr/>
          </p:nvSpPr>
          <p:spPr>
            <a:xfrm>
              <a:off x="0" y="0"/>
              <a:ext cx="49403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6"/>
                </a:buBlip>
                <a:defRPr>
                  <a:solidFill>
                    <a:srgbClr val="AA7900"/>
                  </a:solidFill>
                  <a:latin typeface="Gill Sans"/>
                  <a:ea typeface="Gill Sans"/>
                  <a:cs typeface="Gill Sans"/>
                  <a:sym typeface="Gill Sans"/>
                </a:defRPr>
              </a:lvl1pPr>
            </a:lstStyle>
            <a:p>
              <a:pPr lvl="0">
                <a:defRPr sz="1800">
                  <a:solidFill>
                    <a:srgbClr val="000000"/>
                  </a:solidFill>
                </a:defRPr>
              </a:pPr>
              <a:r>
                <a:rPr sz="3600">
                  <a:solidFill>
                    <a:srgbClr val="AA7900"/>
                  </a:solidFill>
                </a:rPr>
                <a:t>Discrete Frenet Frame:</a:t>
              </a:r>
            </a:p>
          </p:txBody>
        </p:sp>
        <p:pic>
          <p:nvPicPr>
            <p:cNvPr id="1078" name="droppedImage.pdf"/>
            <p:cNvPicPr/>
            <p:nvPr/>
          </p:nvPicPr>
          <p:blipFill>
            <a:blip r:embed="rId7">
              <a:extLst/>
            </a:blip>
            <a:stretch>
              <a:fillRect/>
            </a:stretch>
          </p:blipFill>
          <p:spPr>
            <a:xfrm>
              <a:off x="5067300" y="190500"/>
              <a:ext cx="2768600" cy="342900"/>
            </a:xfrm>
            <a:prstGeom prst="rect">
              <a:avLst/>
            </a:prstGeom>
            <a:ln w="12700" cap="flat">
              <a:noFill/>
              <a:miter lim="400000"/>
            </a:ln>
            <a:effectLst/>
          </p:spPr>
        </p:pic>
      </p:grpSp>
      <p:grpSp>
        <p:nvGrpSpPr>
          <p:cNvPr id="1082" name="Group 1082"/>
          <p:cNvGrpSpPr/>
          <p:nvPr/>
        </p:nvGrpSpPr>
        <p:grpSpPr>
          <a:xfrm>
            <a:off x="539241" y="6426200"/>
            <a:ext cx="5950459" cy="838200"/>
            <a:chOff x="0" y="0"/>
            <a:chExt cx="5950458" cy="838200"/>
          </a:xfrm>
        </p:grpSpPr>
        <p:sp>
          <p:nvSpPr>
            <p:cNvPr id="1080" name="Shape 1080"/>
            <p:cNvSpPr/>
            <p:nvPr/>
          </p:nvSpPr>
          <p:spPr>
            <a:xfrm>
              <a:off x="0" y="12700"/>
              <a:ext cx="31877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tangent vector:</a:t>
              </a:r>
            </a:p>
          </p:txBody>
        </p:sp>
        <p:pic>
          <p:nvPicPr>
            <p:cNvPr id="1081" name="droppedImage.pdf"/>
            <p:cNvPicPr/>
            <p:nvPr/>
          </p:nvPicPr>
          <p:blipFill>
            <a:blip r:embed="rId8">
              <a:extLst/>
            </a:blip>
            <a:stretch>
              <a:fillRect/>
            </a:stretch>
          </p:blipFill>
          <p:spPr>
            <a:xfrm>
              <a:off x="3359658" y="0"/>
              <a:ext cx="2590801" cy="838200"/>
            </a:xfrm>
            <a:prstGeom prst="rect">
              <a:avLst/>
            </a:prstGeom>
            <a:ln w="12700" cap="flat">
              <a:noFill/>
              <a:miter lim="400000"/>
            </a:ln>
            <a:effectLst/>
          </p:spPr>
        </p:pic>
      </p:grpSp>
      <p:grpSp>
        <p:nvGrpSpPr>
          <p:cNvPr id="1085" name="Group 1085"/>
          <p:cNvGrpSpPr/>
          <p:nvPr/>
        </p:nvGrpSpPr>
        <p:grpSpPr>
          <a:xfrm>
            <a:off x="571500" y="7632700"/>
            <a:ext cx="6108700" cy="889000"/>
            <a:chOff x="0" y="0"/>
            <a:chExt cx="6108700" cy="889000"/>
          </a:xfrm>
        </p:grpSpPr>
        <p:sp>
          <p:nvSpPr>
            <p:cNvPr id="1083" name="Shape 1083"/>
            <p:cNvSpPr/>
            <p:nvPr/>
          </p:nvSpPr>
          <p:spPr>
            <a:xfrm>
              <a:off x="0" y="101600"/>
              <a:ext cx="33655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binormal vector:</a:t>
              </a:r>
            </a:p>
          </p:txBody>
        </p:sp>
        <p:pic>
          <p:nvPicPr>
            <p:cNvPr id="1084" name="droppedImage.pdf"/>
            <p:cNvPicPr/>
            <p:nvPr/>
          </p:nvPicPr>
          <p:blipFill>
            <a:blip r:embed="rId9">
              <a:extLst/>
            </a:blip>
            <a:stretch>
              <a:fillRect/>
            </a:stretch>
          </p:blipFill>
          <p:spPr>
            <a:xfrm>
              <a:off x="3429000" y="0"/>
              <a:ext cx="2679700" cy="889000"/>
            </a:xfrm>
            <a:prstGeom prst="rect">
              <a:avLst/>
            </a:prstGeom>
            <a:ln w="12700" cap="flat">
              <a:noFill/>
              <a:miter lim="400000"/>
            </a:ln>
            <a:effectLst/>
          </p:spPr>
        </p:pic>
      </p:grpSp>
      <p:grpSp>
        <p:nvGrpSpPr>
          <p:cNvPr id="1088" name="Group 1088"/>
          <p:cNvGrpSpPr/>
          <p:nvPr/>
        </p:nvGrpSpPr>
        <p:grpSpPr>
          <a:xfrm>
            <a:off x="546100" y="8864600"/>
            <a:ext cx="5626100" cy="622300"/>
            <a:chOff x="0" y="0"/>
            <a:chExt cx="5626100" cy="622300"/>
          </a:xfrm>
        </p:grpSpPr>
        <p:pic>
          <p:nvPicPr>
            <p:cNvPr id="1086" name="droppedImage.pdf"/>
            <p:cNvPicPr/>
            <p:nvPr/>
          </p:nvPicPr>
          <p:blipFill>
            <a:blip r:embed="rId10">
              <a:extLst/>
            </a:blip>
            <a:stretch>
              <a:fillRect/>
            </a:stretch>
          </p:blipFill>
          <p:spPr>
            <a:xfrm>
              <a:off x="3454400" y="215900"/>
              <a:ext cx="2171700" cy="342900"/>
            </a:xfrm>
            <a:prstGeom prst="rect">
              <a:avLst/>
            </a:prstGeom>
            <a:ln w="12700" cap="flat">
              <a:noFill/>
              <a:miter lim="400000"/>
            </a:ln>
            <a:effectLst/>
          </p:spPr>
        </p:pic>
        <p:sp>
          <p:nvSpPr>
            <p:cNvPr id="1087" name="Shape 1087"/>
            <p:cNvSpPr/>
            <p:nvPr/>
          </p:nvSpPr>
          <p:spPr>
            <a:xfrm>
              <a:off x="0" y="0"/>
              <a:ext cx="33655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normal vector:</a:t>
              </a:r>
            </a:p>
          </p:txBody>
        </p:sp>
      </p:grpSp>
      <p:grpSp>
        <p:nvGrpSpPr>
          <p:cNvPr id="1093" name="Group 1093"/>
          <p:cNvGrpSpPr/>
          <p:nvPr/>
        </p:nvGrpSpPr>
        <p:grpSpPr>
          <a:xfrm>
            <a:off x="7315200" y="6350000"/>
            <a:ext cx="5181600" cy="1041400"/>
            <a:chOff x="0" y="0"/>
            <a:chExt cx="5181600" cy="1041400"/>
          </a:xfrm>
        </p:grpSpPr>
        <p:sp>
          <p:nvSpPr>
            <p:cNvPr id="1089" name="Shape 1089"/>
            <p:cNvSpPr/>
            <p:nvPr/>
          </p:nvSpPr>
          <p:spPr>
            <a:xfrm>
              <a:off x="0" y="0"/>
              <a:ext cx="5181600" cy="1041400"/>
            </a:xfrm>
            <a:prstGeom prst="rect">
              <a:avLst/>
            </a:prstGeom>
            <a:blipFill rotWithShape="1">
              <a:blip r:embed="rId3"/>
              <a:srcRect l="0" t="0" r="0" b="0"/>
              <a:tile tx="0" ty="0" sx="100000" sy="100000" flip="none" algn="tl"/>
            </a:blip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nvGrpSpPr>
            <p:cNvPr id="1092" name="Group 1092"/>
            <p:cNvGrpSpPr/>
            <p:nvPr/>
          </p:nvGrpSpPr>
          <p:grpSpPr>
            <a:xfrm>
              <a:off x="175514" y="133350"/>
              <a:ext cx="4813999" cy="622300"/>
              <a:chOff x="0" y="0"/>
              <a:chExt cx="4813998" cy="622300"/>
            </a:xfrm>
          </p:grpSpPr>
          <p:sp>
            <p:nvSpPr>
              <p:cNvPr id="1090" name="Shape 1090"/>
              <p:cNvSpPr/>
              <p:nvPr/>
            </p:nvSpPr>
            <p:spPr>
              <a:xfrm>
                <a:off x="0" y="0"/>
                <a:ext cx="990600"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FFFFFF"/>
                    </a:solidFill>
                    <a:latin typeface="Gill Sans"/>
                    <a:ea typeface="Gill Sans"/>
                    <a:cs typeface="Gill Sans"/>
                    <a:sym typeface="Gill Sans"/>
                  </a:defRPr>
                </a:lvl1pPr>
              </a:lstStyle>
              <a:p>
                <a:pPr lvl="0">
                  <a:defRPr sz="1800">
                    <a:solidFill>
                      <a:srgbClr val="000000"/>
                    </a:solidFill>
                  </a:defRPr>
                </a:pPr>
                <a:r>
                  <a:rPr sz="3600">
                    <a:solidFill>
                      <a:srgbClr val="FFFFFF"/>
                    </a:solidFill>
                  </a:rPr>
                  <a:t>Key:</a:t>
                </a:r>
              </a:p>
            </p:txBody>
          </p:sp>
          <p:pic>
            <p:nvPicPr>
              <p:cNvPr id="1091" name="droppedImage.pdf"/>
              <p:cNvPicPr/>
              <p:nvPr/>
            </p:nvPicPr>
            <p:blipFill>
              <a:blip r:embed="rId11">
                <a:extLst/>
              </a:blip>
              <a:stretch>
                <a:fillRect/>
              </a:stretch>
            </p:blipFill>
            <p:spPr>
              <a:xfrm>
                <a:off x="1056385" y="120650"/>
                <a:ext cx="3757614" cy="457200"/>
              </a:xfrm>
              <a:prstGeom prst="rect">
                <a:avLst/>
              </a:prstGeom>
              <a:ln w="12700" cap="flat">
                <a:noFill/>
                <a:miter lim="400000"/>
              </a:ln>
              <a:effectLst/>
            </p:spPr>
          </p:pic>
        </p:grpSp>
      </p:grpSp>
      <p:pic>
        <p:nvPicPr>
          <p:cNvPr id="1094" name="droppedImage.pdf"/>
          <p:cNvPicPr/>
          <p:nvPr/>
        </p:nvPicPr>
        <p:blipFill>
          <a:blip r:embed="rId12">
            <a:extLst/>
          </a:blip>
          <a:stretch>
            <a:fillRect/>
          </a:stretch>
        </p:blipFill>
        <p:spPr>
          <a:xfrm>
            <a:off x="8741195" y="3034846"/>
            <a:ext cx="406401" cy="304801"/>
          </a:xfrm>
          <a:prstGeom prst="rect">
            <a:avLst/>
          </a:prstGeom>
          <a:ln w="12700">
            <a:miter lim="400000"/>
          </a:ln>
        </p:spPr>
      </p:pic>
      <p:pic>
        <p:nvPicPr>
          <p:cNvPr id="1095" name="droppedImage.pdf"/>
          <p:cNvPicPr/>
          <p:nvPr/>
        </p:nvPicPr>
        <p:blipFill>
          <a:blip r:embed="rId13">
            <a:extLst/>
          </a:blip>
          <a:stretch>
            <a:fillRect/>
          </a:stretch>
        </p:blipFill>
        <p:spPr>
          <a:xfrm>
            <a:off x="10747795" y="2069646"/>
            <a:ext cx="736601" cy="304801"/>
          </a:xfrm>
          <a:prstGeom prst="rect">
            <a:avLst/>
          </a:prstGeom>
          <a:ln w="12700">
            <a:miter lim="400000"/>
          </a:ln>
        </p:spPr>
      </p:pic>
      <p:pic>
        <p:nvPicPr>
          <p:cNvPr id="1096" name="droppedImage.pdf"/>
          <p:cNvPicPr/>
          <p:nvPr/>
        </p:nvPicPr>
        <p:blipFill>
          <a:blip r:embed="rId14">
            <a:extLst/>
          </a:blip>
          <a:stretch>
            <a:fillRect/>
          </a:stretch>
        </p:blipFill>
        <p:spPr>
          <a:xfrm>
            <a:off x="8677695" y="5181146"/>
            <a:ext cx="736601" cy="304801"/>
          </a:xfrm>
          <a:prstGeom prst="rect">
            <a:avLst/>
          </a:prstGeom>
          <a:ln w="12700">
            <a:miter lim="400000"/>
          </a:ln>
        </p:spPr>
      </p:pic>
      <p:grpSp>
        <p:nvGrpSpPr>
          <p:cNvPr id="1105" name="Group 1105"/>
          <p:cNvGrpSpPr/>
          <p:nvPr/>
        </p:nvGrpSpPr>
        <p:grpSpPr>
          <a:xfrm>
            <a:off x="6404396" y="2641146"/>
            <a:ext cx="6172201" cy="2463801"/>
            <a:chOff x="0" y="0"/>
            <a:chExt cx="6172200" cy="2463800"/>
          </a:xfrm>
        </p:grpSpPr>
        <p:grpSp>
          <p:nvGrpSpPr>
            <p:cNvPr id="1103" name="Group 1103"/>
            <p:cNvGrpSpPr/>
            <p:nvPr/>
          </p:nvGrpSpPr>
          <p:grpSpPr>
            <a:xfrm>
              <a:off x="0" y="0"/>
              <a:ext cx="5778500" cy="2463800"/>
              <a:chOff x="0" y="0"/>
              <a:chExt cx="5778500" cy="2463800"/>
            </a:xfrm>
          </p:grpSpPr>
          <p:grpSp>
            <p:nvGrpSpPr>
              <p:cNvPr id="1101" name="Group 1101"/>
              <p:cNvGrpSpPr/>
              <p:nvPr/>
            </p:nvGrpSpPr>
            <p:grpSpPr>
              <a:xfrm>
                <a:off x="673100" y="0"/>
                <a:ext cx="5105400" cy="2463800"/>
                <a:chOff x="0" y="0"/>
                <a:chExt cx="5105400" cy="2463800"/>
              </a:xfrm>
            </p:grpSpPr>
            <p:sp>
              <p:nvSpPr>
                <p:cNvPr id="1097" name="Shape 1097"/>
                <p:cNvSpPr/>
                <p:nvPr/>
              </p:nvSpPr>
              <p:spPr>
                <a:xfrm>
                  <a:off x="4241800" y="0"/>
                  <a:ext cx="794916" cy="123450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sp>
              <p:nvSpPr>
                <p:cNvPr id="1098" name="Shape 1098"/>
                <p:cNvSpPr/>
                <p:nvPr/>
              </p:nvSpPr>
              <p:spPr>
                <a:xfrm flipV="1">
                  <a:off x="63400" y="2298699"/>
                  <a:ext cx="1536800" cy="90514"/>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sp>
              <p:nvSpPr>
                <p:cNvPr id="1099" name="Shape 1099"/>
                <p:cNvSpPr/>
                <p:nvPr/>
              </p:nvSpPr>
              <p:spPr>
                <a:xfrm>
                  <a:off x="4978400" y="1155700"/>
                  <a:ext cx="127000" cy="127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00" name="Shape 1100"/>
                <p:cNvSpPr/>
                <p:nvPr/>
              </p:nvSpPr>
              <p:spPr>
                <a:xfrm>
                  <a:off x="0" y="2336800"/>
                  <a:ext cx="127000" cy="127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pic>
            <p:nvPicPr>
              <p:cNvPr id="1102" name="droppedImage.pdf"/>
              <p:cNvPicPr/>
              <p:nvPr/>
            </p:nvPicPr>
            <p:blipFill>
              <a:blip r:embed="rId15">
                <a:extLst/>
              </a:blip>
              <a:stretch>
                <a:fillRect/>
              </a:stretch>
            </p:blipFill>
            <p:spPr>
              <a:xfrm>
                <a:off x="0" y="1828800"/>
                <a:ext cx="762000" cy="304800"/>
              </a:xfrm>
              <a:prstGeom prst="rect">
                <a:avLst/>
              </a:prstGeom>
              <a:ln w="12700" cap="flat">
                <a:noFill/>
                <a:miter lim="400000"/>
              </a:ln>
              <a:effectLst/>
            </p:spPr>
          </p:pic>
        </p:grpSp>
        <p:pic>
          <p:nvPicPr>
            <p:cNvPr id="1104" name="droppedImage.pdf"/>
            <p:cNvPicPr/>
            <p:nvPr/>
          </p:nvPicPr>
          <p:blipFill>
            <a:blip r:embed="rId16">
              <a:extLst/>
            </a:blip>
            <a:stretch>
              <a:fillRect/>
            </a:stretch>
          </p:blipFill>
          <p:spPr>
            <a:xfrm>
              <a:off x="5410200" y="1524000"/>
              <a:ext cx="762000" cy="304800"/>
            </a:xfrm>
            <a:prstGeom prst="rect">
              <a:avLst/>
            </a:prstGeom>
            <a:ln w="12700" cap="flat">
              <a:noFill/>
              <a:miter lim="400000"/>
            </a:ln>
            <a:effectLst/>
          </p:spPr>
        </p:pic>
      </p:grpSp>
      <p:grpSp>
        <p:nvGrpSpPr>
          <p:cNvPr id="1113" name="Group 1113"/>
          <p:cNvGrpSpPr/>
          <p:nvPr/>
        </p:nvGrpSpPr>
        <p:grpSpPr>
          <a:xfrm>
            <a:off x="7267995" y="2818946"/>
            <a:ext cx="3975101" cy="1803401"/>
            <a:chOff x="0" y="0"/>
            <a:chExt cx="3975099" cy="1803400"/>
          </a:xfrm>
        </p:grpSpPr>
        <p:grpSp>
          <p:nvGrpSpPr>
            <p:cNvPr id="1111" name="Group 1111"/>
            <p:cNvGrpSpPr/>
            <p:nvPr/>
          </p:nvGrpSpPr>
          <p:grpSpPr>
            <a:xfrm>
              <a:off x="177799" y="0"/>
              <a:ext cx="3797301" cy="1803400"/>
              <a:chOff x="0" y="0"/>
              <a:chExt cx="3797300" cy="1803400"/>
            </a:xfrm>
          </p:grpSpPr>
          <p:grpSp>
            <p:nvGrpSpPr>
              <p:cNvPr id="1109" name="Group 1109"/>
              <p:cNvGrpSpPr/>
              <p:nvPr/>
            </p:nvGrpSpPr>
            <p:grpSpPr>
              <a:xfrm>
                <a:off x="-1" y="0"/>
                <a:ext cx="3797301" cy="1282328"/>
                <a:chOff x="0" y="0"/>
                <a:chExt cx="3797300" cy="1282327"/>
              </a:xfrm>
            </p:grpSpPr>
            <p:sp>
              <p:nvSpPr>
                <p:cNvPr id="1106" name="Shape 1106"/>
                <p:cNvSpPr/>
                <p:nvPr/>
              </p:nvSpPr>
              <p:spPr>
                <a:xfrm>
                  <a:off x="0" y="0"/>
                  <a:ext cx="3797300" cy="12700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07" name="Shape 1107"/>
                <p:cNvSpPr/>
                <p:nvPr/>
              </p:nvSpPr>
              <p:spPr>
                <a:xfrm flipV="1">
                  <a:off x="699020" y="658787"/>
                  <a:ext cx="1127747" cy="459285"/>
                </a:xfrm>
                <a:prstGeom prst="line">
                  <a:avLst/>
                </a:prstGeom>
                <a:noFill/>
                <a:ln w="381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08" name="Shape 1108"/>
                <p:cNvSpPr/>
                <p:nvPr/>
              </p:nvSpPr>
              <p:spPr>
                <a:xfrm flipV="1">
                  <a:off x="1578942" y="653628"/>
                  <a:ext cx="268735" cy="62870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grpSp>
          <p:pic>
            <p:nvPicPr>
              <p:cNvPr id="1110" name="droppedImage.pdf"/>
              <p:cNvPicPr/>
              <p:nvPr/>
            </p:nvPicPr>
            <p:blipFill>
              <a:blip r:embed="rId17">
                <a:extLst/>
              </a:blip>
              <a:stretch>
                <a:fillRect/>
              </a:stretch>
            </p:blipFill>
            <p:spPr>
              <a:xfrm>
                <a:off x="1638300" y="1422400"/>
                <a:ext cx="419100" cy="381000"/>
              </a:xfrm>
              <a:prstGeom prst="rect">
                <a:avLst/>
              </a:prstGeom>
              <a:ln w="12700" cap="flat">
                <a:noFill/>
                <a:miter lim="400000"/>
              </a:ln>
              <a:effectLst/>
            </p:spPr>
          </p:pic>
        </p:grpSp>
        <p:pic>
          <p:nvPicPr>
            <p:cNvPr id="1112" name="droppedImage.pdf"/>
            <p:cNvPicPr/>
            <p:nvPr/>
          </p:nvPicPr>
          <p:blipFill>
            <a:blip r:embed="rId18">
              <a:extLst/>
            </a:blip>
            <a:stretch>
              <a:fillRect/>
            </a:stretch>
          </p:blipFill>
          <p:spPr>
            <a:xfrm>
              <a:off x="0" y="1066800"/>
              <a:ext cx="749300" cy="381000"/>
            </a:xfrm>
            <a:prstGeom prst="rect">
              <a:avLst/>
            </a:prstGeom>
            <a:ln w="12700" cap="flat">
              <a:noFill/>
              <a:miter lim="400000"/>
            </a:ln>
            <a:effectLst/>
          </p:spPr>
        </p:pic>
      </p:grpSp>
      <p:grpSp>
        <p:nvGrpSpPr>
          <p:cNvPr id="1116" name="Group 1116"/>
          <p:cNvGrpSpPr/>
          <p:nvPr/>
        </p:nvGrpSpPr>
        <p:grpSpPr>
          <a:xfrm>
            <a:off x="8664995" y="1815646"/>
            <a:ext cx="658814" cy="1622079"/>
            <a:chOff x="0" y="0"/>
            <a:chExt cx="658812" cy="1622077"/>
          </a:xfrm>
        </p:grpSpPr>
        <p:sp>
          <p:nvSpPr>
            <p:cNvPr id="1114" name="Shape 1114"/>
            <p:cNvSpPr/>
            <p:nvPr/>
          </p:nvSpPr>
          <p:spPr>
            <a:xfrm>
              <a:off x="649758" y="181768"/>
              <a:ext cx="9055" cy="144031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pic>
          <p:nvPicPr>
            <p:cNvPr id="1115" name="droppedImage.pdf"/>
            <p:cNvPicPr/>
            <p:nvPr/>
          </p:nvPicPr>
          <p:blipFill>
            <a:blip r:embed="rId19">
              <a:extLst/>
            </a:blip>
            <a:stretch>
              <a:fillRect/>
            </a:stretch>
          </p:blipFill>
          <p:spPr>
            <a:xfrm>
              <a:off x="0" y="0"/>
              <a:ext cx="444500" cy="381000"/>
            </a:xfrm>
            <a:prstGeom prst="rect">
              <a:avLst/>
            </a:prstGeom>
            <a:ln w="12700" cap="flat">
              <a:noFill/>
              <a:miter lim="400000"/>
            </a:ln>
            <a:effectLst/>
          </p:spPr>
        </p:pic>
      </p:grpSp>
      <p:grpSp>
        <p:nvGrpSpPr>
          <p:cNvPr id="1119" name="Group 1119"/>
          <p:cNvGrpSpPr/>
          <p:nvPr/>
        </p:nvGrpSpPr>
        <p:grpSpPr>
          <a:xfrm>
            <a:off x="9301881" y="3443327"/>
            <a:ext cx="2347615" cy="671020"/>
            <a:chOff x="0" y="0"/>
            <a:chExt cx="2347614" cy="671019"/>
          </a:xfrm>
        </p:grpSpPr>
        <p:sp>
          <p:nvSpPr>
            <p:cNvPr id="1117" name="Shape 1117"/>
            <p:cNvSpPr/>
            <p:nvPr/>
          </p:nvSpPr>
          <p:spPr>
            <a:xfrm flipH="1" flipV="1">
              <a:off x="0" y="0"/>
              <a:ext cx="1928267" cy="1258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pic>
          <p:nvPicPr>
            <p:cNvPr id="1118" name="droppedImage.pdf"/>
            <p:cNvPicPr/>
            <p:nvPr/>
          </p:nvPicPr>
          <p:blipFill>
            <a:blip r:embed="rId20">
              <a:extLst/>
            </a:blip>
            <a:stretch>
              <a:fillRect/>
            </a:stretch>
          </p:blipFill>
          <p:spPr>
            <a:xfrm>
              <a:off x="1865014" y="290019"/>
              <a:ext cx="482601" cy="381001"/>
            </a:xfrm>
            <a:prstGeom prst="rect">
              <a:avLst/>
            </a:prstGeom>
            <a:ln w="12700" cap="flat">
              <a:noFill/>
              <a:miter lim="400000"/>
            </a:ln>
            <a:effectLst/>
          </p:spPr>
        </p:pic>
      </p:grpSp>
      <p:grpSp>
        <p:nvGrpSpPr>
          <p:cNvPr id="1122" name="Group 1122"/>
          <p:cNvGrpSpPr/>
          <p:nvPr/>
        </p:nvGrpSpPr>
        <p:grpSpPr>
          <a:xfrm>
            <a:off x="7103665" y="7912100"/>
            <a:ext cx="5843824" cy="622300"/>
            <a:chOff x="0" y="0"/>
            <a:chExt cx="5843823" cy="622300"/>
          </a:xfrm>
        </p:grpSpPr>
        <p:pic>
          <p:nvPicPr>
            <p:cNvPr id="1120" name="pasted-image.pdf"/>
            <p:cNvPicPr/>
            <p:nvPr/>
          </p:nvPicPr>
          <p:blipFill>
            <a:blip r:embed="rId21">
              <a:extLst/>
            </a:blip>
            <a:stretch>
              <a:fillRect/>
            </a:stretch>
          </p:blipFill>
          <p:spPr>
            <a:xfrm>
              <a:off x="0" y="163462"/>
              <a:ext cx="2489200" cy="457201"/>
            </a:xfrm>
            <a:prstGeom prst="rect">
              <a:avLst/>
            </a:prstGeom>
            <a:ln w="12700" cap="flat">
              <a:noFill/>
              <a:miter lim="400000"/>
            </a:ln>
            <a:effectLst/>
          </p:spPr>
        </p:pic>
        <p:sp>
          <p:nvSpPr>
            <p:cNvPr id="1121" name="Shape 1121"/>
            <p:cNvSpPr/>
            <p:nvPr/>
          </p:nvSpPr>
          <p:spPr>
            <a:xfrm>
              <a:off x="2541475" y="0"/>
              <a:ext cx="3302349" cy="622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a:solidFill>
                    <a:srgbClr val="004479"/>
                  </a:solidFill>
                  <a:latin typeface="Gill Sans"/>
                  <a:ea typeface="Gill Sans"/>
                  <a:cs typeface="Gill Sans"/>
                  <a:sym typeface="Gill Sans"/>
                </a:defRPr>
              </a:lvl1pPr>
            </a:lstStyle>
            <a:p>
              <a:pPr lvl="0">
                <a:defRPr sz="1800">
                  <a:solidFill>
                    <a:srgbClr val="000000"/>
                  </a:solidFill>
                </a:defRPr>
              </a:pPr>
              <a:r>
                <a:rPr sz="3600">
                  <a:solidFill>
                    <a:srgbClr val="004479"/>
                  </a:solidFill>
                </a:rPr>
                <a:t>: osculating plane</a:t>
              </a:r>
            </a:p>
          </p:txBody>
        </p:sp>
      </p:grpSp>
      <p:sp>
        <p:nvSpPr>
          <p:cNvPr id="1123" name="Shape 1123"/>
          <p:cNvSpPr/>
          <p:nvPr/>
        </p:nvSpPr>
        <p:spPr>
          <a:xfrm>
            <a:off x="5869382" y="1017798"/>
            <a:ext cx="7076095" cy="838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2400">
                <a:solidFill>
                  <a:srgbClr val="004100"/>
                </a:solidFill>
                <a:latin typeface="Calibri"/>
                <a:ea typeface="Calibri"/>
                <a:cs typeface="Calibri"/>
                <a:sym typeface="Calibri"/>
              </a:defRPr>
            </a:lvl1pPr>
          </a:lstStyle>
          <a:p>
            <a:pPr lvl="0">
              <a:defRPr sz="1800">
                <a:solidFill>
                  <a:srgbClr val="000000"/>
                </a:solidFill>
              </a:defRPr>
            </a:pPr>
            <a:r>
              <a:rPr sz="2400">
                <a:solidFill>
                  <a:srgbClr val="004100"/>
                </a:solidFill>
              </a:rPr>
              <a:t>Inoguchi-K-Matsuura-Ohta, J. Phys. A 47 (2014) 235202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0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0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1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xit" presetSubtype="0" presetID="1" grpId="6" fill="hold">
                                  <p:stCondLst>
                                    <p:cond delay="0"/>
                                  </p:stCondLst>
                                  <p:iterate type="el" backwards="0">
                                    <p:tmAbs val="0"/>
                                  </p:iterate>
                                  <p:childTnLst>
                                    <p:set>
                                      <p:cBhvr>
                                        <p:cTn id="26" fill="hold">
                                          <p:stCondLst>
                                            <p:cond delay="0"/>
                                          </p:stCondLst>
                                        </p:cTn>
                                        <p:tgtEl>
                                          <p:spTgt spid="11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0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1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10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0" fill="hold">
                                  <p:stCondLst>
                                    <p:cond delay="0"/>
                                  </p:stCondLst>
                                  <p:iterate type="el" backwards="0">
                                    <p:tmAbs val="0"/>
                                  </p:iterate>
                                  <p:childTnLst>
                                    <p:set>
                                      <p:cBhvr>
                                        <p:cTn id="42" fill="hold"/>
                                        <p:tgtEl>
                                          <p:spTgt spid="11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1" grpId="11" fill="hold">
                                  <p:stCondLst>
                                    <p:cond delay="0"/>
                                  </p:stCondLst>
                                  <p:iterate type="el" backwards="0">
                                    <p:tmAbs val="0"/>
                                  </p:iterate>
                                  <p:childTnLst>
                                    <p:set>
                                      <p:cBhvr>
                                        <p:cTn id="46" fill="hold"/>
                                        <p:tgtEl>
                                          <p:spTgt spid="10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0" presetID="1" grpId="12" fill="hold">
                                  <p:stCondLst>
                                    <p:cond delay="0"/>
                                  </p:stCondLst>
                                  <p:iterate type="el" backwards="0">
                                    <p:tmAbs val="0"/>
                                  </p:iterate>
                                  <p:childTnLst>
                                    <p:set>
                                      <p:cBhvr>
                                        <p:cTn id="50" fill="hold"/>
                                        <p:tgtEl>
                                          <p:spTgt spid="1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9" grpId="2"/>
      <p:bldP build="whole" bldLvl="1" animBg="1" rev="0" advAuto="0" spid="1082" grpId="4"/>
      <p:bldP build="whole" bldLvl="1" animBg="1" rev="0" advAuto="0" spid="1076" grpId="1"/>
      <p:bldP build="whole" bldLvl="1" animBg="1" rev="0" advAuto="0" spid="1093" grpId="11"/>
      <p:bldP build="whole" bldLvl="1" animBg="1" rev="0" advAuto="0" spid="1113" grpId="5"/>
      <p:bldP build="whole" bldLvl="1" animBg="1" rev="0" advAuto="0" spid="1116" grpId="8"/>
      <p:bldP build="whole" bldLvl="1" animBg="1" rev="0" advAuto="0" spid="1122" grpId="12"/>
      <p:bldP build="whole" bldLvl="1" animBg="1" rev="0" advAuto="0" spid="1119" grpId="10"/>
      <p:bldP build="whole" bldLvl="1" animBg="1" rev="0" advAuto="0" spid="1088" grpId="9"/>
      <p:bldP build="whole" bldLvl="1" animBg="1" rev="0" advAuto="0" spid="1105" grpId="6"/>
      <p:bldP build="whole" bldLvl="1" animBg="1" rev="0" advAuto="0" spid="1085" grpId="7"/>
      <p:bldP build="whole" bldLvl="1" animBg="1" rev="0" advAuto="0" spid="1067" grpId="3"/>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139" name="Group 1139"/>
          <p:cNvGrpSpPr/>
          <p:nvPr/>
        </p:nvGrpSpPr>
        <p:grpSpPr>
          <a:xfrm>
            <a:off x="304800" y="1676400"/>
            <a:ext cx="3403600" cy="3217916"/>
            <a:chOff x="0" y="0"/>
            <a:chExt cx="3403600" cy="3217915"/>
          </a:xfrm>
        </p:grpSpPr>
        <p:grpSp>
          <p:nvGrpSpPr>
            <p:cNvPr id="1135" name="Group 1135"/>
            <p:cNvGrpSpPr/>
            <p:nvPr/>
          </p:nvGrpSpPr>
          <p:grpSpPr>
            <a:xfrm>
              <a:off x="402857" y="190500"/>
              <a:ext cx="2861044" cy="3027416"/>
              <a:chOff x="0" y="0"/>
              <a:chExt cx="2861042" cy="3027415"/>
            </a:xfrm>
          </p:grpSpPr>
          <p:grpSp>
            <p:nvGrpSpPr>
              <p:cNvPr id="1133" name="Group 1133"/>
              <p:cNvGrpSpPr/>
              <p:nvPr/>
            </p:nvGrpSpPr>
            <p:grpSpPr>
              <a:xfrm>
                <a:off x="0" y="0"/>
                <a:ext cx="2861043" cy="3027416"/>
                <a:chOff x="0" y="0"/>
                <a:chExt cx="2861042" cy="3027415"/>
              </a:xfrm>
            </p:grpSpPr>
            <p:sp>
              <p:nvSpPr>
                <p:cNvPr id="1127" name="Shape 1127"/>
                <p:cNvSpPr/>
                <p:nvPr/>
              </p:nvSpPr>
              <p:spPr>
                <a:xfrm>
                  <a:off x="232142" y="0"/>
                  <a:ext cx="2628901" cy="279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custDash>
                    <a:ds d="200000" sp="200000"/>
                  </a:custDash>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28" name="Shape 1128"/>
                <p:cNvSpPr/>
                <p:nvPr/>
              </p:nvSpPr>
              <p:spPr>
                <a:xfrm>
                  <a:off x="0" y="1073247"/>
                  <a:ext cx="2749322" cy="1954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4" y="0"/>
                      </a:moveTo>
                      <a:lnTo>
                        <a:pt x="21600" y="10468"/>
                      </a:lnTo>
                      <a:lnTo>
                        <a:pt x="17347" y="21600"/>
                      </a:lnTo>
                      <a:lnTo>
                        <a:pt x="0" y="16998"/>
                      </a:lnTo>
                      <a:lnTo>
                        <a:pt x="1904" y="0"/>
                      </a:lnTo>
                      <a:close/>
                    </a:path>
                  </a:pathLst>
                </a:custGeom>
                <a:solidFill>
                  <a:srgbClr val="FFFFFF"/>
                </a:solidFill>
                <a:ln w="12700" cap="flat">
                  <a:noFill/>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grpSp>
              <p:nvGrpSpPr>
                <p:cNvPr id="1132" name="Group 1132"/>
                <p:cNvGrpSpPr/>
                <p:nvPr/>
              </p:nvGrpSpPr>
              <p:grpSpPr>
                <a:xfrm>
                  <a:off x="265501" y="269083"/>
                  <a:ext cx="2100030" cy="1730521"/>
                  <a:chOff x="0" y="0"/>
                  <a:chExt cx="2100028" cy="1730520"/>
                </a:xfrm>
              </p:grpSpPr>
              <p:sp>
                <p:nvSpPr>
                  <p:cNvPr id="1129" name="Shape 1129"/>
                  <p:cNvSpPr/>
                  <p:nvPr/>
                </p:nvSpPr>
                <p:spPr>
                  <a:xfrm flipH="1">
                    <a:off x="1196863" y="0"/>
                    <a:ext cx="903166" cy="1191417"/>
                  </a:xfrm>
                  <a:prstGeom prst="line">
                    <a:avLst/>
                  </a:prstGeom>
                  <a:noFill/>
                  <a:ln w="381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30" name="Shape 1130"/>
                  <p:cNvSpPr/>
                  <p:nvPr/>
                </p:nvSpPr>
                <p:spPr>
                  <a:xfrm flipV="1">
                    <a:off x="0" y="1265707"/>
                    <a:ext cx="1141323" cy="464814"/>
                  </a:xfrm>
                  <a:prstGeom prst="line">
                    <a:avLst/>
                  </a:prstGeom>
                  <a:noFill/>
                  <a:ln w="381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31" name="Shape 1131"/>
                  <p:cNvSpPr/>
                  <p:nvPr/>
                </p:nvSpPr>
                <p:spPr>
                  <a:xfrm>
                    <a:off x="196252" y="324095"/>
                    <a:ext cx="975311" cy="878561"/>
                  </a:xfrm>
                  <a:prstGeom prst="line">
                    <a:avLst/>
                  </a:prstGeom>
                  <a:noFill/>
                  <a:ln w="381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grpSp>
          </p:grpSp>
          <p:sp>
            <p:nvSpPr>
              <p:cNvPr id="1134" name="Shape 1134"/>
              <p:cNvSpPr/>
              <p:nvPr/>
            </p:nvSpPr>
            <p:spPr>
              <a:xfrm>
                <a:off x="315132" y="1058311"/>
                <a:ext cx="2421522" cy="907805"/>
              </a:xfrm>
              <a:prstGeom prst="line">
                <a:avLst/>
              </a:prstGeom>
              <a:noFill/>
              <a:ln w="254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grpSp>
        <p:pic>
          <p:nvPicPr>
            <p:cNvPr id="1136" name="droppedImage.pdf"/>
            <p:cNvPicPr/>
            <p:nvPr/>
          </p:nvPicPr>
          <p:blipFill>
            <a:blip r:embed="rId3">
              <a:extLst/>
            </a:blip>
            <a:stretch>
              <a:fillRect/>
            </a:stretch>
          </p:blipFill>
          <p:spPr>
            <a:xfrm>
              <a:off x="2679700" y="0"/>
              <a:ext cx="723900" cy="342900"/>
            </a:xfrm>
            <a:prstGeom prst="rect">
              <a:avLst/>
            </a:prstGeom>
            <a:ln w="12700" cap="flat">
              <a:noFill/>
              <a:miter lim="400000"/>
            </a:ln>
            <a:effectLst/>
          </p:spPr>
        </p:pic>
        <p:pic>
          <p:nvPicPr>
            <p:cNvPr id="1137" name="droppedImage.pdf"/>
            <p:cNvPicPr/>
            <p:nvPr/>
          </p:nvPicPr>
          <p:blipFill>
            <a:blip r:embed="rId4">
              <a:extLst/>
            </a:blip>
            <a:stretch>
              <a:fillRect/>
            </a:stretch>
          </p:blipFill>
          <p:spPr>
            <a:xfrm>
              <a:off x="76200" y="215900"/>
              <a:ext cx="685800" cy="342900"/>
            </a:xfrm>
            <a:prstGeom prst="rect">
              <a:avLst/>
            </a:prstGeom>
            <a:ln w="12700" cap="flat">
              <a:noFill/>
              <a:miter lim="400000"/>
            </a:ln>
            <a:effectLst/>
          </p:spPr>
        </p:pic>
        <p:pic>
          <p:nvPicPr>
            <p:cNvPr id="1138" name="droppedImage.pdf"/>
            <p:cNvPicPr/>
            <p:nvPr/>
          </p:nvPicPr>
          <p:blipFill>
            <a:blip r:embed="rId5">
              <a:extLst/>
            </a:blip>
            <a:stretch>
              <a:fillRect/>
            </a:stretch>
          </p:blipFill>
          <p:spPr>
            <a:xfrm>
              <a:off x="0" y="2336800"/>
              <a:ext cx="749300" cy="381000"/>
            </a:xfrm>
            <a:prstGeom prst="rect">
              <a:avLst/>
            </a:prstGeom>
            <a:ln w="12700" cap="flat">
              <a:noFill/>
              <a:miter lim="400000"/>
            </a:ln>
            <a:effectLst/>
          </p:spPr>
        </p:pic>
      </p:grpSp>
      <p:grpSp>
        <p:nvGrpSpPr>
          <p:cNvPr id="1163" name="Group 1163"/>
          <p:cNvGrpSpPr/>
          <p:nvPr/>
        </p:nvGrpSpPr>
        <p:grpSpPr>
          <a:xfrm>
            <a:off x="4508500" y="6794500"/>
            <a:ext cx="3304135" cy="3280128"/>
            <a:chOff x="0" y="0"/>
            <a:chExt cx="3304133" cy="3280127"/>
          </a:xfrm>
        </p:grpSpPr>
        <p:grpSp>
          <p:nvGrpSpPr>
            <p:cNvPr id="1161" name="Group 1161"/>
            <p:cNvGrpSpPr/>
            <p:nvPr/>
          </p:nvGrpSpPr>
          <p:grpSpPr>
            <a:xfrm>
              <a:off x="0" y="0"/>
              <a:ext cx="3304135" cy="3280128"/>
              <a:chOff x="0" y="0"/>
              <a:chExt cx="3304134" cy="3280127"/>
            </a:xfrm>
          </p:grpSpPr>
          <p:grpSp>
            <p:nvGrpSpPr>
              <p:cNvPr id="1157" name="Group 1157"/>
              <p:cNvGrpSpPr/>
              <p:nvPr/>
            </p:nvGrpSpPr>
            <p:grpSpPr>
              <a:xfrm>
                <a:off x="76199" y="0"/>
                <a:ext cx="3227936" cy="3280128"/>
                <a:chOff x="0" y="0"/>
                <a:chExt cx="3227934" cy="3280127"/>
              </a:xfrm>
            </p:grpSpPr>
            <p:sp>
              <p:nvSpPr>
                <p:cNvPr id="1140" name="Shape 1140"/>
                <p:cNvSpPr/>
                <p:nvPr/>
              </p:nvSpPr>
              <p:spPr>
                <a:xfrm flipH="1">
                  <a:off x="1587376" y="704408"/>
                  <a:ext cx="634182" cy="91321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nvGrpSpPr>
                <p:cNvPr id="1144" name="Group 1144"/>
                <p:cNvGrpSpPr/>
                <p:nvPr/>
              </p:nvGrpSpPr>
              <p:grpSpPr>
                <a:xfrm>
                  <a:off x="272702" y="398418"/>
                  <a:ext cx="2615209" cy="2881710"/>
                  <a:chOff x="0" y="0"/>
                  <a:chExt cx="2615207" cy="2881709"/>
                </a:xfrm>
              </p:grpSpPr>
              <p:sp>
                <p:nvSpPr>
                  <p:cNvPr id="1141" name="Shape 1141"/>
                  <p:cNvSpPr/>
                  <p:nvPr/>
                </p:nvSpPr>
                <p:spPr>
                  <a:xfrm>
                    <a:off x="70941" y="0"/>
                    <a:ext cx="2374901" cy="279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custDash>
                      <a:ds d="200000" sp="200000"/>
                    </a:custDash>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42" name="Shape 1142"/>
                  <p:cNvSpPr/>
                  <p:nvPr/>
                </p:nvSpPr>
                <p:spPr>
                  <a:xfrm>
                    <a:off x="172541" y="863600"/>
                    <a:ext cx="2233613" cy="717005"/>
                  </a:xfrm>
                  <a:prstGeom prst="line">
                    <a:avLst/>
                  </a:prstGeom>
                  <a:noFill/>
                  <a:ln w="254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sp>
                <p:nvSpPr>
                  <p:cNvPr id="1143" name="Shape 1143"/>
                  <p:cNvSpPr/>
                  <p:nvPr/>
                </p:nvSpPr>
                <p:spPr>
                  <a:xfrm>
                    <a:off x="0" y="864195"/>
                    <a:ext cx="2615208" cy="2017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8849"/>
                        </a:lnTo>
                        <a:lnTo>
                          <a:pt x="17849" y="21600"/>
                        </a:lnTo>
                        <a:lnTo>
                          <a:pt x="1446" y="19906"/>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grpSp>
            <p:sp>
              <p:nvSpPr>
                <p:cNvPr id="1145" name="Shape 1145"/>
                <p:cNvSpPr/>
                <p:nvPr/>
              </p:nvSpPr>
              <p:spPr>
                <a:xfrm flipV="1">
                  <a:off x="-1" y="1618708"/>
                  <a:ext cx="3227936" cy="3"/>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46" name="Shape 1146"/>
                <p:cNvSpPr/>
                <p:nvPr/>
              </p:nvSpPr>
              <p:spPr>
                <a:xfrm flipV="1">
                  <a:off x="1036654" y="592640"/>
                  <a:ext cx="968852" cy="2271440"/>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47" name="Shape 1147"/>
                <p:cNvSpPr/>
                <p:nvPr/>
              </p:nvSpPr>
              <p:spPr>
                <a:xfrm flipH="1" flipV="1">
                  <a:off x="1567121" y="0"/>
                  <a:ext cx="23407" cy="2855075"/>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48" name="Shape 1148"/>
                <p:cNvSpPr/>
                <p:nvPr/>
              </p:nvSpPr>
              <p:spPr>
                <a:xfrm flipH="1" flipV="1">
                  <a:off x="1560112" y="1627271"/>
                  <a:ext cx="1360823" cy="1"/>
                </a:xfrm>
                <a:prstGeom prst="line">
                  <a:avLst/>
                </a:prstGeom>
                <a:noFill/>
                <a:ln w="50800" cap="flat">
                  <a:solidFill>
                    <a:srgbClr val="FF8647">
                      <a:alpha val="6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49" name="Shape 1149"/>
                <p:cNvSpPr/>
                <p:nvPr/>
              </p:nvSpPr>
              <p:spPr>
                <a:xfrm>
                  <a:off x="1579959" y="374010"/>
                  <a:ext cx="2429" cy="123696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50" name="Shape 1150"/>
                <p:cNvSpPr/>
                <p:nvPr/>
              </p:nvSpPr>
              <p:spPr>
                <a:xfrm>
                  <a:off x="202464" y="986037"/>
                  <a:ext cx="2743201" cy="1282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51" name="Shape 1151"/>
                <p:cNvSpPr/>
                <p:nvPr/>
              </p:nvSpPr>
              <p:spPr>
                <a:xfrm flipV="1">
                  <a:off x="515391" y="1651461"/>
                  <a:ext cx="1015134" cy="427525"/>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152" name="Shape 1152"/>
                <p:cNvSpPr/>
                <p:nvPr/>
              </p:nvSpPr>
              <p:spPr>
                <a:xfrm flipV="1">
                  <a:off x="1279717" y="1646239"/>
                  <a:ext cx="271970" cy="636270"/>
                </a:xfrm>
                <a:prstGeom prst="line">
                  <a:avLst/>
                </a:prstGeom>
                <a:noFill/>
                <a:ln w="50800" cap="flat">
                  <a:solidFill>
                    <a:srgbClr val="FF6A00">
                      <a:alpha val="6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53" name="Shape 1153"/>
                <p:cNvSpPr/>
                <p:nvPr/>
              </p:nvSpPr>
              <p:spPr>
                <a:xfrm>
                  <a:off x="710356" y="808935"/>
                  <a:ext cx="852489" cy="814984"/>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154" name="Shape 1154"/>
                <p:cNvSpPr/>
                <p:nvPr/>
              </p:nvSpPr>
              <p:spPr>
                <a:xfrm flipV="1">
                  <a:off x="520055" y="1647582"/>
                  <a:ext cx="1039714" cy="433885"/>
                </a:xfrm>
                <a:prstGeom prst="line">
                  <a:avLst/>
                </a:prstGeom>
                <a:noFill/>
                <a:ln w="50800" cap="flat">
                  <a:solidFill>
                    <a:srgbClr val="FF2600">
                      <a:alpha val="8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55" name="Shape 1155"/>
                <p:cNvSpPr/>
                <p:nvPr/>
              </p:nvSpPr>
              <p:spPr>
                <a:xfrm flipH="1" flipV="1">
                  <a:off x="1653678" y="1643712"/>
                  <a:ext cx="1072456" cy="352923"/>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56" name="Shape 1156"/>
                <p:cNvSpPr/>
                <p:nvPr/>
              </p:nvSpPr>
              <p:spPr>
                <a:xfrm>
                  <a:off x="1506876" y="1550269"/>
                  <a:ext cx="128530" cy="1285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pic>
            <p:nvPicPr>
              <p:cNvPr id="1158" name="droppedImage.pdf"/>
              <p:cNvPicPr/>
              <p:nvPr/>
            </p:nvPicPr>
            <p:blipFill>
              <a:blip r:embed="rId6">
                <a:extLst/>
              </a:blip>
              <a:stretch>
                <a:fillRect/>
              </a:stretch>
            </p:blipFill>
            <p:spPr>
              <a:xfrm>
                <a:off x="50800" y="431800"/>
                <a:ext cx="520700" cy="266700"/>
              </a:xfrm>
              <a:prstGeom prst="rect">
                <a:avLst/>
              </a:prstGeom>
              <a:ln w="12700" cap="flat">
                <a:noFill/>
                <a:miter lim="400000"/>
              </a:ln>
              <a:effectLst/>
            </p:spPr>
          </p:pic>
          <p:pic>
            <p:nvPicPr>
              <p:cNvPr id="1159" name="droppedImage.pdf"/>
              <p:cNvPicPr/>
              <p:nvPr/>
            </p:nvPicPr>
            <p:blipFill>
              <a:blip r:embed="rId7">
                <a:extLst/>
              </a:blip>
              <a:stretch>
                <a:fillRect/>
              </a:stretch>
            </p:blipFill>
            <p:spPr>
              <a:xfrm>
                <a:off x="2260600" y="292100"/>
                <a:ext cx="546100" cy="266700"/>
              </a:xfrm>
              <a:prstGeom prst="rect">
                <a:avLst/>
              </a:prstGeom>
              <a:ln w="12700" cap="flat">
                <a:noFill/>
                <a:miter lim="400000"/>
              </a:ln>
              <a:effectLst/>
            </p:spPr>
          </p:pic>
          <p:pic>
            <p:nvPicPr>
              <p:cNvPr id="1160" name="droppedImage.pdf"/>
              <p:cNvPicPr/>
              <p:nvPr/>
            </p:nvPicPr>
            <p:blipFill>
              <a:blip r:embed="rId8">
                <a:extLst/>
              </a:blip>
              <a:stretch>
                <a:fillRect/>
              </a:stretch>
            </p:blipFill>
            <p:spPr>
              <a:xfrm>
                <a:off x="0" y="2159000"/>
                <a:ext cx="508000" cy="266700"/>
              </a:xfrm>
              <a:prstGeom prst="rect">
                <a:avLst/>
              </a:prstGeom>
              <a:ln w="12700" cap="flat">
                <a:noFill/>
                <a:miter lim="400000"/>
              </a:ln>
              <a:effectLst/>
            </p:spPr>
          </p:pic>
        </p:grpSp>
        <p:pic>
          <p:nvPicPr>
            <p:cNvPr id="1162" name="droppedImage.pdf"/>
            <p:cNvPicPr/>
            <p:nvPr/>
          </p:nvPicPr>
          <p:blipFill>
            <a:blip r:embed="rId9">
              <a:extLst/>
            </a:blip>
            <a:stretch>
              <a:fillRect/>
            </a:stretch>
          </p:blipFill>
          <p:spPr>
            <a:xfrm>
              <a:off x="1371600" y="1092200"/>
              <a:ext cx="241300" cy="190500"/>
            </a:xfrm>
            <a:prstGeom prst="rect">
              <a:avLst/>
            </a:prstGeom>
            <a:ln w="12700" cap="flat">
              <a:noFill/>
              <a:miter lim="400000"/>
            </a:ln>
            <a:effectLst/>
          </p:spPr>
        </p:pic>
      </p:grpSp>
      <p:pic>
        <p:nvPicPr>
          <p:cNvPr id="1164" name="arc_arrows.pdf"/>
          <p:cNvPicPr/>
          <p:nvPr/>
        </p:nvPicPr>
        <p:blipFill>
          <a:blip r:embed="rId10">
            <a:extLst/>
          </a:blip>
          <a:stretch>
            <a:fillRect/>
          </a:stretch>
        </p:blipFill>
        <p:spPr>
          <a:xfrm>
            <a:off x="1841500" y="6652178"/>
            <a:ext cx="812800" cy="409023"/>
          </a:xfrm>
          <a:prstGeom prst="rect">
            <a:avLst/>
          </a:prstGeom>
          <a:ln w="12700">
            <a:miter lim="400000"/>
          </a:ln>
        </p:spPr>
      </p:pic>
      <p:sp>
        <p:nvSpPr>
          <p:cNvPr id="1165" name="Shape 1165"/>
          <p:cNvSpPr/>
          <p:nvPr/>
        </p:nvSpPr>
        <p:spPr>
          <a:xfrm>
            <a:off x="2090833" y="3300498"/>
            <a:ext cx="128530" cy="1285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166" name="droppedImage.pdf"/>
          <p:cNvPicPr/>
          <p:nvPr/>
        </p:nvPicPr>
        <p:blipFill>
          <a:blip r:embed="rId11">
            <a:extLst/>
          </a:blip>
          <a:stretch>
            <a:fillRect/>
          </a:stretch>
        </p:blipFill>
        <p:spPr>
          <a:xfrm>
            <a:off x="5275667" y="1380703"/>
            <a:ext cx="6032501" cy="368301"/>
          </a:xfrm>
          <a:prstGeom prst="rect">
            <a:avLst/>
          </a:prstGeom>
          <a:ln w="12700">
            <a:miter lim="400000"/>
          </a:ln>
        </p:spPr>
      </p:pic>
      <p:grpSp>
        <p:nvGrpSpPr>
          <p:cNvPr id="1172" name="Group 1172"/>
          <p:cNvGrpSpPr/>
          <p:nvPr/>
        </p:nvGrpSpPr>
        <p:grpSpPr>
          <a:xfrm>
            <a:off x="3238500" y="3143250"/>
            <a:ext cx="9690100" cy="2355850"/>
            <a:chOff x="0" y="0"/>
            <a:chExt cx="9690100" cy="2355850"/>
          </a:xfrm>
        </p:grpSpPr>
        <p:grpSp>
          <p:nvGrpSpPr>
            <p:cNvPr id="1169" name="Group 1169"/>
            <p:cNvGrpSpPr/>
            <p:nvPr/>
          </p:nvGrpSpPr>
          <p:grpSpPr>
            <a:xfrm>
              <a:off x="1282700" y="0"/>
              <a:ext cx="8222742" cy="565150"/>
              <a:chOff x="0" y="0"/>
              <a:chExt cx="8222741" cy="565150"/>
            </a:xfrm>
          </p:grpSpPr>
          <p:sp>
            <p:nvSpPr>
              <p:cNvPr id="1167" name="Shape 1167"/>
              <p:cNvSpPr/>
              <p:nvPr/>
            </p:nvSpPr>
            <p:spPr>
              <a:xfrm>
                <a:off x="0" y="6350"/>
                <a:ext cx="560070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12"/>
                  </a:buBlip>
                  <a:defRPr sz="3200">
                    <a:solidFill>
                      <a:srgbClr val="AA7900"/>
                    </a:solidFill>
                    <a:latin typeface="Gill Sans"/>
                    <a:ea typeface="Gill Sans"/>
                    <a:cs typeface="Gill Sans"/>
                    <a:sym typeface="Gill Sans"/>
                  </a:defRPr>
                </a:lvl1pPr>
              </a:lstStyle>
              <a:p>
                <a:pPr lvl="0">
                  <a:defRPr sz="1800">
                    <a:solidFill>
                      <a:srgbClr val="000000"/>
                    </a:solidFill>
                  </a:defRPr>
                </a:pPr>
                <a:r>
                  <a:rPr sz="3200">
                    <a:solidFill>
                      <a:srgbClr val="AA7900"/>
                    </a:solidFill>
                  </a:rPr>
                  <a:t>Discrete Frenet-Serret formula</a:t>
                </a:r>
              </a:p>
            </p:txBody>
          </p:sp>
          <p:sp>
            <p:nvSpPr>
              <p:cNvPr id="1168" name="Shape 1168"/>
              <p:cNvSpPr/>
              <p:nvPr/>
            </p:nvSpPr>
            <p:spPr>
              <a:xfrm>
                <a:off x="5771641" y="0"/>
                <a:ext cx="2451101"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Eyring (1932)</a:t>
                </a:r>
              </a:p>
            </p:txBody>
          </p:sp>
        </p:grpSp>
        <p:sp>
          <p:nvSpPr>
            <p:cNvPr id="1170" name="Shape 1170"/>
            <p:cNvSpPr/>
            <p:nvPr/>
          </p:nvSpPr>
          <p:spPr>
            <a:xfrm>
              <a:off x="0" y="882650"/>
              <a:ext cx="9690100" cy="1473200"/>
            </a:xfrm>
            <a:prstGeom prst="rect">
              <a:avLst/>
            </a:prstGeom>
            <a:blipFill rotWithShape="1">
              <a:blip r:embed="rId1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171" name="droppedImage.pdf"/>
            <p:cNvPicPr/>
            <p:nvPr/>
          </p:nvPicPr>
          <p:blipFill>
            <a:blip r:embed="rId14">
              <a:extLst/>
            </a:blip>
            <a:stretch>
              <a:fillRect/>
            </a:stretch>
          </p:blipFill>
          <p:spPr>
            <a:xfrm>
              <a:off x="250516" y="1090882"/>
              <a:ext cx="9160388" cy="1016001"/>
            </a:xfrm>
            <a:prstGeom prst="rect">
              <a:avLst/>
            </a:prstGeom>
            <a:ln w="12700" cap="flat">
              <a:noFill/>
              <a:miter lim="400000"/>
            </a:ln>
            <a:effectLst>
              <a:outerShdw sx="100000" sy="100000" kx="0" ky="0" algn="b" rotWithShape="0" blurRad="38100" dist="12700" dir="5400000">
                <a:srgbClr val="000000">
                  <a:alpha val="50000"/>
                </a:srgbClr>
              </a:outerShdw>
            </a:effectLst>
          </p:spPr>
        </p:pic>
      </p:grpSp>
      <p:grpSp>
        <p:nvGrpSpPr>
          <p:cNvPr id="1184" name="Group 1184"/>
          <p:cNvGrpSpPr/>
          <p:nvPr/>
        </p:nvGrpSpPr>
        <p:grpSpPr>
          <a:xfrm>
            <a:off x="15491" y="1221547"/>
            <a:ext cx="4306622" cy="4216399"/>
            <a:chOff x="0" y="0"/>
            <a:chExt cx="4306621" cy="4216398"/>
          </a:xfrm>
        </p:grpSpPr>
        <p:sp>
          <p:nvSpPr>
            <p:cNvPr id="1173" name="Shape 1173"/>
            <p:cNvSpPr/>
            <p:nvPr/>
          </p:nvSpPr>
          <p:spPr>
            <a:xfrm>
              <a:off x="2141690" y="682001"/>
              <a:ext cx="9163" cy="1457651"/>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74" name="Shape 1174"/>
            <p:cNvSpPr/>
            <p:nvPr/>
          </p:nvSpPr>
          <p:spPr>
            <a:xfrm flipH="1" flipV="1">
              <a:off x="2128661" y="2145321"/>
              <a:ext cx="1951483" cy="12731"/>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75" name="Shape 1175"/>
            <p:cNvSpPr/>
            <p:nvPr/>
          </p:nvSpPr>
          <p:spPr>
            <a:xfrm flipV="1">
              <a:off x="-1" y="2152394"/>
              <a:ext cx="4306623" cy="3574"/>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76" name="Shape 1176"/>
            <p:cNvSpPr/>
            <p:nvPr/>
          </p:nvSpPr>
          <p:spPr>
            <a:xfrm flipH="1">
              <a:off x="1481949" y="2143215"/>
              <a:ext cx="644805" cy="1514812"/>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1177" name="Shape 1177"/>
            <p:cNvSpPr/>
            <p:nvPr/>
          </p:nvSpPr>
          <p:spPr>
            <a:xfrm flipV="1">
              <a:off x="2126753" y="1347640"/>
              <a:ext cx="2046775" cy="795576"/>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1178" name="Shape 1178"/>
            <p:cNvSpPr/>
            <p:nvPr/>
          </p:nvSpPr>
          <p:spPr>
            <a:xfrm flipV="1">
              <a:off x="1848182" y="2174920"/>
              <a:ext cx="271970" cy="636271"/>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79" name="Shape 1179"/>
            <p:cNvSpPr/>
            <p:nvPr/>
          </p:nvSpPr>
          <p:spPr>
            <a:xfrm flipV="1">
              <a:off x="1234430" y="761478"/>
              <a:ext cx="1475876" cy="345492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80" name="Shape 1180"/>
            <p:cNvSpPr/>
            <p:nvPr/>
          </p:nvSpPr>
          <p:spPr>
            <a:xfrm flipH="1" flipV="1">
              <a:off x="2132076" y="0"/>
              <a:ext cx="2" cy="3756956"/>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81" name="Shape 1181"/>
            <p:cNvSpPr/>
            <p:nvPr/>
          </p:nvSpPr>
          <p:spPr>
            <a:xfrm>
              <a:off x="1406991" y="3582741"/>
              <a:ext cx="128530" cy="1285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82" name="Shape 1182"/>
            <p:cNvSpPr/>
            <p:nvPr/>
          </p:nvSpPr>
          <p:spPr>
            <a:xfrm>
              <a:off x="4106099" y="1282070"/>
              <a:ext cx="128530" cy="1285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83" name="Shape 1183"/>
            <p:cNvSpPr/>
            <p:nvPr/>
          </p:nvSpPr>
          <p:spPr>
            <a:xfrm>
              <a:off x="250230" y="1513423"/>
              <a:ext cx="3843018" cy="128529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pic>
        <p:nvPicPr>
          <p:cNvPr id="1185" name="droppedImage.pdf"/>
          <p:cNvPicPr/>
          <p:nvPr/>
        </p:nvPicPr>
        <p:blipFill>
          <a:blip r:embed="rId15">
            <a:extLst/>
          </a:blip>
          <a:stretch>
            <a:fillRect/>
          </a:stretch>
        </p:blipFill>
        <p:spPr>
          <a:xfrm>
            <a:off x="1651000" y="1257300"/>
            <a:ext cx="444500" cy="381000"/>
          </a:xfrm>
          <a:prstGeom prst="rect">
            <a:avLst/>
          </a:prstGeom>
          <a:ln w="12700">
            <a:miter lim="400000"/>
          </a:ln>
        </p:spPr>
      </p:pic>
      <p:pic>
        <p:nvPicPr>
          <p:cNvPr id="1186" name="droppedImage.pdf"/>
          <p:cNvPicPr/>
          <p:nvPr/>
        </p:nvPicPr>
        <p:blipFill>
          <a:blip r:embed="rId16">
            <a:extLst/>
          </a:blip>
          <a:stretch>
            <a:fillRect/>
          </a:stretch>
        </p:blipFill>
        <p:spPr>
          <a:xfrm>
            <a:off x="3975100" y="2806700"/>
            <a:ext cx="482600" cy="381000"/>
          </a:xfrm>
          <a:prstGeom prst="rect">
            <a:avLst/>
          </a:prstGeom>
          <a:ln w="12700">
            <a:miter lim="400000"/>
          </a:ln>
        </p:spPr>
      </p:pic>
      <p:pic>
        <p:nvPicPr>
          <p:cNvPr id="1187" name="droppedImage.pdf"/>
          <p:cNvPicPr/>
          <p:nvPr/>
        </p:nvPicPr>
        <p:blipFill>
          <a:blip r:embed="rId17">
            <a:extLst/>
          </a:blip>
          <a:stretch>
            <a:fillRect/>
          </a:stretch>
        </p:blipFill>
        <p:spPr>
          <a:xfrm>
            <a:off x="1752600" y="4368800"/>
            <a:ext cx="419100" cy="381000"/>
          </a:xfrm>
          <a:prstGeom prst="rect">
            <a:avLst/>
          </a:prstGeom>
          <a:ln w="12700">
            <a:miter lim="400000"/>
          </a:ln>
        </p:spPr>
      </p:pic>
      <p:pic>
        <p:nvPicPr>
          <p:cNvPr id="1188" name="droppedImage.pdf"/>
          <p:cNvPicPr/>
          <p:nvPr/>
        </p:nvPicPr>
        <p:blipFill>
          <a:blip r:embed="rId18">
            <a:extLst/>
          </a:blip>
          <a:stretch>
            <a:fillRect/>
          </a:stretch>
        </p:blipFill>
        <p:spPr>
          <a:xfrm>
            <a:off x="3261031" y="5740400"/>
            <a:ext cx="9362769" cy="990600"/>
          </a:xfrm>
          <a:prstGeom prst="rect">
            <a:avLst/>
          </a:prstGeom>
          <a:ln w="12700">
            <a:miter lim="400000"/>
          </a:ln>
        </p:spPr>
      </p:pic>
      <p:grpSp>
        <p:nvGrpSpPr>
          <p:cNvPr id="1191" name="Group 1191"/>
          <p:cNvGrpSpPr/>
          <p:nvPr/>
        </p:nvGrpSpPr>
        <p:grpSpPr>
          <a:xfrm>
            <a:off x="1612900" y="2781300"/>
            <a:ext cx="444500" cy="1054100"/>
            <a:chOff x="0" y="0"/>
            <a:chExt cx="444500" cy="1054100"/>
          </a:xfrm>
        </p:grpSpPr>
        <p:pic>
          <p:nvPicPr>
            <p:cNvPr id="1189" name="droppedImage.pdf"/>
            <p:cNvPicPr/>
            <p:nvPr/>
          </p:nvPicPr>
          <p:blipFill>
            <a:blip r:embed="rId19">
              <a:extLst/>
            </a:blip>
            <a:stretch>
              <a:fillRect/>
            </a:stretch>
          </p:blipFill>
          <p:spPr>
            <a:xfrm>
              <a:off x="203200" y="0"/>
              <a:ext cx="241300" cy="190500"/>
            </a:xfrm>
            <a:prstGeom prst="rect">
              <a:avLst/>
            </a:prstGeom>
            <a:ln w="12700" cap="flat">
              <a:noFill/>
              <a:miter lim="400000"/>
            </a:ln>
            <a:effectLst/>
          </p:spPr>
        </p:pic>
        <p:pic>
          <p:nvPicPr>
            <p:cNvPr id="1190" name="droppedImage.pdf"/>
            <p:cNvPicPr/>
            <p:nvPr/>
          </p:nvPicPr>
          <p:blipFill>
            <a:blip r:embed="rId20">
              <a:extLst/>
            </a:blip>
            <a:stretch>
              <a:fillRect/>
            </a:stretch>
          </p:blipFill>
          <p:spPr>
            <a:xfrm>
              <a:off x="0" y="863600"/>
              <a:ext cx="241300" cy="190500"/>
            </a:xfrm>
            <a:prstGeom prst="rect">
              <a:avLst/>
            </a:prstGeom>
            <a:ln w="12700" cap="flat">
              <a:noFill/>
              <a:miter lim="400000"/>
            </a:ln>
            <a:effectLst/>
          </p:spPr>
        </p:pic>
      </p:grpSp>
      <p:grpSp>
        <p:nvGrpSpPr>
          <p:cNvPr id="1214" name="Group 1214"/>
          <p:cNvGrpSpPr/>
          <p:nvPr/>
        </p:nvGrpSpPr>
        <p:grpSpPr>
          <a:xfrm>
            <a:off x="635000" y="6819900"/>
            <a:ext cx="3327400" cy="3292828"/>
            <a:chOff x="0" y="0"/>
            <a:chExt cx="3327400" cy="3292827"/>
          </a:xfrm>
        </p:grpSpPr>
        <p:grpSp>
          <p:nvGrpSpPr>
            <p:cNvPr id="1207" name="Group 1207"/>
            <p:cNvGrpSpPr/>
            <p:nvPr/>
          </p:nvGrpSpPr>
          <p:grpSpPr>
            <a:xfrm>
              <a:off x="63499" y="0"/>
              <a:ext cx="3227936" cy="3292828"/>
              <a:chOff x="0" y="0"/>
              <a:chExt cx="3227934" cy="3292827"/>
            </a:xfrm>
          </p:grpSpPr>
          <p:grpSp>
            <p:nvGrpSpPr>
              <p:cNvPr id="1195" name="Group 1195"/>
              <p:cNvGrpSpPr/>
              <p:nvPr/>
            </p:nvGrpSpPr>
            <p:grpSpPr>
              <a:xfrm>
                <a:off x="247302" y="411118"/>
                <a:ext cx="2615209" cy="2881710"/>
                <a:chOff x="0" y="0"/>
                <a:chExt cx="2615207" cy="2881709"/>
              </a:xfrm>
            </p:grpSpPr>
            <p:sp>
              <p:nvSpPr>
                <p:cNvPr id="1192" name="Shape 1192"/>
                <p:cNvSpPr/>
                <p:nvPr/>
              </p:nvSpPr>
              <p:spPr>
                <a:xfrm>
                  <a:off x="172541" y="863600"/>
                  <a:ext cx="2233613" cy="717005"/>
                </a:xfrm>
                <a:prstGeom prst="line">
                  <a:avLst/>
                </a:prstGeom>
                <a:noFill/>
                <a:ln w="254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sp>
              <p:nvSpPr>
                <p:cNvPr id="1193" name="Shape 1193"/>
                <p:cNvSpPr/>
                <p:nvPr/>
              </p:nvSpPr>
              <p:spPr>
                <a:xfrm>
                  <a:off x="70941" y="0"/>
                  <a:ext cx="2374901" cy="279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custDash>
                    <a:ds d="200000" sp="200000"/>
                  </a:custDash>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194" name="Shape 1194"/>
                <p:cNvSpPr/>
                <p:nvPr/>
              </p:nvSpPr>
              <p:spPr>
                <a:xfrm>
                  <a:off x="0" y="864195"/>
                  <a:ext cx="2615208" cy="2017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8849"/>
                      </a:lnTo>
                      <a:lnTo>
                        <a:pt x="17849" y="21600"/>
                      </a:lnTo>
                      <a:lnTo>
                        <a:pt x="1446" y="19906"/>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grpSp>
          <p:sp>
            <p:nvSpPr>
              <p:cNvPr id="1196" name="Shape 1196"/>
              <p:cNvSpPr/>
              <p:nvPr/>
            </p:nvSpPr>
            <p:spPr>
              <a:xfrm flipV="1">
                <a:off x="-1" y="1606008"/>
                <a:ext cx="3227936" cy="3"/>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197" name="Shape 1197"/>
              <p:cNvSpPr/>
              <p:nvPr/>
            </p:nvSpPr>
            <p:spPr>
              <a:xfrm flipH="1" flipV="1">
                <a:off x="1547412" y="1627269"/>
                <a:ext cx="1360823" cy="2"/>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198" name="Shape 1198"/>
              <p:cNvSpPr/>
              <p:nvPr/>
            </p:nvSpPr>
            <p:spPr>
              <a:xfrm flipH="1">
                <a:off x="1574676" y="704408"/>
                <a:ext cx="634182" cy="91321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199" name="Shape 1199"/>
              <p:cNvSpPr/>
              <p:nvPr/>
            </p:nvSpPr>
            <p:spPr>
              <a:xfrm flipV="1">
                <a:off x="1023954" y="592640"/>
                <a:ext cx="968852" cy="2271440"/>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00" name="Shape 1200"/>
              <p:cNvSpPr/>
              <p:nvPr/>
            </p:nvSpPr>
            <p:spPr>
              <a:xfrm flipH="1" flipV="1">
                <a:off x="1554421" y="0"/>
                <a:ext cx="23407" cy="2855075"/>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01" name="Shape 1201"/>
              <p:cNvSpPr/>
              <p:nvPr/>
            </p:nvSpPr>
            <p:spPr>
              <a:xfrm>
                <a:off x="1567259" y="374010"/>
                <a:ext cx="2429" cy="123696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02" name="Shape 1202"/>
              <p:cNvSpPr/>
              <p:nvPr/>
            </p:nvSpPr>
            <p:spPr>
              <a:xfrm>
                <a:off x="189764" y="986037"/>
                <a:ext cx="2743201" cy="1282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03" name="Shape 1203"/>
              <p:cNvSpPr/>
              <p:nvPr/>
            </p:nvSpPr>
            <p:spPr>
              <a:xfrm flipV="1">
                <a:off x="502691" y="1651461"/>
                <a:ext cx="1015134" cy="427525"/>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204" name="Shape 1204"/>
              <p:cNvSpPr/>
              <p:nvPr/>
            </p:nvSpPr>
            <p:spPr>
              <a:xfrm flipV="1">
                <a:off x="1267017" y="1646239"/>
                <a:ext cx="271970" cy="636270"/>
              </a:xfrm>
              <a:prstGeom prst="line">
                <a:avLst/>
              </a:prstGeom>
              <a:noFill/>
              <a:ln w="50800" cap="flat">
                <a:solidFill>
                  <a:srgbClr val="FF26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05" name="Shape 1205"/>
              <p:cNvSpPr/>
              <p:nvPr/>
            </p:nvSpPr>
            <p:spPr>
              <a:xfrm>
                <a:off x="1494176" y="1550269"/>
                <a:ext cx="128530" cy="1285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06" name="Shape 1206"/>
              <p:cNvSpPr/>
              <p:nvPr/>
            </p:nvSpPr>
            <p:spPr>
              <a:xfrm>
                <a:off x="697656" y="808935"/>
                <a:ext cx="852489" cy="814984"/>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pic>
          <p:nvPicPr>
            <p:cNvPr id="1208" name="droppedImage.pdf"/>
            <p:cNvPicPr/>
            <p:nvPr/>
          </p:nvPicPr>
          <p:blipFill>
            <a:blip r:embed="rId21">
              <a:extLst/>
            </a:blip>
            <a:stretch>
              <a:fillRect/>
            </a:stretch>
          </p:blipFill>
          <p:spPr>
            <a:xfrm>
              <a:off x="2400300" y="406400"/>
              <a:ext cx="546100" cy="266700"/>
            </a:xfrm>
            <a:prstGeom prst="rect">
              <a:avLst/>
            </a:prstGeom>
            <a:ln w="12700" cap="flat">
              <a:noFill/>
              <a:miter lim="400000"/>
            </a:ln>
            <a:effectLst/>
          </p:spPr>
        </p:pic>
        <p:pic>
          <p:nvPicPr>
            <p:cNvPr id="1209" name="droppedImage.pdf"/>
            <p:cNvPicPr/>
            <p:nvPr/>
          </p:nvPicPr>
          <p:blipFill>
            <a:blip r:embed="rId22">
              <a:extLst/>
            </a:blip>
            <a:stretch>
              <a:fillRect/>
            </a:stretch>
          </p:blipFill>
          <p:spPr>
            <a:xfrm>
              <a:off x="114300" y="457200"/>
              <a:ext cx="520700" cy="266700"/>
            </a:xfrm>
            <a:prstGeom prst="rect">
              <a:avLst/>
            </a:prstGeom>
            <a:ln w="12700" cap="flat">
              <a:noFill/>
              <a:miter lim="400000"/>
            </a:ln>
            <a:effectLst/>
          </p:spPr>
        </p:pic>
        <p:pic>
          <p:nvPicPr>
            <p:cNvPr id="1210" name="droppedImage.pdf"/>
            <p:cNvPicPr/>
            <p:nvPr/>
          </p:nvPicPr>
          <p:blipFill>
            <a:blip r:embed="rId23">
              <a:extLst/>
            </a:blip>
            <a:stretch>
              <a:fillRect/>
            </a:stretch>
          </p:blipFill>
          <p:spPr>
            <a:xfrm>
              <a:off x="1816100" y="190500"/>
              <a:ext cx="304800" cy="266700"/>
            </a:xfrm>
            <a:prstGeom prst="rect">
              <a:avLst/>
            </a:prstGeom>
            <a:ln w="12700" cap="flat">
              <a:noFill/>
              <a:miter lim="400000"/>
            </a:ln>
            <a:effectLst/>
          </p:spPr>
        </p:pic>
        <p:pic>
          <p:nvPicPr>
            <p:cNvPr id="1211" name="droppedImage.pdf"/>
            <p:cNvPicPr/>
            <p:nvPr/>
          </p:nvPicPr>
          <p:blipFill>
            <a:blip r:embed="rId24">
              <a:extLst/>
            </a:blip>
            <a:stretch>
              <a:fillRect/>
            </a:stretch>
          </p:blipFill>
          <p:spPr>
            <a:xfrm>
              <a:off x="3009900" y="1143000"/>
              <a:ext cx="317500" cy="266700"/>
            </a:xfrm>
            <a:prstGeom prst="rect">
              <a:avLst/>
            </a:prstGeom>
            <a:ln w="12700" cap="flat">
              <a:noFill/>
              <a:miter lim="400000"/>
            </a:ln>
            <a:effectLst/>
          </p:spPr>
        </p:pic>
        <p:pic>
          <p:nvPicPr>
            <p:cNvPr id="1212" name="droppedImage.pdf"/>
            <p:cNvPicPr/>
            <p:nvPr/>
          </p:nvPicPr>
          <p:blipFill>
            <a:blip r:embed="rId25">
              <a:extLst/>
            </a:blip>
            <a:stretch>
              <a:fillRect/>
            </a:stretch>
          </p:blipFill>
          <p:spPr>
            <a:xfrm>
              <a:off x="1320800" y="2387600"/>
              <a:ext cx="279400" cy="266700"/>
            </a:xfrm>
            <a:prstGeom prst="rect">
              <a:avLst/>
            </a:prstGeom>
            <a:ln w="12700" cap="flat">
              <a:noFill/>
              <a:miter lim="400000"/>
            </a:ln>
            <a:effectLst/>
          </p:spPr>
        </p:pic>
        <p:pic>
          <p:nvPicPr>
            <p:cNvPr id="1213" name="droppedImage.pdf"/>
            <p:cNvPicPr/>
            <p:nvPr/>
          </p:nvPicPr>
          <p:blipFill>
            <a:blip r:embed="rId26">
              <a:extLst/>
            </a:blip>
            <a:stretch>
              <a:fillRect/>
            </a:stretch>
          </p:blipFill>
          <p:spPr>
            <a:xfrm>
              <a:off x="0" y="2095500"/>
              <a:ext cx="508000" cy="266700"/>
            </a:xfrm>
            <a:prstGeom prst="rect">
              <a:avLst/>
            </a:prstGeom>
            <a:ln w="12700" cap="flat">
              <a:noFill/>
              <a:miter lim="400000"/>
            </a:ln>
            <a:effectLst/>
          </p:spPr>
        </p:pic>
      </p:grpSp>
      <p:grpSp>
        <p:nvGrpSpPr>
          <p:cNvPr id="1220" name="Group 1220"/>
          <p:cNvGrpSpPr/>
          <p:nvPr/>
        </p:nvGrpSpPr>
        <p:grpSpPr>
          <a:xfrm>
            <a:off x="850900" y="6781800"/>
            <a:ext cx="1251326" cy="2946400"/>
            <a:chOff x="0" y="0"/>
            <a:chExt cx="1251325" cy="2946400"/>
          </a:xfrm>
        </p:grpSpPr>
        <p:grpSp>
          <p:nvGrpSpPr>
            <p:cNvPr id="1217" name="Group 1217"/>
            <p:cNvGrpSpPr/>
            <p:nvPr/>
          </p:nvGrpSpPr>
          <p:grpSpPr>
            <a:xfrm>
              <a:off x="321794" y="369509"/>
              <a:ext cx="929532" cy="2360632"/>
              <a:chOff x="0" y="0"/>
              <a:chExt cx="929531" cy="2360631"/>
            </a:xfrm>
          </p:grpSpPr>
          <p:sp>
            <p:nvSpPr>
              <p:cNvPr id="1215" name="Shape 1215"/>
              <p:cNvSpPr/>
              <p:nvPr/>
            </p:nvSpPr>
            <p:spPr>
              <a:xfrm flipH="1">
                <a:off x="0" y="1527476"/>
                <a:ext cx="858229" cy="833156"/>
              </a:xfrm>
              <a:prstGeom prst="line">
                <a:avLst/>
              </a:prstGeom>
              <a:noFill/>
              <a:ln w="12700" cap="flat">
                <a:solidFill>
                  <a:srgbClr val="000000"/>
                </a:solidFill>
                <a:custDash>
                  <a:ds d="200000" sp="200000"/>
                </a:custDash>
                <a:miter lim="400000"/>
                <a:headEnd type="stealth" w="med" len="med"/>
              </a:ln>
              <a:effectLst/>
            </p:spPr>
            <p:txBody>
              <a:bodyPr wrap="square" lIns="0" tIns="0" rIns="0" bIns="0" numCol="1" anchor="ctr">
                <a:noAutofit/>
              </a:bodyPr>
              <a:lstStyle/>
              <a:p>
                <a:pPr lvl="0" algn="l" defTabSz="457200">
                  <a:defRPr sz="1200"/>
                </a:pPr>
              </a:p>
            </p:txBody>
          </p:sp>
          <p:sp>
            <p:nvSpPr>
              <p:cNvPr id="1216" name="Shape 1216"/>
              <p:cNvSpPr/>
              <p:nvPr/>
            </p:nvSpPr>
            <p:spPr>
              <a:xfrm flipH="1" flipV="1">
                <a:off x="522087" y="0"/>
                <a:ext cx="407445" cy="915771"/>
              </a:xfrm>
              <a:prstGeom prst="line">
                <a:avLst/>
              </a:prstGeom>
              <a:noFill/>
              <a:ln w="12700" cap="flat">
                <a:solidFill>
                  <a:srgbClr val="000000"/>
                </a:solidFill>
                <a:custDash>
                  <a:ds d="200000" sp="200000"/>
                </a:custDash>
                <a:miter lim="400000"/>
                <a:headEnd type="stealth" w="med" len="med"/>
              </a:ln>
              <a:effectLst/>
            </p:spPr>
            <p:txBody>
              <a:bodyPr wrap="square" lIns="0" tIns="0" rIns="0" bIns="0" numCol="1" anchor="ctr">
                <a:noAutofit/>
              </a:bodyPr>
              <a:lstStyle/>
              <a:p>
                <a:pPr lvl="0" algn="l" defTabSz="457200">
                  <a:defRPr sz="1200"/>
                </a:pPr>
              </a:p>
            </p:txBody>
          </p:sp>
        </p:grpSp>
        <p:pic>
          <p:nvPicPr>
            <p:cNvPr id="1218" name="droppedImage.pdf"/>
            <p:cNvPicPr/>
            <p:nvPr/>
          </p:nvPicPr>
          <p:blipFill>
            <a:blip r:embed="rId27">
              <a:extLst/>
            </a:blip>
            <a:stretch>
              <a:fillRect/>
            </a:stretch>
          </p:blipFill>
          <p:spPr>
            <a:xfrm>
              <a:off x="469900" y="0"/>
              <a:ext cx="241300" cy="190500"/>
            </a:xfrm>
            <a:prstGeom prst="rect">
              <a:avLst/>
            </a:prstGeom>
            <a:ln w="12700" cap="flat">
              <a:noFill/>
              <a:miter lim="400000"/>
            </a:ln>
            <a:effectLst/>
          </p:spPr>
        </p:pic>
        <p:pic>
          <p:nvPicPr>
            <p:cNvPr id="1219" name="droppedImage.pdf"/>
            <p:cNvPicPr/>
            <p:nvPr/>
          </p:nvPicPr>
          <p:blipFill>
            <a:blip r:embed="rId28">
              <a:extLst/>
            </a:blip>
            <a:stretch>
              <a:fillRect/>
            </a:stretch>
          </p:blipFill>
          <p:spPr>
            <a:xfrm>
              <a:off x="0" y="2755900"/>
              <a:ext cx="241300" cy="190500"/>
            </a:xfrm>
            <a:prstGeom prst="rect">
              <a:avLst/>
            </a:prstGeom>
            <a:ln w="12700" cap="flat">
              <a:noFill/>
              <a:miter lim="400000"/>
            </a:ln>
            <a:effectLst/>
          </p:spPr>
        </p:pic>
      </p:grpSp>
      <p:pic>
        <p:nvPicPr>
          <p:cNvPr id="1221" name="arc_arrows2.pdf"/>
          <p:cNvPicPr/>
          <p:nvPr/>
        </p:nvPicPr>
        <p:blipFill>
          <a:blip r:embed="rId29">
            <a:extLst/>
          </a:blip>
          <a:stretch>
            <a:fillRect/>
          </a:stretch>
        </p:blipFill>
        <p:spPr>
          <a:xfrm>
            <a:off x="4966444" y="8653258"/>
            <a:ext cx="419101" cy="369020"/>
          </a:xfrm>
          <a:prstGeom prst="rect">
            <a:avLst/>
          </a:prstGeom>
          <a:ln w="12700">
            <a:miter lim="400000"/>
          </a:ln>
        </p:spPr>
      </p:pic>
      <p:grpSp>
        <p:nvGrpSpPr>
          <p:cNvPr id="1246" name="Group 1246"/>
          <p:cNvGrpSpPr/>
          <p:nvPr/>
        </p:nvGrpSpPr>
        <p:grpSpPr>
          <a:xfrm>
            <a:off x="8305800" y="6789782"/>
            <a:ext cx="3430391" cy="3280128"/>
            <a:chOff x="0" y="0"/>
            <a:chExt cx="3430390" cy="3280127"/>
          </a:xfrm>
        </p:grpSpPr>
        <p:grpSp>
          <p:nvGrpSpPr>
            <p:cNvPr id="1244" name="Group 1244"/>
            <p:cNvGrpSpPr/>
            <p:nvPr/>
          </p:nvGrpSpPr>
          <p:grpSpPr>
            <a:xfrm>
              <a:off x="202455" y="0"/>
              <a:ext cx="3227936" cy="3280128"/>
              <a:chOff x="0" y="0"/>
              <a:chExt cx="3227934" cy="3280127"/>
            </a:xfrm>
          </p:grpSpPr>
          <p:grpSp>
            <p:nvGrpSpPr>
              <p:cNvPr id="1241" name="Group 1241"/>
              <p:cNvGrpSpPr/>
              <p:nvPr/>
            </p:nvGrpSpPr>
            <p:grpSpPr>
              <a:xfrm>
                <a:off x="-1" y="0"/>
                <a:ext cx="3227936" cy="3280128"/>
                <a:chOff x="0" y="0"/>
                <a:chExt cx="3227934" cy="3280127"/>
              </a:xfrm>
            </p:grpSpPr>
            <p:sp>
              <p:nvSpPr>
                <p:cNvPr id="1222" name="Shape 1222"/>
                <p:cNvSpPr/>
                <p:nvPr/>
              </p:nvSpPr>
              <p:spPr>
                <a:xfrm flipH="1">
                  <a:off x="1587376" y="704408"/>
                  <a:ext cx="634182" cy="91321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nvGrpSpPr>
                <p:cNvPr id="1226" name="Group 1226"/>
                <p:cNvGrpSpPr/>
                <p:nvPr/>
              </p:nvGrpSpPr>
              <p:grpSpPr>
                <a:xfrm>
                  <a:off x="272702" y="398418"/>
                  <a:ext cx="2615209" cy="2881710"/>
                  <a:chOff x="0" y="0"/>
                  <a:chExt cx="2615207" cy="2881709"/>
                </a:xfrm>
              </p:grpSpPr>
              <p:sp>
                <p:nvSpPr>
                  <p:cNvPr id="1223" name="Shape 1223"/>
                  <p:cNvSpPr/>
                  <p:nvPr/>
                </p:nvSpPr>
                <p:spPr>
                  <a:xfrm>
                    <a:off x="70941" y="0"/>
                    <a:ext cx="2374901" cy="2794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a:solidFill>
                      <a:srgbClr val="000000"/>
                    </a:solidFill>
                    <a:custDash>
                      <a:ds d="200000" sp="200000"/>
                    </a:custDash>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24" name="Shape 1224"/>
                  <p:cNvSpPr/>
                  <p:nvPr/>
                </p:nvSpPr>
                <p:spPr>
                  <a:xfrm>
                    <a:off x="172541" y="863600"/>
                    <a:ext cx="2233613" cy="717005"/>
                  </a:xfrm>
                  <a:prstGeom prst="line">
                    <a:avLst/>
                  </a:prstGeom>
                  <a:noFill/>
                  <a:ln w="25400" cap="flat">
                    <a:solidFill>
                      <a:srgbClr val="000000"/>
                    </a:solidFill>
                    <a:custDash>
                      <a:ds d="200000" sp="200000"/>
                    </a:custDash>
                    <a:miter lim="400000"/>
                  </a:ln>
                  <a:effectLst/>
                </p:spPr>
                <p:txBody>
                  <a:bodyPr wrap="square" lIns="0" tIns="0" rIns="0" bIns="0" numCol="1" anchor="ctr">
                    <a:noAutofit/>
                  </a:bodyPr>
                  <a:lstStyle/>
                  <a:p>
                    <a:pPr lvl="0" algn="l" defTabSz="457200">
                      <a:defRPr sz="1200"/>
                    </a:pPr>
                  </a:p>
                </p:txBody>
              </p:sp>
              <p:sp>
                <p:nvSpPr>
                  <p:cNvPr id="1225" name="Shape 1225"/>
                  <p:cNvSpPr/>
                  <p:nvPr/>
                </p:nvSpPr>
                <p:spPr>
                  <a:xfrm>
                    <a:off x="0" y="864195"/>
                    <a:ext cx="2615208" cy="2017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8849"/>
                        </a:lnTo>
                        <a:lnTo>
                          <a:pt x="17849" y="21600"/>
                        </a:lnTo>
                        <a:lnTo>
                          <a:pt x="1446" y="19906"/>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sz="4200">
                        <a:latin typeface="ヒラギノ角ゴ Pro W3"/>
                        <a:ea typeface="ヒラギノ角ゴ Pro W3"/>
                        <a:cs typeface="ヒラギノ角ゴ Pro W3"/>
                        <a:sym typeface="ヒラギノ角ゴ Pro W3"/>
                      </a:defRPr>
                    </a:pPr>
                  </a:p>
                </p:txBody>
              </p:sp>
            </p:grpSp>
            <p:sp>
              <p:nvSpPr>
                <p:cNvPr id="1227" name="Shape 1227"/>
                <p:cNvSpPr/>
                <p:nvPr/>
              </p:nvSpPr>
              <p:spPr>
                <a:xfrm flipV="1">
                  <a:off x="-1" y="1618708"/>
                  <a:ext cx="3227936" cy="3"/>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28" name="Shape 1228"/>
                <p:cNvSpPr/>
                <p:nvPr/>
              </p:nvSpPr>
              <p:spPr>
                <a:xfrm flipV="1">
                  <a:off x="1036655" y="592640"/>
                  <a:ext cx="968852" cy="2271440"/>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29" name="Shape 1229"/>
                <p:cNvSpPr/>
                <p:nvPr/>
              </p:nvSpPr>
              <p:spPr>
                <a:xfrm flipH="1" flipV="1">
                  <a:off x="1567121" y="0"/>
                  <a:ext cx="23406" cy="2855075"/>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30" name="Shape 1230"/>
                <p:cNvSpPr/>
                <p:nvPr/>
              </p:nvSpPr>
              <p:spPr>
                <a:xfrm flipH="1" flipV="1">
                  <a:off x="1560112" y="1627270"/>
                  <a:ext cx="1360822" cy="1"/>
                </a:xfrm>
                <a:prstGeom prst="line">
                  <a:avLst/>
                </a:prstGeom>
                <a:noFill/>
                <a:ln w="50800" cap="flat">
                  <a:solidFill>
                    <a:srgbClr val="FF8647">
                      <a:alpha val="6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31" name="Shape 1231"/>
                <p:cNvSpPr/>
                <p:nvPr/>
              </p:nvSpPr>
              <p:spPr>
                <a:xfrm>
                  <a:off x="1579959" y="374010"/>
                  <a:ext cx="2429" cy="1236960"/>
                </a:xfrm>
                <a:prstGeom prst="line">
                  <a:avLst/>
                </a:prstGeom>
                <a:noFill/>
                <a:ln w="50800" cap="flat">
                  <a:solidFill>
                    <a:srgbClr val="FF6A00">
                      <a:alpha val="7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32" name="Shape 1232"/>
                <p:cNvSpPr/>
                <p:nvPr/>
              </p:nvSpPr>
              <p:spPr>
                <a:xfrm>
                  <a:off x="202465" y="986037"/>
                  <a:ext cx="2743201" cy="12827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33" name="Shape 1233"/>
                <p:cNvSpPr/>
                <p:nvPr/>
              </p:nvSpPr>
              <p:spPr>
                <a:xfrm flipV="1">
                  <a:off x="515391" y="1651461"/>
                  <a:ext cx="1015134" cy="427525"/>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234" name="Shape 1234"/>
                <p:cNvSpPr/>
                <p:nvPr/>
              </p:nvSpPr>
              <p:spPr>
                <a:xfrm flipV="1">
                  <a:off x="1279717" y="1646239"/>
                  <a:ext cx="271970" cy="636270"/>
                </a:xfrm>
                <a:prstGeom prst="line">
                  <a:avLst/>
                </a:prstGeom>
                <a:noFill/>
                <a:ln w="50800" cap="flat">
                  <a:solidFill>
                    <a:srgbClr val="FF6A00">
                      <a:alpha val="6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35" name="Shape 1235"/>
                <p:cNvSpPr/>
                <p:nvPr/>
              </p:nvSpPr>
              <p:spPr>
                <a:xfrm>
                  <a:off x="710356" y="808935"/>
                  <a:ext cx="852489" cy="814984"/>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236" name="Shape 1236"/>
                <p:cNvSpPr/>
                <p:nvPr/>
              </p:nvSpPr>
              <p:spPr>
                <a:xfrm flipV="1">
                  <a:off x="520055" y="1647582"/>
                  <a:ext cx="1039714" cy="433885"/>
                </a:xfrm>
                <a:prstGeom prst="line">
                  <a:avLst/>
                </a:prstGeom>
                <a:noFill/>
                <a:ln w="50800" cap="flat">
                  <a:solidFill>
                    <a:srgbClr val="FF2600">
                      <a:alpha val="8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37" name="Shape 1237"/>
                <p:cNvSpPr/>
                <p:nvPr/>
              </p:nvSpPr>
              <p:spPr>
                <a:xfrm flipH="1" flipV="1">
                  <a:off x="1653678" y="1643712"/>
                  <a:ext cx="1072456" cy="352923"/>
                </a:xfrm>
                <a:prstGeom prst="line">
                  <a:avLst/>
                </a:prstGeom>
                <a:noFill/>
                <a:ln w="50800" cap="flat">
                  <a:solidFill>
                    <a:srgbClr val="FF2600">
                      <a:alpha val="5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38" name="Shape 1238"/>
                <p:cNvSpPr/>
                <p:nvPr/>
              </p:nvSpPr>
              <p:spPr>
                <a:xfrm>
                  <a:off x="687883" y="802238"/>
                  <a:ext cx="878434" cy="833439"/>
                </a:xfrm>
                <a:prstGeom prst="line">
                  <a:avLst/>
                </a:prstGeom>
                <a:noFill/>
                <a:ln w="50800" cap="flat">
                  <a:solidFill>
                    <a:srgbClr val="FF2600">
                      <a:alpha val="8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39" name="Shape 1239"/>
                <p:cNvSpPr/>
                <p:nvPr/>
              </p:nvSpPr>
              <p:spPr>
                <a:xfrm flipH="1">
                  <a:off x="1625153" y="680796"/>
                  <a:ext cx="605632" cy="914053"/>
                </a:xfrm>
                <a:prstGeom prst="line">
                  <a:avLst/>
                </a:prstGeom>
                <a:noFill/>
                <a:ln w="50800" cap="flat">
                  <a:solidFill>
                    <a:srgbClr val="FF2600">
                      <a:alpha val="80000"/>
                    </a:srgbClr>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40" name="Shape 1240"/>
                <p:cNvSpPr/>
                <p:nvPr/>
              </p:nvSpPr>
              <p:spPr>
                <a:xfrm>
                  <a:off x="1506876" y="1550269"/>
                  <a:ext cx="128530" cy="12853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pic>
            <p:nvPicPr>
              <p:cNvPr id="1242" name="droppedImage.pdf"/>
              <p:cNvPicPr/>
              <p:nvPr/>
            </p:nvPicPr>
            <p:blipFill>
              <a:blip r:embed="rId30">
                <a:extLst/>
              </a:blip>
              <a:stretch>
                <a:fillRect/>
              </a:stretch>
            </p:blipFill>
            <p:spPr>
              <a:xfrm>
                <a:off x="2362944" y="360318"/>
                <a:ext cx="546101" cy="266701"/>
              </a:xfrm>
              <a:prstGeom prst="rect">
                <a:avLst/>
              </a:prstGeom>
              <a:ln w="12700" cap="flat">
                <a:noFill/>
                <a:miter lim="400000"/>
              </a:ln>
              <a:effectLst/>
            </p:spPr>
          </p:pic>
          <p:pic>
            <p:nvPicPr>
              <p:cNvPr id="1243" name="droppedImage.pdf"/>
              <p:cNvPicPr/>
              <p:nvPr/>
            </p:nvPicPr>
            <p:blipFill>
              <a:blip r:embed="rId31">
                <a:extLst/>
              </a:blip>
              <a:stretch>
                <a:fillRect/>
              </a:stretch>
            </p:blipFill>
            <p:spPr>
              <a:xfrm>
                <a:off x="64244" y="373018"/>
                <a:ext cx="520701" cy="266701"/>
              </a:xfrm>
              <a:prstGeom prst="rect">
                <a:avLst/>
              </a:prstGeom>
              <a:ln w="12700" cap="flat">
                <a:noFill/>
                <a:miter lim="400000"/>
              </a:ln>
              <a:effectLst/>
            </p:spPr>
          </p:pic>
        </p:grpSp>
        <p:pic>
          <p:nvPicPr>
            <p:cNvPr id="1245" name="droppedImage.pdf"/>
            <p:cNvPicPr/>
            <p:nvPr/>
          </p:nvPicPr>
          <p:blipFill>
            <a:blip r:embed="rId32">
              <a:extLst/>
            </a:blip>
            <a:stretch>
              <a:fillRect/>
            </a:stretch>
          </p:blipFill>
          <p:spPr>
            <a:xfrm>
              <a:off x="0" y="1960518"/>
              <a:ext cx="508000" cy="266701"/>
            </a:xfrm>
            <a:prstGeom prst="rect">
              <a:avLst/>
            </a:prstGeom>
            <a:ln w="12700" cap="flat">
              <a:noFill/>
              <a:miter lim="400000"/>
            </a:ln>
            <a:effectLst/>
          </p:spPr>
        </p:pic>
      </p:grpSp>
      <p:grpSp>
        <p:nvGrpSpPr>
          <p:cNvPr id="1249" name="Group 1249"/>
          <p:cNvGrpSpPr/>
          <p:nvPr/>
        </p:nvGrpSpPr>
        <p:grpSpPr>
          <a:xfrm>
            <a:off x="7018039" y="2113222"/>
            <a:ext cx="3713920" cy="774701"/>
            <a:chOff x="0" y="0"/>
            <a:chExt cx="3713919" cy="774700"/>
          </a:xfrm>
        </p:grpSpPr>
        <p:sp>
          <p:nvSpPr>
            <p:cNvPr id="1247" name="Shape 1247"/>
            <p:cNvSpPr/>
            <p:nvPr/>
          </p:nvSpPr>
          <p:spPr>
            <a:xfrm>
              <a:off x="0" y="104725"/>
              <a:ext cx="162381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torsion:</a:t>
              </a:r>
            </a:p>
          </p:txBody>
        </p:sp>
        <p:pic>
          <p:nvPicPr>
            <p:cNvPr id="1248" name="pasted-image.pdf"/>
            <p:cNvPicPr/>
            <p:nvPr/>
          </p:nvPicPr>
          <p:blipFill>
            <a:blip r:embed="rId33">
              <a:extLst/>
            </a:blip>
            <a:stretch>
              <a:fillRect/>
            </a:stretch>
          </p:blipFill>
          <p:spPr>
            <a:xfrm>
              <a:off x="1707319" y="0"/>
              <a:ext cx="2006601" cy="774700"/>
            </a:xfrm>
            <a:prstGeom prst="rect">
              <a:avLst/>
            </a:prstGeom>
            <a:ln w="12700" cap="flat">
              <a:noFill/>
              <a:miter lim="400000"/>
            </a:ln>
            <a:effectLst/>
          </p:spPr>
        </p:pic>
      </p:grpSp>
      <p:sp>
        <p:nvSpPr>
          <p:cNvPr id="1250" name="Shape 1250"/>
          <p:cNvSpPr/>
          <p:nvPr/>
        </p:nvSpPr>
        <p:spPr>
          <a:xfrm>
            <a:off x="453289" y="233750"/>
            <a:ext cx="12351434" cy="660401"/>
          </a:xfrm>
          <a:prstGeom prst="roundRect">
            <a:avLst>
              <a:gd name="adj" fmla="val 28846"/>
            </a:avLst>
          </a:prstGeom>
          <a:blipFill>
            <a:blip r:embed="rId34"/>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51" name="Shape 1251"/>
          <p:cNvSpPr/>
          <p:nvPr/>
        </p:nvSpPr>
        <p:spPr>
          <a:xfrm>
            <a:off x="394229" y="-21759"/>
            <a:ext cx="12316355" cy="1117601"/>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300">
                <a:solidFill>
                  <a:srgbClr val="FFFFFF"/>
                </a:solidFill>
                <a:latin typeface="Calibri"/>
                <a:ea typeface="Calibri"/>
                <a:cs typeface="Calibri"/>
                <a:sym typeface="Calibri"/>
              </a:defRPr>
            </a:lvl1pPr>
          </a:lstStyle>
          <a:p>
            <a:pPr lvl="0">
              <a:defRPr b="0" sz="1800">
                <a:solidFill>
                  <a:srgbClr val="000000"/>
                </a:solidFill>
              </a:defRPr>
            </a:pPr>
            <a:r>
              <a:rPr b="1" sz="3300">
                <a:solidFill>
                  <a:srgbClr val="FFFFFF"/>
                </a:solidFill>
              </a:rPr>
              <a:t>Discrete Deformation of Discrete Space Curves (2/5): Frenet Formula</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2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1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1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2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2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11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0" fill="hold">
                                  <p:stCondLst>
                                    <p:cond delay="0"/>
                                  </p:stCondLst>
                                  <p:iterate type="el" backwards="0">
                                    <p:tmAbs val="0"/>
                                  </p:iterate>
                                  <p:childTnLst>
                                    <p:set>
                                      <p:cBhvr>
                                        <p:cTn id="42" fill="hold"/>
                                        <p:tgtEl>
                                          <p:spTgt spid="11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1" grpId="11" fill="hold">
                                  <p:stCondLst>
                                    <p:cond delay="0"/>
                                  </p:stCondLst>
                                  <p:iterate type="el" backwards="0">
                                    <p:tmAbs val="0"/>
                                  </p:iterate>
                                  <p:childTnLst>
                                    <p:set>
                                      <p:cBhvr>
                                        <p:cTn id="46" fill="hold"/>
                                        <p:tgtEl>
                                          <p:spTgt spid="12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0" presetID="1" grpId="12" fill="hold">
                                  <p:stCondLst>
                                    <p:cond delay="0"/>
                                  </p:stCondLst>
                                  <p:iterate type="el" backwards="0">
                                    <p:tmAbs val="0"/>
                                  </p:iterate>
                                  <p:childTnLst>
                                    <p:set>
                                      <p:cBhvr>
                                        <p:cTn id="50" fill="hold"/>
                                        <p:tgtEl>
                                          <p:spTgt spid="1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0" grpId="8"/>
      <p:bldP build="whole" bldLvl="1" animBg="1" rev="0" advAuto="0" spid="1164" grpId="9"/>
      <p:bldP build="whole" bldLvl="1" animBg="1" rev="0" advAuto="0" spid="1163" grpId="10"/>
      <p:bldP build="whole" bldLvl="1" animBg="1" rev="0" advAuto="0" spid="1191" grpId="4"/>
      <p:bldP build="whole" bldLvl="1" animBg="1" rev="0" advAuto="0" spid="1214" grpId="7"/>
      <p:bldP build="whole" bldLvl="1" animBg="1" rev="0" advAuto="0" spid="1172" grpId="5"/>
      <p:bldP build="whole" bldLvl="1" animBg="1" rev="0" advAuto="0" spid="1139" grpId="1"/>
      <p:bldP build="whole" bldLvl="1" animBg="1" rev="0" advAuto="0" spid="1249" grpId="3"/>
      <p:bldP build="whole" bldLvl="1" animBg="1" rev="0" advAuto="0" spid="1246" grpId="12"/>
      <p:bldP build="whole" bldLvl="1" animBg="1" rev="0" advAuto="0" spid="1166" grpId="2"/>
      <p:bldP build="whole" bldLvl="1" animBg="1" rev="0" advAuto="0" spid="1188" grpId="6"/>
      <p:bldP build="whole" bldLvl="1" animBg="1" rev="0" advAuto="0" spid="1221" grpId="1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62" name="Group 1262"/>
          <p:cNvGrpSpPr/>
          <p:nvPr/>
        </p:nvGrpSpPr>
        <p:grpSpPr>
          <a:xfrm>
            <a:off x="194762" y="2123477"/>
            <a:ext cx="9038779" cy="4127501"/>
            <a:chOff x="0" y="0"/>
            <a:chExt cx="9038778" cy="4127500"/>
          </a:xfrm>
        </p:grpSpPr>
        <p:sp>
          <p:nvSpPr>
            <p:cNvPr id="1255" name="Shape 1255"/>
            <p:cNvSpPr/>
            <p:nvPr/>
          </p:nvSpPr>
          <p:spPr>
            <a:xfrm>
              <a:off x="0" y="0"/>
              <a:ext cx="9038779" cy="4127500"/>
            </a:xfrm>
            <a:prstGeom prst="rect">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256" name="droppedImage.pdf"/>
            <p:cNvPicPr/>
            <p:nvPr/>
          </p:nvPicPr>
          <p:blipFill>
            <a:blip r:embed="rId4">
              <a:extLst/>
            </a:blip>
            <a:stretch>
              <a:fillRect/>
            </a:stretch>
          </p:blipFill>
          <p:spPr>
            <a:xfrm>
              <a:off x="177800" y="82620"/>
              <a:ext cx="6858000" cy="1295401"/>
            </a:xfrm>
            <a:prstGeom prst="rect">
              <a:avLst/>
            </a:prstGeom>
            <a:ln w="12700" cap="flat">
              <a:noFill/>
              <a:miter lim="400000"/>
            </a:ln>
            <a:effectLst>
              <a:outerShdw sx="100000" sy="100000" kx="0" ky="0" algn="b" rotWithShape="0" blurRad="127000" dist="76200" dir="2700000">
                <a:srgbClr val="000000">
                  <a:alpha val="75000"/>
                </a:srgbClr>
              </a:outerShdw>
            </a:effectLst>
          </p:spPr>
        </p:pic>
        <p:pic>
          <p:nvPicPr>
            <p:cNvPr id="1257" name="droppedImage.pdf"/>
            <p:cNvPicPr/>
            <p:nvPr/>
          </p:nvPicPr>
          <p:blipFill>
            <a:blip r:embed="rId5">
              <a:extLst/>
            </a:blip>
            <a:stretch>
              <a:fillRect/>
            </a:stretch>
          </p:blipFill>
          <p:spPr>
            <a:xfrm>
              <a:off x="368300" y="2609850"/>
              <a:ext cx="4978400" cy="1244600"/>
            </a:xfrm>
            <a:prstGeom prst="rect">
              <a:avLst/>
            </a:prstGeom>
            <a:ln w="12700" cap="flat">
              <a:noFill/>
              <a:miter lim="400000"/>
            </a:ln>
            <a:effectLst>
              <a:outerShdw sx="100000" sy="100000" kx="0" ky="0" algn="b" rotWithShape="0" blurRad="127000" dist="76200" dir="2700000">
                <a:srgbClr val="000000">
                  <a:alpha val="75000"/>
                </a:srgbClr>
              </a:outerShdw>
            </a:effectLst>
          </p:spPr>
        </p:pic>
        <p:pic>
          <p:nvPicPr>
            <p:cNvPr id="1258" name="droppedImage.pdf"/>
            <p:cNvPicPr/>
            <p:nvPr/>
          </p:nvPicPr>
          <p:blipFill>
            <a:blip r:embed="rId6">
              <a:extLst/>
            </a:blip>
            <a:stretch>
              <a:fillRect/>
            </a:stretch>
          </p:blipFill>
          <p:spPr>
            <a:xfrm>
              <a:off x="254000" y="1554766"/>
              <a:ext cx="5696048" cy="840168"/>
            </a:xfrm>
            <a:prstGeom prst="rect">
              <a:avLst/>
            </a:prstGeom>
            <a:ln w="12700" cap="flat">
              <a:noFill/>
              <a:miter lim="400000"/>
            </a:ln>
            <a:effectLst>
              <a:outerShdw sx="100000" sy="100000" kx="0" ky="0" algn="b" rotWithShape="0" blurRad="127000" dist="76200" dir="2700000">
                <a:srgbClr val="000000">
                  <a:alpha val="75000"/>
                </a:srgbClr>
              </a:outerShdw>
            </a:effectLst>
          </p:spPr>
        </p:pic>
        <p:grpSp>
          <p:nvGrpSpPr>
            <p:cNvPr id="1261" name="Group 1261"/>
            <p:cNvGrpSpPr/>
            <p:nvPr/>
          </p:nvGrpSpPr>
          <p:grpSpPr>
            <a:xfrm>
              <a:off x="228600" y="2654300"/>
              <a:ext cx="6920027" cy="1219200"/>
              <a:chOff x="0" y="0"/>
              <a:chExt cx="6920026" cy="1219200"/>
            </a:xfrm>
          </p:grpSpPr>
          <p:sp>
            <p:nvSpPr>
              <p:cNvPr id="1259" name="Shape 1259"/>
              <p:cNvSpPr/>
              <p:nvPr/>
            </p:nvSpPr>
            <p:spPr>
              <a:xfrm>
                <a:off x="5836869" y="292100"/>
                <a:ext cx="1083158" cy="508000"/>
              </a:xfrm>
              <a:prstGeom prst="rect">
                <a:avLst/>
              </a:prstGeom>
              <a:noFill/>
              <a:ln w="12700" cap="flat">
                <a:noFill/>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b="1" sz="3200">
                    <a:solidFill>
                      <a:srgbClr val="FFF995"/>
                    </a:solidFill>
                    <a:latin typeface="ヒラギノ角ゴ Pro W3"/>
                    <a:ea typeface="ヒラギノ角ゴ Pro W3"/>
                    <a:cs typeface="ヒラギノ角ゴ Pro W3"/>
                    <a:sym typeface="ヒラギノ角ゴ Pro W3"/>
                  </a:defRPr>
                </a:lvl1pPr>
              </a:lstStyle>
              <a:p>
                <a:pPr lvl="0">
                  <a:defRPr b="0" sz="1800">
                    <a:solidFill>
                      <a:srgbClr val="000000"/>
                    </a:solidFill>
                  </a:defRPr>
                </a:pPr>
                <a:r>
                  <a:rPr b="1" sz="3200">
                    <a:solidFill>
                      <a:srgbClr val="FFF995"/>
                    </a:solidFill>
                  </a:rPr>
                  <a:t>Key!</a:t>
                </a:r>
              </a:p>
            </p:txBody>
          </p:sp>
          <p:sp>
            <p:nvSpPr>
              <p:cNvPr id="1260" name="Shape 1260"/>
              <p:cNvSpPr/>
              <p:nvPr/>
            </p:nvSpPr>
            <p:spPr>
              <a:xfrm>
                <a:off x="0" y="0"/>
                <a:ext cx="5181600" cy="1219200"/>
              </a:xfrm>
              <a:prstGeom prst="rect">
                <a:avLst/>
              </a:prstGeom>
              <a:noFill/>
              <a:ln w="25400" cap="flat">
                <a:solidFill>
                  <a:srgbClr val="FFF995"/>
                </a:solidFill>
                <a:prstDash val="solid"/>
                <a:miter lim="400000"/>
              </a:ln>
              <a:effectLst>
                <a:outerShdw sx="100000" sy="100000" kx="0" ky="0" algn="b" rotWithShape="0" blurRad="127000" dist="76200" dir="2700000">
                  <a:srgbClr val="000000">
                    <a:alpha val="75000"/>
                  </a:srgbClr>
                </a:outerShdw>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grpSp>
      </p:grpSp>
      <p:grpSp>
        <p:nvGrpSpPr>
          <p:cNvPr id="1287" name="Group 1287"/>
          <p:cNvGrpSpPr/>
          <p:nvPr/>
        </p:nvGrpSpPr>
        <p:grpSpPr>
          <a:xfrm>
            <a:off x="9537749" y="1041400"/>
            <a:ext cx="3352751" cy="2679700"/>
            <a:chOff x="0" y="0"/>
            <a:chExt cx="3352750" cy="2679700"/>
          </a:xfrm>
        </p:grpSpPr>
        <p:sp>
          <p:nvSpPr>
            <p:cNvPr id="1263" name="Shape 1263"/>
            <p:cNvSpPr/>
            <p:nvPr/>
          </p:nvSpPr>
          <p:spPr>
            <a:xfrm flipH="1">
              <a:off x="1471863" y="222051"/>
              <a:ext cx="616097" cy="911297"/>
            </a:xfrm>
            <a:prstGeom prst="line">
              <a:avLst/>
            </a:prstGeom>
            <a:noFill/>
            <a:ln w="381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64" name="Shape 1264"/>
            <p:cNvSpPr/>
            <p:nvPr/>
          </p:nvSpPr>
          <p:spPr>
            <a:xfrm flipV="1">
              <a:off x="726727" y="1166490"/>
              <a:ext cx="701906" cy="304280"/>
            </a:xfrm>
            <a:prstGeom prst="line">
              <a:avLst/>
            </a:prstGeom>
            <a:noFill/>
            <a:ln w="38100" cap="flat">
              <a:solidFill>
                <a:srgbClr val="FF9300"/>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65" name="Shape 1265"/>
            <p:cNvSpPr/>
            <p:nvPr/>
          </p:nvSpPr>
          <p:spPr>
            <a:xfrm flipV="1">
              <a:off x="-1" y="1130297"/>
              <a:ext cx="2909740" cy="8982"/>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66" name="Shape 1266"/>
            <p:cNvSpPr/>
            <p:nvPr/>
          </p:nvSpPr>
          <p:spPr>
            <a:xfrm flipV="1">
              <a:off x="895548" y="376187"/>
              <a:ext cx="910432" cy="2047480"/>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67" name="Shape 1267"/>
            <p:cNvSpPr/>
            <p:nvPr/>
          </p:nvSpPr>
          <p:spPr>
            <a:xfrm flipH="1" flipV="1">
              <a:off x="1480789" y="38150"/>
              <a:ext cx="3275" cy="1829593"/>
            </a:xfrm>
            <a:prstGeom prst="line">
              <a:avLst/>
            </a:prstGeom>
            <a:noFill/>
            <a:ln w="12700" cap="flat">
              <a:solidFill>
                <a:srgbClr val="000000"/>
              </a:solidFill>
              <a:prstDash val="solid"/>
              <a:miter lim="400000"/>
            </a:ln>
            <a:effectLst/>
          </p:spPr>
          <p:txBody>
            <a:bodyPr wrap="square" lIns="0" tIns="0" rIns="0" bIns="0" numCol="1" anchor="ctr">
              <a:noAutofit/>
            </a:bodyPr>
            <a:lstStyle/>
            <a:p>
              <a:pPr lvl="0" algn="l" defTabSz="457200">
                <a:defRPr sz="1200"/>
              </a:pPr>
            </a:p>
          </p:txBody>
        </p:sp>
        <p:sp>
          <p:nvSpPr>
            <p:cNvPr id="1268" name="Shape 1268"/>
            <p:cNvSpPr/>
            <p:nvPr/>
          </p:nvSpPr>
          <p:spPr>
            <a:xfrm flipH="1">
              <a:off x="1054298" y="1133934"/>
              <a:ext cx="406382" cy="982551"/>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1269" name="Shape 1269"/>
            <p:cNvSpPr/>
            <p:nvPr/>
          </p:nvSpPr>
          <p:spPr>
            <a:xfrm flipV="1">
              <a:off x="1460679" y="663922"/>
              <a:ext cx="1225917" cy="470013"/>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1270" name="Shape 1270"/>
            <p:cNvSpPr/>
            <p:nvPr/>
          </p:nvSpPr>
          <p:spPr>
            <a:xfrm>
              <a:off x="994600" y="1977191"/>
              <a:ext cx="128587" cy="12858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71" name="Shape 1271"/>
            <p:cNvSpPr/>
            <p:nvPr/>
          </p:nvSpPr>
          <p:spPr>
            <a:xfrm>
              <a:off x="2640796" y="589911"/>
              <a:ext cx="128586" cy="12858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72" name="Shape 1272"/>
            <p:cNvSpPr/>
            <p:nvPr/>
          </p:nvSpPr>
          <p:spPr>
            <a:xfrm flipH="1" flipV="1">
              <a:off x="1462588" y="1136017"/>
              <a:ext cx="1290782" cy="2816"/>
            </a:xfrm>
            <a:prstGeom prst="line">
              <a:avLst/>
            </a:prstGeom>
            <a:noFill/>
            <a:ln w="50800" cap="flat">
              <a:solidFill>
                <a:srgbClr val="005493"/>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73" name="Shape 1273"/>
            <p:cNvSpPr/>
            <p:nvPr/>
          </p:nvSpPr>
          <p:spPr>
            <a:xfrm flipH="1">
              <a:off x="1484789" y="114746"/>
              <a:ext cx="15300" cy="1015623"/>
            </a:xfrm>
            <a:prstGeom prst="line">
              <a:avLst/>
            </a:prstGeom>
            <a:noFill/>
            <a:ln w="50800" cap="flat">
              <a:solidFill>
                <a:srgbClr val="005493"/>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74" name="Shape 1274"/>
            <p:cNvSpPr/>
            <p:nvPr/>
          </p:nvSpPr>
          <p:spPr>
            <a:xfrm>
              <a:off x="218330" y="681664"/>
              <a:ext cx="2520002" cy="84281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75" name="Shape 1275"/>
            <p:cNvSpPr/>
            <p:nvPr/>
          </p:nvSpPr>
          <p:spPr>
            <a:xfrm flipV="1">
              <a:off x="1315293" y="1165653"/>
              <a:ext cx="138782" cy="394017"/>
            </a:xfrm>
            <a:prstGeom prst="line">
              <a:avLst/>
            </a:prstGeom>
            <a:noFill/>
            <a:ln w="50800" cap="flat">
              <a:solidFill>
                <a:srgbClr val="005493"/>
              </a:solidFill>
              <a:prstDash val="solid"/>
              <a:miter lim="400000"/>
              <a:headEnd type="stealth" w="med" len="med"/>
            </a:ln>
            <a:effectLst/>
          </p:spPr>
          <p:txBody>
            <a:bodyPr wrap="square" lIns="0" tIns="0" rIns="0" bIns="0" numCol="1" anchor="ctr">
              <a:noAutofit/>
            </a:bodyPr>
            <a:lstStyle/>
            <a:p>
              <a:pPr lvl="0" algn="l" defTabSz="457200">
                <a:defRPr sz="1200"/>
              </a:pPr>
            </a:p>
          </p:txBody>
        </p:sp>
        <p:sp>
          <p:nvSpPr>
            <p:cNvPr id="1276" name="Shape 1276"/>
            <p:cNvSpPr/>
            <p:nvPr/>
          </p:nvSpPr>
          <p:spPr>
            <a:xfrm>
              <a:off x="1956597" y="1708431"/>
              <a:ext cx="128587" cy="12858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2600"/>
            </a:solidFill>
            <a:ln w="25400" cap="flat">
              <a:solidFill>
                <a:srgbClr val="FF26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77" name="Shape 1277"/>
            <p:cNvSpPr/>
            <p:nvPr/>
          </p:nvSpPr>
          <p:spPr>
            <a:xfrm>
              <a:off x="1501414" y="1159651"/>
              <a:ext cx="521111" cy="628371"/>
            </a:xfrm>
            <a:prstGeom prst="line">
              <a:avLst/>
            </a:prstGeom>
            <a:noFill/>
            <a:ln w="50800" cap="flat">
              <a:solidFill>
                <a:srgbClr val="FF2600"/>
              </a:solidFill>
              <a:prstDash val="solid"/>
              <a:miter lim="400000"/>
            </a:ln>
            <a:effectLst/>
          </p:spPr>
          <p:txBody>
            <a:bodyPr wrap="square" lIns="0" tIns="0" rIns="0" bIns="0" numCol="1" anchor="ctr">
              <a:noAutofit/>
            </a:bodyPr>
            <a:lstStyle/>
            <a:p>
              <a:pPr lvl="0" algn="l" defTabSz="457200">
                <a:defRPr sz="1200"/>
              </a:pPr>
            </a:p>
          </p:txBody>
        </p:sp>
        <p:sp>
          <p:nvSpPr>
            <p:cNvPr id="1278" name="Shape 1278"/>
            <p:cNvSpPr/>
            <p:nvPr/>
          </p:nvSpPr>
          <p:spPr>
            <a:xfrm>
              <a:off x="1409244" y="1069641"/>
              <a:ext cx="128586" cy="12858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pic>
          <p:nvPicPr>
            <p:cNvPr id="1279" name="droppedImage.pdf"/>
            <p:cNvPicPr/>
            <p:nvPr/>
          </p:nvPicPr>
          <p:blipFill>
            <a:blip r:embed="rId7">
              <a:extLst/>
            </a:blip>
            <a:stretch>
              <a:fillRect/>
            </a:stretch>
          </p:blipFill>
          <p:spPr>
            <a:xfrm>
              <a:off x="876250" y="2362200"/>
              <a:ext cx="497704" cy="317500"/>
            </a:xfrm>
            <a:prstGeom prst="rect">
              <a:avLst/>
            </a:prstGeom>
            <a:ln w="12700" cap="flat">
              <a:noFill/>
              <a:miter lim="400000"/>
            </a:ln>
            <a:effectLst/>
          </p:spPr>
        </p:pic>
        <p:pic>
          <p:nvPicPr>
            <p:cNvPr id="1280" name="droppedImage.pdf"/>
            <p:cNvPicPr/>
            <p:nvPr/>
          </p:nvPicPr>
          <p:blipFill>
            <a:blip r:embed="rId8">
              <a:extLst/>
            </a:blip>
            <a:stretch>
              <a:fillRect/>
            </a:stretch>
          </p:blipFill>
          <p:spPr>
            <a:xfrm>
              <a:off x="596850" y="1662460"/>
              <a:ext cx="406401" cy="356840"/>
            </a:xfrm>
            <a:prstGeom prst="rect">
              <a:avLst/>
            </a:prstGeom>
            <a:ln w="12700" cap="flat">
              <a:noFill/>
              <a:miter lim="400000"/>
            </a:ln>
            <a:effectLst/>
          </p:spPr>
        </p:pic>
        <p:pic>
          <p:nvPicPr>
            <p:cNvPr id="1281" name="droppedImage.pdf"/>
            <p:cNvPicPr/>
            <p:nvPr/>
          </p:nvPicPr>
          <p:blipFill>
            <a:blip r:embed="rId9">
              <a:extLst/>
            </a:blip>
            <a:stretch>
              <a:fillRect/>
            </a:stretch>
          </p:blipFill>
          <p:spPr>
            <a:xfrm>
              <a:off x="990550" y="762000"/>
              <a:ext cx="321734" cy="304800"/>
            </a:xfrm>
            <a:prstGeom prst="rect">
              <a:avLst/>
            </a:prstGeom>
            <a:ln w="12700" cap="flat">
              <a:noFill/>
              <a:miter lim="400000"/>
            </a:ln>
            <a:effectLst/>
          </p:spPr>
        </p:pic>
        <p:pic>
          <p:nvPicPr>
            <p:cNvPr id="1282" name="droppedImage.pdf"/>
            <p:cNvPicPr/>
            <p:nvPr/>
          </p:nvPicPr>
          <p:blipFill>
            <a:blip r:embed="rId10">
              <a:extLst/>
            </a:blip>
            <a:stretch>
              <a:fillRect/>
            </a:stretch>
          </p:blipFill>
          <p:spPr>
            <a:xfrm>
              <a:off x="927050" y="0"/>
              <a:ext cx="395112" cy="355600"/>
            </a:xfrm>
            <a:prstGeom prst="rect">
              <a:avLst/>
            </a:prstGeom>
            <a:ln w="12700" cap="flat">
              <a:noFill/>
              <a:miter lim="400000"/>
            </a:ln>
            <a:effectLst/>
          </p:spPr>
        </p:pic>
        <p:pic>
          <p:nvPicPr>
            <p:cNvPr id="1283" name="droppedImage.pdf"/>
            <p:cNvPicPr/>
            <p:nvPr/>
          </p:nvPicPr>
          <p:blipFill>
            <a:blip r:embed="rId11">
              <a:extLst/>
            </a:blip>
            <a:stretch>
              <a:fillRect/>
            </a:stretch>
          </p:blipFill>
          <p:spPr>
            <a:xfrm>
              <a:off x="2451050" y="112329"/>
              <a:ext cx="520701" cy="332172"/>
            </a:xfrm>
            <a:prstGeom prst="rect">
              <a:avLst/>
            </a:prstGeom>
            <a:ln w="12700" cap="flat">
              <a:noFill/>
              <a:miter lim="400000"/>
            </a:ln>
            <a:effectLst/>
          </p:spPr>
        </p:pic>
        <p:pic>
          <p:nvPicPr>
            <p:cNvPr id="1284" name="droppedImage.pdf"/>
            <p:cNvPicPr/>
            <p:nvPr/>
          </p:nvPicPr>
          <p:blipFill>
            <a:blip r:embed="rId12">
              <a:extLst/>
            </a:blip>
            <a:stretch>
              <a:fillRect/>
            </a:stretch>
          </p:blipFill>
          <p:spPr>
            <a:xfrm>
              <a:off x="2920950" y="975360"/>
              <a:ext cx="431801" cy="345441"/>
            </a:xfrm>
            <a:prstGeom prst="rect">
              <a:avLst/>
            </a:prstGeom>
            <a:ln w="12700" cap="flat">
              <a:noFill/>
              <a:miter lim="400000"/>
            </a:ln>
            <a:effectLst/>
          </p:spPr>
        </p:pic>
        <p:pic>
          <p:nvPicPr>
            <p:cNvPr id="1285" name="droppedImage.pdf"/>
            <p:cNvPicPr/>
            <p:nvPr/>
          </p:nvPicPr>
          <p:blipFill>
            <a:blip r:embed="rId13">
              <a:extLst/>
            </a:blip>
            <a:stretch>
              <a:fillRect/>
            </a:stretch>
          </p:blipFill>
          <p:spPr>
            <a:xfrm>
              <a:off x="2184350" y="1616075"/>
              <a:ext cx="609601" cy="390525"/>
            </a:xfrm>
            <a:prstGeom prst="rect">
              <a:avLst/>
            </a:prstGeom>
            <a:ln w="12700" cap="flat">
              <a:noFill/>
              <a:miter lim="400000"/>
            </a:ln>
            <a:effectLst/>
          </p:spPr>
        </p:pic>
        <p:pic>
          <p:nvPicPr>
            <p:cNvPr id="1286" name="droppedImage.pdf"/>
            <p:cNvPicPr/>
            <p:nvPr/>
          </p:nvPicPr>
          <p:blipFill>
            <a:blip r:embed="rId14">
              <a:extLst/>
            </a:blip>
            <a:stretch>
              <a:fillRect/>
            </a:stretch>
          </p:blipFill>
          <p:spPr>
            <a:xfrm>
              <a:off x="1422350" y="1725385"/>
              <a:ext cx="431801" cy="370116"/>
            </a:xfrm>
            <a:prstGeom prst="rect">
              <a:avLst/>
            </a:prstGeom>
            <a:ln w="12700" cap="flat">
              <a:noFill/>
              <a:miter lim="400000"/>
            </a:ln>
            <a:effectLst/>
          </p:spPr>
        </p:pic>
      </p:grpSp>
      <p:pic>
        <p:nvPicPr>
          <p:cNvPr id="1288" name="droppedImage.pdf"/>
          <p:cNvPicPr/>
          <p:nvPr/>
        </p:nvPicPr>
        <p:blipFill>
          <a:blip r:embed="rId15">
            <a:extLst/>
          </a:blip>
          <a:stretch>
            <a:fillRect/>
          </a:stretch>
        </p:blipFill>
        <p:spPr>
          <a:xfrm>
            <a:off x="10288465" y="3769223"/>
            <a:ext cx="2222501" cy="1554754"/>
          </a:xfrm>
          <a:prstGeom prst="rect">
            <a:avLst/>
          </a:prstGeom>
          <a:ln w="12700">
            <a:miter lim="400000"/>
          </a:ln>
        </p:spPr>
      </p:pic>
      <p:sp>
        <p:nvSpPr>
          <p:cNvPr id="1289" name="Shape 1289"/>
          <p:cNvSpPr/>
          <p:nvPr/>
        </p:nvSpPr>
        <p:spPr>
          <a:xfrm>
            <a:off x="89193" y="6841403"/>
            <a:ext cx="12482113" cy="2782967"/>
          </a:xfrm>
          <a:prstGeom prst="rect">
            <a:avLst/>
          </a:prstGeom>
          <a:ln w="25400">
            <a:solidFill/>
            <a:miter lim="400000"/>
          </a:ln>
          <a:extLst>
            <a:ext uri="{C572A759-6A51-4108-AA02-DFA0A04FC94B}">
              <ma14:wrappingTextBoxFlag xmlns:ma14="http://schemas.microsoft.com/office/mac/drawingml/2011/main" val="1"/>
            </a:ext>
          </a:extLst>
        </p:spPr>
        <p:txBody>
          <a:bodyPr lIns="0" tIns="0" rIns="0" bIns="0" anchor="ctr">
            <a:spAutoFit/>
          </a:bodyPr>
          <a:lstStyle/>
          <a:p>
            <a:pPr lvl="0" marL="431800" indent="-254000" algn="l">
              <a:lnSpc>
                <a:spcPct val="110000"/>
              </a:lnSpc>
              <a:buSzPct val="70000"/>
              <a:buBlip>
                <a:blip r:embed="rId16"/>
              </a:buBlip>
              <a:defRPr sz="1800"/>
            </a:pPr>
            <a:r>
              <a:rPr sz="2700">
                <a:solidFill>
                  <a:srgbClr val="004479"/>
                </a:solidFill>
                <a:latin typeface="Calibri"/>
                <a:ea typeface="Calibri"/>
                <a:cs typeface="Calibri"/>
                <a:sym typeface="Calibri"/>
              </a:rPr>
              <a:t> This deformation preserves </a:t>
            </a:r>
            <a:r>
              <a:rPr sz="2700">
                <a:solidFill>
                  <a:srgbClr val="C82506"/>
                </a:solidFill>
                <a:latin typeface="Calibri"/>
                <a:ea typeface="Calibri"/>
                <a:cs typeface="Calibri"/>
                <a:sym typeface="Calibri"/>
              </a:rPr>
              <a:t>torsion and arc-length.</a:t>
            </a:r>
            <a:endParaRPr sz="2700">
              <a:solidFill>
                <a:srgbClr val="004479"/>
              </a:solidFill>
              <a:latin typeface="Calibri"/>
              <a:ea typeface="Calibri"/>
              <a:cs typeface="Calibri"/>
              <a:sym typeface="Calibri"/>
            </a:endParaRPr>
          </a:p>
          <a:p>
            <a:pPr lvl="0" marL="431800" indent="-254000" algn="l">
              <a:lnSpc>
                <a:spcPct val="110000"/>
              </a:lnSpc>
              <a:buSzPct val="70000"/>
              <a:buBlip>
                <a:blip r:embed="rId16"/>
              </a:buBlip>
              <a:defRPr sz="1800"/>
            </a:pPr>
            <a:r>
              <a:rPr sz="2700">
                <a:solidFill>
                  <a:srgbClr val="004479"/>
                </a:solidFill>
                <a:latin typeface="Calibri"/>
                <a:ea typeface="Calibri"/>
                <a:cs typeface="Calibri"/>
                <a:sym typeface="Calibri"/>
              </a:rPr>
              <a:t> It admits </a:t>
            </a:r>
            <a:r>
              <a:rPr sz="2700">
                <a:solidFill>
                  <a:srgbClr val="C82506"/>
                </a:solidFill>
                <a:latin typeface="Calibri"/>
                <a:ea typeface="Calibri"/>
                <a:cs typeface="Calibri"/>
                <a:sym typeface="Calibri"/>
              </a:rPr>
              <a:t>two kinds of discrete flows.</a:t>
            </a:r>
            <a:endParaRPr sz="2700">
              <a:solidFill>
                <a:srgbClr val="004479"/>
              </a:solidFill>
              <a:latin typeface="Calibri"/>
              <a:ea typeface="Calibri"/>
              <a:cs typeface="Calibri"/>
              <a:sym typeface="Calibri"/>
            </a:endParaRPr>
          </a:p>
          <a:p>
            <a:pPr lvl="0" marL="802216" indent="-370416" algn="l">
              <a:lnSpc>
                <a:spcPct val="110000"/>
              </a:lnSpc>
              <a:buSzPct val="70000"/>
              <a:buBlip>
                <a:blip r:embed="rId17"/>
              </a:buBlip>
              <a:defRPr sz="1800"/>
            </a:pPr>
            <a:r>
              <a:rPr sz="2700">
                <a:solidFill>
                  <a:srgbClr val="004479"/>
                </a:solidFill>
                <a:latin typeface="Calibri"/>
                <a:ea typeface="Calibri"/>
                <a:cs typeface="Calibri"/>
                <a:sym typeface="Calibri"/>
              </a:rPr>
              <a:t>σ&gt;0 → discrete mKdV</a:t>
            </a:r>
            <a:endParaRPr sz="2700">
              <a:solidFill>
                <a:srgbClr val="004479"/>
              </a:solidFill>
              <a:latin typeface="Calibri"/>
              <a:ea typeface="Calibri"/>
              <a:cs typeface="Calibri"/>
              <a:sym typeface="Calibri"/>
            </a:endParaRPr>
          </a:p>
          <a:p>
            <a:pPr lvl="0" marL="802216" indent="-370416" algn="l">
              <a:lnSpc>
                <a:spcPct val="110000"/>
              </a:lnSpc>
              <a:buSzPct val="70000"/>
              <a:buBlip>
                <a:blip r:embed="rId17"/>
              </a:buBlip>
              <a:defRPr sz="1800"/>
            </a:pPr>
            <a:r>
              <a:rPr sz="2700">
                <a:solidFill>
                  <a:srgbClr val="004479"/>
                </a:solidFill>
                <a:latin typeface="Calibri"/>
                <a:ea typeface="Calibri"/>
                <a:cs typeface="Calibri"/>
                <a:sym typeface="Calibri"/>
              </a:rPr>
              <a:t>σ&lt;0 → discrete sine-Gordon </a:t>
            </a:r>
            <a:endParaRPr sz="2700">
              <a:solidFill>
                <a:srgbClr val="004479"/>
              </a:solidFill>
              <a:latin typeface="Calibri"/>
              <a:ea typeface="Calibri"/>
              <a:cs typeface="Calibri"/>
              <a:sym typeface="Calibri"/>
            </a:endParaRPr>
          </a:p>
          <a:p>
            <a:pPr lvl="0" marL="431800" indent="-254000" algn="l">
              <a:lnSpc>
                <a:spcPct val="110000"/>
              </a:lnSpc>
              <a:buSzPct val="70000"/>
              <a:buBlip>
                <a:blip r:embed="rId16"/>
              </a:buBlip>
              <a:defRPr sz="1800"/>
            </a:pPr>
            <a:r>
              <a:rPr sz="2700">
                <a:solidFill>
                  <a:srgbClr val="004479"/>
                </a:solidFill>
                <a:latin typeface="Calibri"/>
                <a:ea typeface="Calibri"/>
                <a:cs typeface="Calibri"/>
                <a:sym typeface="Calibri"/>
              </a:rPr>
              <a:t> It admits </a:t>
            </a:r>
            <a:r>
              <a:rPr sz="2700">
                <a:solidFill>
                  <a:srgbClr val="C82506"/>
                </a:solidFill>
                <a:latin typeface="Calibri"/>
                <a:ea typeface="Calibri"/>
                <a:cs typeface="Calibri"/>
                <a:sym typeface="Calibri"/>
              </a:rPr>
              <a:t>arbitrary choice of two flows at each step.</a:t>
            </a:r>
            <a:endParaRPr sz="2700">
              <a:solidFill>
                <a:srgbClr val="004479"/>
              </a:solidFill>
              <a:latin typeface="Calibri"/>
              <a:ea typeface="Calibri"/>
              <a:cs typeface="Calibri"/>
              <a:sym typeface="Calibri"/>
            </a:endParaRPr>
          </a:p>
          <a:p>
            <a:pPr lvl="0" marL="431800" indent="-254000" algn="l">
              <a:lnSpc>
                <a:spcPct val="110000"/>
              </a:lnSpc>
              <a:buSzPct val="70000"/>
              <a:buBlip>
                <a:blip r:embed="rId16"/>
              </a:buBlip>
              <a:defRPr sz="1800"/>
            </a:pPr>
            <a:r>
              <a:rPr sz="2700">
                <a:solidFill>
                  <a:srgbClr val="004479"/>
                </a:solidFill>
                <a:latin typeface="Calibri"/>
                <a:ea typeface="Calibri"/>
                <a:cs typeface="Calibri"/>
                <a:sym typeface="Calibri"/>
              </a:rPr>
              <a:t> </a:t>
            </a:r>
            <a:r>
              <a:rPr sz="2700">
                <a:solidFill>
                  <a:srgbClr val="164F86"/>
                </a:solidFill>
                <a:latin typeface="Calibri"/>
                <a:ea typeface="Calibri"/>
                <a:cs typeface="Calibri"/>
                <a:sym typeface="Calibri"/>
              </a:rPr>
              <a:t>The choice of two flows is </a:t>
            </a:r>
            <a:r>
              <a:rPr sz="2700">
                <a:solidFill>
                  <a:srgbClr val="C82506"/>
                </a:solidFill>
                <a:latin typeface="Calibri"/>
                <a:ea typeface="Calibri"/>
                <a:cs typeface="Calibri"/>
                <a:sym typeface="Calibri"/>
              </a:rPr>
              <a:t>controlled by the deformation parameter </a:t>
            </a:r>
            <a:r>
              <a:rPr i="1" sz="2700">
                <a:solidFill>
                  <a:srgbClr val="C82506"/>
                </a:solidFill>
                <a:latin typeface="Calibri"/>
                <a:ea typeface="Calibri"/>
                <a:cs typeface="Calibri"/>
                <a:sym typeface="Calibri"/>
              </a:rPr>
              <a:t>b</a:t>
            </a:r>
            <a:r>
              <a:rPr i="1" sz="2600">
                <a:solidFill>
                  <a:srgbClr val="C82506"/>
                </a:solidFill>
                <a:latin typeface="Calibri"/>
                <a:ea typeface="Calibri"/>
                <a:cs typeface="Calibri"/>
                <a:sym typeface="Calibri"/>
              </a:rPr>
              <a:t>m</a:t>
            </a:r>
          </a:p>
        </p:txBody>
      </p:sp>
      <p:sp>
        <p:nvSpPr>
          <p:cNvPr id="1290" name="Shape 1290"/>
          <p:cNvSpPr/>
          <p:nvPr/>
        </p:nvSpPr>
        <p:spPr>
          <a:xfrm>
            <a:off x="453289" y="233750"/>
            <a:ext cx="12351434" cy="660401"/>
          </a:xfrm>
          <a:prstGeom prst="roundRect">
            <a:avLst>
              <a:gd name="adj" fmla="val 28846"/>
            </a:avLst>
          </a:prstGeom>
          <a:blipFill>
            <a:blip r:embed="rId18"/>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291" name="Shape 1291"/>
          <p:cNvSpPr/>
          <p:nvPr/>
        </p:nvSpPr>
        <p:spPr>
          <a:xfrm>
            <a:off x="394229" y="-21759"/>
            <a:ext cx="12316355" cy="1117601"/>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300">
                <a:solidFill>
                  <a:srgbClr val="FFFFFF"/>
                </a:solidFill>
                <a:latin typeface="Calibri"/>
                <a:ea typeface="Calibri"/>
                <a:cs typeface="Calibri"/>
                <a:sym typeface="Calibri"/>
              </a:defRPr>
            </a:lvl1pPr>
          </a:lstStyle>
          <a:p>
            <a:pPr lvl="0">
              <a:defRPr b="0" sz="1800">
                <a:solidFill>
                  <a:srgbClr val="000000"/>
                </a:solidFill>
              </a:defRPr>
            </a:pPr>
            <a:r>
              <a:rPr b="1" sz="3300">
                <a:solidFill>
                  <a:srgbClr val="FFFFFF"/>
                </a:solidFill>
              </a:rPr>
              <a:t>Discrete Deformation of Discrete Space Curves (3/5):Deformation</a:t>
            </a:r>
          </a:p>
        </p:txBody>
      </p:sp>
      <p:grpSp>
        <p:nvGrpSpPr>
          <p:cNvPr id="1297" name="Group 1297"/>
          <p:cNvGrpSpPr/>
          <p:nvPr/>
        </p:nvGrpSpPr>
        <p:grpSpPr>
          <a:xfrm>
            <a:off x="72558" y="6300000"/>
            <a:ext cx="12345100" cy="482601"/>
            <a:chOff x="0" y="0"/>
            <a:chExt cx="12345098" cy="482600"/>
          </a:xfrm>
        </p:grpSpPr>
        <p:pic>
          <p:nvPicPr>
            <p:cNvPr id="1292" name="droppedImage.pdf"/>
            <p:cNvPicPr/>
            <p:nvPr/>
          </p:nvPicPr>
          <p:blipFill>
            <a:blip r:embed="rId19">
              <a:extLst/>
            </a:blip>
            <a:stretch>
              <a:fillRect/>
            </a:stretch>
          </p:blipFill>
          <p:spPr>
            <a:xfrm>
              <a:off x="3182107" y="117319"/>
              <a:ext cx="876301" cy="317501"/>
            </a:xfrm>
            <a:prstGeom prst="rect">
              <a:avLst/>
            </a:prstGeom>
            <a:ln w="12700" cap="flat">
              <a:noFill/>
              <a:miter lim="400000"/>
            </a:ln>
            <a:effectLst/>
          </p:spPr>
        </p:pic>
        <p:sp>
          <p:nvSpPr>
            <p:cNvPr id="1293" name="Shape 1293"/>
            <p:cNvSpPr/>
            <p:nvPr/>
          </p:nvSpPr>
          <p:spPr>
            <a:xfrm>
              <a:off x="0" y="20559"/>
              <a:ext cx="3187626"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2400">
                  <a:solidFill>
                    <a:srgbClr val="FF2600"/>
                  </a:solidFill>
                  <a:latin typeface="Gill Sans"/>
                  <a:ea typeface="Gill Sans"/>
                  <a:cs typeface="Gill Sans"/>
                  <a:sym typeface="Gill Sans"/>
                </a:defRPr>
              </a:lvl1pPr>
            </a:lstStyle>
            <a:p>
              <a:pPr lvl="0">
                <a:defRPr sz="1800">
                  <a:solidFill>
                    <a:srgbClr val="000000"/>
                  </a:solidFill>
                </a:defRPr>
              </a:pPr>
              <a:r>
                <a:rPr sz="2400">
                  <a:solidFill>
                    <a:srgbClr val="FF2600"/>
                  </a:solidFill>
                </a:rPr>
                <a:t>deformation parameters</a:t>
              </a:r>
            </a:p>
          </p:txBody>
        </p:sp>
        <p:sp>
          <p:nvSpPr>
            <p:cNvPr id="1294" name="Shape 1294"/>
            <p:cNvSpPr/>
            <p:nvPr/>
          </p:nvSpPr>
          <p:spPr>
            <a:xfrm>
              <a:off x="10425020" y="-1"/>
              <a:ext cx="1920079"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2600">
                  <a:solidFill>
                    <a:srgbClr val="FF2600"/>
                  </a:solidFill>
                  <a:latin typeface="Gill Sans"/>
                  <a:ea typeface="Gill Sans"/>
                  <a:cs typeface="Gill Sans"/>
                  <a:sym typeface="Gill Sans"/>
                </a:defRPr>
              </a:lvl1pPr>
            </a:lstStyle>
            <a:p>
              <a:pPr lvl="0">
                <a:defRPr sz="1800">
                  <a:solidFill>
                    <a:srgbClr val="000000"/>
                  </a:solidFill>
                </a:defRPr>
              </a:pPr>
              <a:r>
                <a:rPr sz="2600">
                  <a:solidFill>
                    <a:srgbClr val="FF2600"/>
                  </a:solidFill>
                </a:rPr>
                <a:t>constant in n</a:t>
              </a:r>
            </a:p>
          </p:txBody>
        </p:sp>
        <p:sp>
          <p:nvSpPr>
            <p:cNvPr id="1295" name="Shape 1295"/>
            <p:cNvSpPr/>
            <p:nvPr/>
          </p:nvSpPr>
          <p:spPr>
            <a:xfrm>
              <a:off x="4319334" y="33259"/>
              <a:ext cx="1400887"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2300">
                  <a:solidFill>
                    <a:srgbClr val="FF2600"/>
                  </a:solidFill>
                  <a:latin typeface="Gill Sans"/>
                  <a:ea typeface="Gill Sans"/>
                  <a:cs typeface="Gill Sans"/>
                  <a:sym typeface="Gill Sans"/>
                </a:defRPr>
              </a:lvl1pPr>
            </a:lstStyle>
            <a:p>
              <a:pPr lvl="0">
                <a:defRPr sz="1800">
                  <a:solidFill>
                    <a:srgbClr val="000000"/>
                  </a:solidFill>
                </a:defRPr>
              </a:pPr>
              <a:r>
                <a:rPr sz="2300">
                  <a:solidFill>
                    <a:srgbClr val="FF2600"/>
                  </a:solidFill>
                </a:rPr>
                <a:t>chosen s.t.</a:t>
              </a:r>
            </a:p>
          </p:txBody>
        </p:sp>
        <p:pic>
          <p:nvPicPr>
            <p:cNvPr id="1296" name="latexit-drag.pdf"/>
            <p:cNvPicPr/>
            <p:nvPr/>
          </p:nvPicPr>
          <p:blipFill>
            <a:blip r:embed="rId20">
              <a:extLst/>
            </a:blip>
            <a:stretch>
              <a:fillRect/>
            </a:stretch>
          </p:blipFill>
          <p:spPr>
            <a:xfrm>
              <a:off x="5833681" y="115344"/>
              <a:ext cx="4514885" cy="342038"/>
            </a:xfrm>
            <a:prstGeom prst="rect">
              <a:avLst/>
            </a:prstGeom>
            <a:ln w="12700" cap="flat">
              <a:noFill/>
              <a:miter lim="400000"/>
            </a:ln>
            <a:effectLst/>
          </p:spPr>
        </p:pic>
      </p:grpSp>
      <p:pic>
        <p:nvPicPr>
          <p:cNvPr id="1298" name="droppedImage.pdf"/>
          <p:cNvPicPr/>
          <p:nvPr/>
        </p:nvPicPr>
        <p:blipFill>
          <a:blip r:embed="rId21">
            <a:extLst/>
          </a:blip>
          <a:stretch>
            <a:fillRect/>
          </a:stretch>
        </p:blipFill>
        <p:spPr>
          <a:xfrm>
            <a:off x="415191" y="1036957"/>
            <a:ext cx="361951" cy="482601"/>
          </a:xfrm>
          <a:prstGeom prst="rect">
            <a:avLst/>
          </a:prstGeom>
          <a:ln w="12700">
            <a:miter lim="400000"/>
          </a:ln>
        </p:spPr>
      </p:pic>
      <p:sp>
        <p:nvSpPr>
          <p:cNvPr id="1299" name="Shape 1299"/>
          <p:cNvSpPr/>
          <p:nvPr/>
        </p:nvSpPr>
        <p:spPr>
          <a:xfrm>
            <a:off x="894574" y="721278"/>
            <a:ext cx="7904471"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3200">
                <a:solidFill>
                  <a:srgbClr val="004479"/>
                </a:solidFill>
                <a:latin typeface="Calibri"/>
                <a:ea typeface="Calibri"/>
                <a:cs typeface="Calibri"/>
                <a:sym typeface="Calibri"/>
              </a:rPr>
              <a:t>:  space discrete curve with constant torsion </a:t>
            </a:r>
            <a:r>
              <a:rPr i="1" sz="3200">
                <a:solidFill>
                  <a:srgbClr val="004479"/>
                </a:solidFill>
                <a:latin typeface="Calibri"/>
                <a:ea typeface="Calibri"/>
                <a:cs typeface="Calibri"/>
                <a:sym typeface="Calibri"/>
              </a:rPr>
              <a:t>λ.</a:t>
            </a:r>
            <a:r>
              <a:rPr sz="3200">
                <a:solidFill>
                  <a:srgbClr val="004479"/>
                </a:solidFill>
                <a:latin typeface="Calibri"/>
                <a:ea typeface="Calibri"/>
                <a:cs typeface="Calibri"/>
                <a:sym typeface="Calibri"/>
              </a:rPr>
              <a:t> </a:t>
            </a:r>
          </a:p>
        </p:txBody>
      </p:sp>
      <p:grpSp>
        <p:nvGrpSpPr>
          <p:cNvPr id="1303" name="Group 1303"/>
          <p:cNvGrpSpPr/>
          <p:nvPr/>
        </p:nvGrpSpPr>
        <p:grpSpPr>
          <a:xfrm>
            <a:off x="336234" y="1488740"/>
            <a:ext cx="4432301" cy="635001"/>
            <a:chOff x="0" y="0"/>
            <a:chExt cx="4432300" cy="634999"/>
          </a:xfrm>
        </p:grpSpPr>
        <p:pic>
          <p:nvPicPr>
            <p:cNvPr id="1300" name="droppedImage.pdf"/>
            <p:cNvPicPr/>
            <p:nvPr/>
          </p:nvPicPr>
          <p:blipFill>
            <a:blip r:embed="rId22">
              <a:extLst/>
            </a:blip>
            <a:stretch>
              <a:fillRect/>
            </a:stretch>
          </p:blipFill>
          <p:spPr>
            <a:xfrm>
              <a:off x="1993900" y="120182"/>
              <a:ext cx="1511300" cy="445436"/>
            </a:xfrm>
            <a:prstGeom prst="rect">
              <a:avLst/>
            </a:prstGeom>
            <a:ln w="12700" cap="flat">
              <a:noFill/>
              <a:miter lim="400000"/>
            </a:ln>
            <a:effectLst/>
          </p:spPr>
        </p:pic>
        <p:sp>
          <p:nvSpPr>
            <p:cNvPr id="1301" name="Shape 1301"/>
            <p:cNvSpPr/>
            <p:nvPr/>
          </p:nvSpPr>
          <p:spPr>
            <a:xfrm>
              <a:off x="3873500" y="0"/>
              <a:ext cx="55880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by</a:t>
              </a:r>
            </a:p>
          </p:txBody>
        </p:sp>
        <p:sp>
          <p:nvSpPr>
            <p:cNvPr id="1302" name="Shape 1302"/>
            <p:cNvSpPr/>
            <p:nvPr/>
          </p:nvSpPr>
          <p:spPr>
            <a:xfrm>
              <a:off x="0" y="50799"/>
              <a:ext cx="198894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l">
                <a:defRPr sz="3200">
                  <a:solidFill>
                    <a:srgbClr val="004479"/>
                  </a:solidFill>
                  <a:latin typeface="Calibri"/>
                  <a:ea typeface="Calibri"/>
                  <a:cs typeface="Calibri"/>
                  <a:sym typeface="Calibri"/>
                </a:defRPr>
              </a:lvl1pPr>
            </a:lstStyle>
            <a:p>
              <a:pPr lvl="0">
                <a:defRPr sz="1800">
                  <a:solidFill>
                    <a:srgbClr val="000000"/>
                  </a:solidFill>
                </a:defRPr>
              </a:pPr>
              <a:r>
                <a:rPr sz="3200">
                  <a:solidFill>
                    <a:srgbClr val="004479"/>
                  </a:solidFill>
                </a:rPr>
                <a:t>Determine</a:t>
              </a:r>
            </a:p>
          </p:txBody>
        </p:sp>
      </p:grpSp>
      <p:grpSp>
        <p:nvGrpSpPr>
          <p:cNvPr id="1306" name="Group 1306"/>
          <p:cNvGrpSpPr/>
          <p:nvPr/>
        </p:nvGrpSpPr>
        <p:grpSpPr>
          <a:xfrm>
            <a:off x="9383150" y="5479910"/>
            <a:ext cx="3273190" cy="812801"/>
            <a:chOff x="0" y="0"/>
            <a:chExt cx="3273189" cy="812800"/>
          </a:xfrm>
        </p:grpSpPr>
        <p:pic>
          <p:nvPicPr>
            <p:cNvPr id="1304" name="pasted-image.pdf"/>
            <p:cNvPicPr/>
            <p:nvPr/>
          </p:nvPicPr>
          <p:blipFill>
            <a:blip r:embed="rId23">
              <a:extLst/>
            </a:blip>
            <a:stretch>
              <a:fillRect/>
            </a:stretch>
          </p:blipFill>
          <p:spPr>
            <a:xfrm>
              <a:off x="1558689" y="0"/>
              <a:ext cx="1714501" cy="812800"/>
            </a:xfrm>
            <a:prstGeom prst="rect">
              <a:avLst/>
            </a:prstGeom>
            <a:ln w="12700" cap="flat">
              <a:noFill/>
              <a:miter lim="400000"/>
            </a:ln>
            <a:effectLst/>
          </p:spPr>
        </p:pic>
        <p:sp>
          <p:nvSpPr>
            <p:cNvPr id="1305" name="Shape 1305"/>
            <p:cNvSpPr/>
            <p:nvPr/>
          </p:nvSpPr>
          <p:spPr>
            <a:xfrm>
              <a:off x="0" y="125362"/>
              <a:ext cx="156706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torsion:</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2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289">
                                            <p:bg/>
                                          </p:spTgt>
                                        </p:tgtEl>
                                        <p:attrNameLst>
                                          <p:attrName>style.visibility</p:attrName>
                                        </p:attrNameLst>
                                      </p:cBhvr>
                                      <p:to>
                                        <p:strVal val="visible"/>
                                      </p:to>
                                    </p:set>
                                  </p:childTnLst>
                                </p:cTn>
                              </p:par>
                              <p:par>
                                <p:cTn id="11" presetClass="entr" presetSubtype="0" presetID="1" grpId="2" fill="hold">
                                  <p:stCondLst>
                                    <p:cond delay="0"/>
                                  </p:stCondLst>
                                  <p:iterate type="el" backwards="0">
                                    <p:tmAbs val="0"/>
                                  </p:iterate>
                                  <p:childTnLst>
                                    <p:set>
                                      <p:cBhvr>
                                        <p:cTn id="12" fill="hold"/>
                                        <p:tgtEl>
                                          <p:spTgt spid="128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2" fill="hold">
                                  <p:stCondLst>
                                    <p:cond delay="0"/>
                                  </p:stCondLst>
                                  <p:iterate type="el" backwards="0">
                                    <p:tmAbs val="0"/>
                                  </p:iterate>
                                  <p:childTnLst>
                                    <p:set>
                                      <p:cBhvr>
                                        <p:cTn id="16" fill="hold"/>
                                        <p:tgtEl>
                                          <p:spTgt spid="128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2" fill="hold">
                                  <p:stCondLst>
                                    <p:cond delay="0"/>
                                  </p:stCondLst>
                                  <p:iterate type="el" backwards="0">
                                    <p:tmAbs val="0"/>
                                  </p:iterate>
                                  <p:childTnLst>
                                    <p:set>
                                      <p:cBhvr>
                                        <p:cTn id="20" fill="hold"/>
                                        <p:tgtEl>
                                          <p:spTgt spid="128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2" fill="hold">
                                  <p:stCondLst>
                                    <p:cond delay="0"/>
                                  </p:stCondLst>
                                  <p:iterate type="el" backwards="0">
                                    <p:tmAbs val="0"/>
                                  </p:iterate>
                                  <p:childTnLst>
                                    <p:set>
                                      <p:cBhvr>
                                        <p:cTn id="24" fill="hold"/>
                                        <p:tgtEl>
                                          <p:spTgt spid="128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2" fill="hold">
                                  <p:stCondLst>
                                    <p:cond delay="0"/>
                                  </p:stCondLst>
                                  <p:iterate type="el" backwards="0">
                                    <p:tmAbs val="0"/>
                                  </p:iterate>
                                  <p:childTnLst>
                                    <p:set>
                                      <p:cBhvr>
                                        <p:cTn id="28" fill="hold"/>
                                        <p:tgtEl>
                                          <p:spTgt spid="128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2" fill="hold">
                                  <p:stCondLst>
                                    <p:cond delay="0"/>
                                  </p:stCondLst>
                                  <p:iterate type="el" backwards="0">
                                    <p:tmAbs val="0"/>
                                  </p:iterate>
                                  <p:childTnLst>
                                    <p:set>
                                      <p:cBhvr>
                                        <p:cTn id="32" fill="hold"/>
                                        <p:tgtEl>
                                          <p:spTgt spid="128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89" grpId="2"/>
      <p:bldP build="whole" bldLvl="1" animBg="1" rev="0" advAuto="0" spid="1297" grpId="1"/>
    </p:bldLst>
  </p:timing>
</p:sld>
</file>

<file path=ppt/slides/slide4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310" name="deformation2.pdf"/>
          <p:cNvPicPr/>
          <p:nvPr/>
        </p:nvPicPr>
        <p:blipFill>
          <a:blip r:embed="rId2">
            <a:extLst/>
          </a:blip>
          <a:stretch>
            <a:fillRect/>
          </a:stretch>
        </p:blipFill>
        <p:spPr>
          <a:xfrm>
            <a:off x="1219200" y="1107756"/>
            <a:ext cx="7019018" cy="4185254"/>
          </a:xfrm>
          <a:prstGeom prst="rect">
            <a:avLst/>
          </a:prstGeom>
          <a:ln w="12700">
            <a:miter lim="400000"/>
          </a:ln>
        </p:spPr>
      </p:pic>
      <p:pic>
        <p:nvPicPr>
          <p:cNvPr id="1311" name="deformation1.pdf"/>
          <p:cNvPicPr/>
          <p:nvPr/>
        </p:nvPicPr>
        <p:blipFill>
          <a:blip r:embed="rId3">
            <a:extLst/>
          </a:blip>
          <a:stretch>
            <a:fillRect/>
          </a:stretch>
        </p:blipFill>
        <p:spPr>
          <a:xfrm>
            <a:off x="1237655" y="1107756"/>
            <a:ext cx="7019019" cy="4185254"/>
          </a:xfrm>
          <a:prstGeom prst="rect">
            <a:avLst/>
          </a:prstGeom>
          <a:ln w="12700">
            <a:miter lim="400000"/>
          </a:ln>
        </p:spPr>
      </p:pic>
      <p:pic>
        <p:nvPicPr>
          <p:cNvPr id="1312" name="deformation3.pdf"/>
          <p:cNvPicPr/>
          <p:nvPr/>
        </p:nvPicPr>
        <p:blipFill>
          <a:blip r:embed="rId4">
            <a:extLst/>
          </a:blip>
          <a:stretch>
            <a:fillRect/>
          </a:stretch>
        </p:blipFill>
        <p:spPr>
          <a:xfrm>
            <a:off x="1237655" y="1107756"/>
            <a:ext cx="7019019" cy="4185254"/>
          </a:xfrm>
          <a:prstGeom prst="rect">
            <a:avLst/>
          </a:prstGeom>
          <a:ln w="12700">
            <a:miter lim="400000"/>
          </a:ln>
        </p:spPr>
      </p:pic>
      <p:pic>
        <p:nvPicPr>
          <p:cNvPr id="1313" name="deformation4.pdf"/>
          <p:cNvPicPr/>
          <p:nvPr/>
        </p:nvPicPr>
        <p:blipFill>
          <a:blip r:embed="rId5">
            <a:extLst/>
          </a:blip>
          <a:stretch>
            <a:fillRect/>
          </a:stretch>
        </p:blipFill>
        <p:spPr>
          <a:xfrm>
            <a:off x="1237655" y="1089300"/>
            <a:ext cx="7019019" cy="4185254"/>
          </a:xfrm>
          <a:prstGeom prst="rect">
            <a:avLst/>
          </a:prstGeom>
          <a:ln w="12700">
            <a:miter lim="400000"/>
          </a:ln>
        </p:spPr>
      </p:pic>
      <p:pic>
        <p:nvPicPr>
          <p:cNvPr id="1314" name="deformation5.pdf"/>
          <p:cNvPicPr/>
          <p:nvPr/>
        </p:nvPicPr>
        <p:blipFill>
          <a:blip r:embed="rId6">
            <a:extLst/>
          </a:blip>
          <a:stretch>
            <a:fillRect/>
          </a:stretch>
        </p:blipFill>
        <p:spPr>
          <a:xfrm>
            <a:off x="1237655" y="1089300"/>
            <a:ext cx="7019019" cy="4185254"/>
          </a:xfrm>
          <a:prstGeom prst="rect">
            <a:avLst/>
          </a:prstGeom>
          <a:ln w="12700">
            <a:miter lim="400000"/>
          </a:ln>
        </p:spPr>
      </p:pic>
      <p:sp>
        <p:nvSpPr>
          <p:cNvPr id="1315" name="Shape 1315"/>
          <p:cNvSpPr/>
          <p:nvPr/>
        </p:nvSpPr>
        <p:spPr>
          <a:xfrm>
            <a:off x="1562100" y="304800"/>
            <a:ext cx="9893300" cy="660400"/>
          </a:xfrm>
          <a:prstGeom prst="roundRect">
            <a:avLst>
              <a:gd name="adj" fmla="val 28846"/>
            </a:avLst>
          </a:prstGeom>
          <a:blipFill>
            <a:blip r:embed="rId7"/>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16" name="Shape 1316"/>
          <p:cNvSpPr/>
          <p:nvPr/>
        </p:nvSpPr>
        <p:spPr>
          <a:xfrm>
            <a:off x="1943100" y="311150"/>
            <a:ext cx="8940800" cy="622300"/>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a:solidFill>
                  <a:srgbClr val="FFFFFF"/>
                </a:solidFill>
                <a:latin typeface="Gill Sans"/>
                <a:ea typeface="Gill Sans"/>
                <a:cs typeface="Gill Sans"/>
                <a:sym typeface="Gill Sans"/>
              </a:defRPr>
            </a:lvl1pPr>
          </a:lstStyle>
          <a:p>
            <a:pPr lvl="0">
              <a:defRPr b="0" sz="1800">
                <a:solidFill>
                  <a:srgbClr val="000000"/>
                </a:solidFill>
              </a:defRPr>
            </a:pPr>
            <a:r>
              <a:rPr b="1" sz="3600">
                <a:solidFill>
                  <a:srgbClr val="FFFFFF"/>
                </a:solidFill>
              </a:rPr>
              <a:t>Discrete Deformation </a:t>
            </a:r>
          </a:p>
        </p:txBody>
      </p:sp>
      <p:sp>
        <p:nvSpPr>
          <p:cNvPr id="1317" name="Shape 1317"/>
          <p:cNvSpPr/>
          <p:nvPr/>
        </p:nvSpPr>
        <p:spPr>
          <a:xfrm>
            <a:off x="348741" y="5048250"/>
            <a:ext cx="11823701"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800">
                <a:solidFill>
                  <a:srgbClr val="004479"/>
                </a:solidFill>
                <a:latin typeface="Calibri"/>
                <a:ea typeface="Calibri"/>
                <a:cs typeface="Calibri"/>
                <a:sym typeface="Calibri"/>
              </a:rPr>
              <a:t>(1) start from a discrete space curve </a:t>
            </a:r>
            <a:r>
              <a:rPr i="1" sz="2800">
                <a:solidFill>
                  <a:srgbClr val="004479"/>
                </a:solidFill>
                <a:latin typeface="Calibri"/>
                <a:ea typeface="Calibri"/>
                <a:cs typeface="Calibri"/>
                <a:sym typeface="Calibri"/>
              </a:rPr>
              <a:t>γ</a:t>
            </a:r>
            <a:r>
              <a:rPr i="1" sz="2800">
                <a:solidFill>
                  <a:srgbClr val="004479"/>
                </a:solidFill>
                <a:latin typeface="Calibri"/>
                <a:ea typeface="Calibri"/>
                <a:cs typeface="Calibri"/>
                <a:sym typeface="Calibri"/>
              </a:rPr>
              <a:t>n</a:t>
            </a:r>
            <a:r>
              <a:rPr i="1" sz="2800">
                <a:solidFill>
                  <a:srgbClr val="004479"/>
                </a:solidFill>
                <a:latin typeface="Calibri"/>
                <a:ea typeface="Calibri"/>
                <a:cs typeface="Calibri"/>
                <a:sym typeface="Calibri"/>
              </a:rPr>
              <a:t> </a:t>
            </a:r>
            <a:r>
              <a:rPr sz="2800">
                <a:solidFill>
                  <a:srgbClr val="004479"/>
                </a:solidFill>
                <a:latin typeface="Calibri"/>
                <a:ea typeface="Calibri"/>
                <a:cs typeface="Calibri"/>
                <a:sym typeface="Calibri"/>
              </a:rPr>
              <a:t>with constant torsion </a:t>
            </a:r>
            <a:r>
              <a:rPr i="1" sz="2800">
                <a:solidFill>
                  <a:srgbClr val="004479"/>
                </a:solidFill>
                <a:latin typeface="Calibri"/>
                <a:ea typeface="Calibri"/>
                <a:cs typeface="Calibri"/>
                <a:sym typeface="Calibri"/>
              </a:rPr>
              <a:t>λ</a:t>
            </a:r>
            <a:r>
              <a:rPr sz="2800">
                <a:solidFill>
                  <a:srgbClr val="004479"/>
                </a:solidFill>
                <a:latin typeface="Calibri"/>
                <a:ea typeface="Calibri"/>
                <a:cs typeface="Calibri"/>
                <a:sym typeface="Calibri"/>
              </a:rPr>
              <a:t> </a:t>
            </a:r>
          </a:p>
        </p:txBody>
      </p:sp>
      <p:grpSp>
        <p:nvGrpSpPr>
          <p:cNvPr id="1320" name="Group 1320"/>
          <p:cNvGrpSpPr/>
          <p:nvPr/>
        </p:nvGrpSpPr>
        <p:grpSpPr>
          <a:xfrm>
            <a:off x="6419341" y="3727450"/>
            <a:ext cx="5516543" cy="800100"/>
            <a:chOff x="0" y="0"/>
            <a:chExt cx="5516541" cy="800099"/>
          </a:xfrm>
        </p:grpSpPr>
        <p:sp>
          <p:nvSpPr>
            <p:cNvPr id="1318" name="Shape 1318"/>
            <p:cNvSpPr/>
            <p:nvPr/>
          </p:nvSpPr>
          <p:spPr>
            <a:xfrm>
              <a:off x="0" y="88900"/>
              <a:ext cx="400050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definition of torsion:</a:t>
              </a:r>
            </a:p>
          </p:txBody>
        </p:sp>
        <p:pic>
          <p:nvPicPr>
            <p:cNvPr id="1319" name="droppedImage.pdf"/>
            <p:cNvPicPr/>
            <p:nvPr/>
          </p:nvPicPr>
          <p:blipFill>
            <a:blip r:embed="rId8">
              <a:extLst/>
            </a:blip>
            <a:stretch>
              <a:fillRect/>
            </a:stretch>
          </p:blipFill>
          <p:spPr>
            <a:xfrm>
              <a:off x="3664458" y="0"/>
              <a:ext cx="1852084" cy="800100"/>
            </a:xfrm>
            <a:prstGeom prst="rect">
              <a:avLst/>
            </a:prstGeom>
            <a:ln w="12700" cap="flat">
              <a:noFill/>
              <a:miter lim="400000"/>
            </a:ln>
            <a:effectLst/>
          </p:spPr>
        </p:pic>
      </p:grpSp>
      <p:pic>
        <p:nvPicPr>
          <p:cNvPr id="1321" name="droppedImage.pdf"/>
          <p:cNvPicPr/>
          <p:nvPr/>
        </p:nvPicPr>
        <p:blipFill>
          <a:blip r:embed="rId9">
            <a:extLst/>
          </a:blip>
          <a:stretch>
            <a:fillRect/>
          </a:stretch>
        </p:blipFill>
        <p:spPr>
          <a:xfrm>
            <a:off x="8928100" y="1333500"/>
            <a:ext cx="2692400" cy="1587500"/>
          </a:xfrm>
          <a:prstGeom prst="rect">
            <a:avLst/>
          </a:prstGeom>
          <a:ln w="12700">
            <a:miter lim="400000"/>
          </a:ln>
        </p:spPr>
      </p:pic>
      <p:sp>
        <p:nvSpPr>
          <p:cNvPr id="1322" name="Shape 1322"/>
          <p:cNvSpPr/>
          <p:nvPr/>
        </p:nvSpPr>
        <p:spPr>
          <a:xfrm>
            <a:off x="228600" y="7315200"/>
            <a:ext cx="12522200" cy="533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800">
                <a:solidFill>
                  <a:srgbClr val="004479"/>
                </a:solidFill>
                <a:latin typeface="Calibri"/>
                <a:ea typeface="Calibri"/>
                <a:cs typeface="Calibri"/>
                <a:sym typeface="Calibri"/>
              </a:rPr>
              <a:t>(3) make a copy of the circle of radius </a:t>
            </a:r>
            <a:r>
              <a:rPr i="1" sz="2800">
                <a:solidFill>
                  <a:srgbClr val="004479"/>
                </a:solidFill>
                <a:latin typeface="Calibri"/>
                <a:ea typeface="Calibri"/>
                <a:cs typeface="Calibri"/>
                <a:sym typeface="Calibri"/>
              </a:rPr>
              <a:t>δ</a:t>
            </a:r>
            <a:r>
              <a:rPr sz="2800">
                <a:solidFill>
                  <a:srgbClr val="004479"/>
                </a:solidFill>
                <a:latin typeface="Calibri"/>
                <a:ea typeface="Calibri"/>
                <a:cs typeface="Calibri"/>
                <a:sym typeface="Calibri"/>
              </a:rPr>
              <a:t> on the osculating plane of each point</a:t>
            </a:r>
          </a:p>
        </p:txBody>
      </p:sp>
      <p:sp>
        <p:nvSpPr>
          <p:cNvPr id="1323" name="Shape 1323"/>
          <p:cNvSpPr/>
          <p:nvPr/>
        </p:nvSpPr>
        <p:spPr>
          <a:xfrm>
            <a:off x="215900" y="7607300"/>
            <a:ext cx="7556500" cy="965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2800">
                <a:solidFill>
                  <a:srgbClr val="004479"/>
                </a:solidFill>
                <a:latin typeface="Calibri"/>
                <a:ea typeface="Calibri"/>
                <a:cs typeface="Calibri"/>
                <a:sym typeface="Calibri"/>
              </a:defRPr>
            </a:lvl1pPr>
          </a:lstStyle>
          <a:p>
            <a:pPr lvl="0">
              <a:defRPr sz="1800">
                <a:solidFill>
                  <a:srgbClr val="000000"/>
                </a:solidFill>
              </a:defRPr>
            </a:pPr>
            <a:r>
              <a:rPr sz="2800">
                <a:solidFill>
                  <a:srgbClr val="004479"/>
                </a:solidFill>
              </a:rPr>
              <a:t>(4) move other points to the positions satisfying:</a:t>
            </a:r>
          </a:p>
        </p:txBody>
      </p:sp>
      <p:sp>
        <p:nvSpPr>
          <p:cNvPr id="1324" name="Shape 1324"/>
          <p:cNvSpPr/>
          <p:nvPr/>
        </p:nvSpPr>
        <p:spPr>
          <a:xfrm>
            <a:off x="876300" y="8115299"/>
            <a:ext cx="11861800" cy="1828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800">
                <a:solidFill>
                  <a:srgbClr val="004479"/>
                </a:solidFill>
                <a:latin typeface="Calibri"/>
                <a:ea typeface="Calibri"/>
                <a:cs typeface="Calibri"/>
                <a:sym typeface="Calibri"/>
              </a:rPr>
              <a:t>(a) on the circle </a:t>
            </a:r>
            <a:r>
              <a:rPr sz="2800">
                <a:solidFill>
                  <a:srgbClr val="FF9300"/>
                </a:solidFill>
                <a:latin typeface="Calibri"/>
                <a:ea typeface="Calibri"/>
                <a:cs typeface="Calibri"/>
                <a:sym typeface="Calibri"/>
              </a:rPr>
              <a:t>(equidistant condition)</a:t>
            </a:r>
            <a:endParaRPr sz="2800">
              <a:solidFill>
                <a:srgbClr val="FF9300"/>
              </a:solidFill>
              <a:latin typeface="Calibri"/>
              <a:ea typeface="Calibri"/>
              <a:cs typeface="Calibri"/>
              <a:sym typeface="Calibri"/>
            </a:endParaRPr>
          </a:p>
          <a:p>
            <a:pPr lvl="0" algn="l">
              <a:defRPr sz="1800"/>
            </a:pPr>
            <a:r>
              <a:rPr sz="2800">
                <a:solidFill>
                  <a:srgbClr val="004479"/>
                </a:solidFill>
                <a:latin typeface="Calibri"/>
                <a:ea typeface="Calibri"/>
                <a:cs typeface="Calibri"/>
                <a:sym typeface="Calibri"/>
              </a:rPr>
              <a:t>(b) preserving the arc-length </a:t>
            </a:r>
            <a:r>
              <a:rPr sz="2800">
                <a:solidFill>
                  <a:srgbClr val="FF9300"/>
                </a:solidFill>
                <a:latin typeface="Calibri"/>
                <a:ea typeface="Calibri"/>
                <a:cs typeface="Calibri"/>
                <a:sym typeface="Calibri"/>
              </a:rPr>
              <a:t>(isoperimetric condition)</a:t>
            </a:r>
            <a:endParaRPr sz="2800">
              <a:solidFill>
                <a:srgbClr val="FF9300"/>
              </a:solidFill>
              <a:latin typeface="Calibri"/>
              <a:ea typeface="Calibri"/>
              <a:cs typeface="Calibri"/>
              <a:sym typeface="Calibri"/>
            </a:endParaRPr>
          </a:p>
          <a:p>
            <a:pPr lvl="0" algn="l">
              <a:defRPr sz="1800"/>
            </a:pPr>
            <a:r>
              <a:rPr sz="2800">
                <a:solidFill>
                  <a:srgbClr val="004479"/>
                </a:solidFill>
                <a:latin typeface="Calibri"/>
                <a:ea typeface="Calibri"/>
                <a:cs typeface="Calibri"/>
                <a:sym typeface="Calibri"/>
              </a:rPr>
              <a:t>(c) on the lower half plane of the osculating plane (opposite side of N w.r.t. T)</a:t>
            </a:r>
          </a:p>
        </p:txBody>
      </p:sp>
      <p:sp>
        <p:nvSpPr>
          <p:cNvPr id="1325" name="Shape 1325"/>
          <p:cNvSpPr/>
          <p:nvPr/>
        </p:nvSpPr>
        <p:spPr>
          <a:xfrm>
            <a:off x="736600" y="304800"/>
            <a:ext cx="11417300" cy="660400"/>
          </a:xfrm>
          <a:prstGeom prst="roundRect">
            <a:avLst>
              <a:gd name="adj" fmla="val 28846"/>
            </a:avLst>
          </a:prstGeom>
          <a:blipFill>
            <a:blip r:embed="rId7"/>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26" name="Shape 1326"/>
          <p:cNvSpPr/>
          <p:nvPr/>
        </p:nvSpPr>
        <p:spPr>
          <a:xfrm>
            <a:off x="939800" y="330200"/>
            <a:ext cx="10934700" cy="584200"/>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Discrete Deformation of Space Discrete Curves (4/5)</a:t>
            </a:r>
          </a:p>
        </p:txBody>
      </p:sp>
      <p:sp>
        <p:nvSpPr>
          <p:cNvPr id="1327" name="Shape 1327"/>
          <p:cNvSpPr/>
          <p:nvPr/>
        </p:nvSpPr>
        <p:spPr>
          <a:xfrm>
            <a:off x="317500" y="5181599"/>
            <a:ext cx="12179300" cy="1828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2800">
                <a:solidFill>
                  <a:srgbClr val="004479"/>
                </a:solidFill>
                <a:latin typeface="Calibri"/>
                <a:ea typeface="Calibri"/>
                <a:cs typeface="Calibri"/>
                <a:sym typeface="Calibri"/>
              </a:rPr>
              <a:t>(2) move an arbitrary point (e.g. </a:t>
            </a:r>
            <a:r>
              <a:rPr i="1" sz="2800">
                <a:solidFill>
                  <a:srgbClr val="004479"/>
                </a:solidFill>
                <a:latin typeface="Calibri"/>
                <a:ea typeface="Calibri"/>
                <a:cs typeface="Calibri"/>
                <a:sym typeface="Calibri"/>
              </a:rPr>
              <a:t>γ</a:t>
            </a:r>
            <a:r>
              <a:rPr baseline="-5999" sz="2800">
                <a:solidFill>
                  <a:srgbClr val="004479"/>
                </a:solidFill>
                <a:latin typeface="Calibri"/>
                <a:ea typeface="Calibri"/>
                <a:cs typeface="Calibri"/>
                <a:sym typeface="Calibri"/>
              </a:rPr>
              <a:t>0</a:t>
            </a:r>
            <a:r>
              <a:rPr sz="2800">
                <a:solidFill>
                  <a:srgbClr val="004479"/>
                </a:solidFill>
                <a:latin typeface="Calibri"/>
                <a:ea typeface="Calibri"/>
                <a:cs typeface="Calibri"/>
                <a:sym typeface="Calibri"/>
              </a:rPr>
              <a:t>) to arbitrary position on the osculating plane. </a:t>
            </a:r>
            <a:endParaRPr sz="2800">
              <a:solidFill>
                <a:srgbClr val="004479"/>
              </a:solidFill>
              <a:latin typeface="Calibri"/>
              <a:ea typeface="Calibri"/>
              <a:cs typeface="Calibri"/>
              <a:sym typeface="Calibri"/>
            </a:endParaRPr>
          </a:p>
          <a:p>
            <a:pPr lvl="0" algn="l">
              <a:defRPr sz="1800"/>
            </a:pPr>
            <a:r>
              <a:rPr sz="2800">
                <a:solidFill>
                  <a:srgbClr val="004479"/>
                </a:solidFill>
                <a:latin typeface="Calibri"/>
                <a:ea typeface="Calibri"/>
                <a:cs typeface="Calibri"/>
                <a:sym typeface="Calibri"/>
              </a:rPr>
              <a:t>     </a:t>
            </a:r>
            <a:r>
              <a:rPr i="1" sz="2800">
                <a:solidFill>
                  <a:srgbClr val="004479"/>
                </a:solidFill>
                <a:latin typeface="Calibri"/>
                <a:ea typeface="Calibri"/>
                <a:cs typeface="Calibri"/>
                <a:sym typeface="Calibri"/>
              </a:rPr>
              <a:t>δ</a:t>
            </a:r>
            <a:r>
              <a:rPr i="1" sz="2800">
                <a:solidFill>
                  <a:srgbClr val="004479"/>
                </a:solidFill>
                <a:latin typeface="Calibri"/>
                <a:ea typeface="Calibri"/>
                <a:cs typeface="Calibri"/>
                <a:sym typeface="Calibri"/>
              </a:rPr>
              <a:t>:</a:t>
            </a:r>
            <a:r>
              <a:rPr sz="2800">
                <a:solidFill>
                  <a:srgbClr val="FF9300"/>
                </a:solidFill>
                <a:latin typeface="Calibri"/>
                <a:ea typeface="Calibri"/>
                <a:cs typeface="Calibri"/>
                <a:sym typeface="Calibri"/>
              </a:rPr>
              <a:t> moving distance and </a:t>
            </a:r>
            <a:r>
              <a:rPr i="1" sz="2800">
                <a:solidFill>
                  <a:srgbClr val="004479"/>
                </a:solidFill>
                <a:latin typeface="Calibri"/>
                <a:ea typeface="Calibri"/>
                <a:cs typeface="Calibri"/>
                <a:sym typeface="Calibri"/>
              </a:rPr>
              <a:t>w</a:t>
            </a:r>
            <a:r>
              <a:rPr i="1" sz="2800">
                <a:solidFill>
                  <a:srgbClr val="004479"/>
                </a:solidFill>
                <a:latin typeface="Calibri"/>
                <a:ea typeface="Calibri"/>
                <a:cs typeface="Calibri"/>
                <a:sym typeface="Calibri"/>
              </a:rPr>
              <a:t>0</a:t>
            </a:r>
            <a:r>
              <a:rPr sz="2800">
                <a:solidFill>
                  <a:srgbClr val="FF9300"/>
                </a:solidFill>
                <a:latin typeface="Calibri"/>
                <a:ea typeface="Calibri"/>
                <a:cs typeface="Calibri"/>
                <a:sym typeface="Calibri"/>
              </a:rPr>
              <a:t>: rotation angle are the parameters of deformation.</a:t>
            </a:r>
          </a:p>
        </p:txBody>
      </p:sp>
      <p:grpSp>
        <p:nvGrpSpPr>
          <p:cNvPr id="1330" name="Group 1330"/>
          <p:cNvGrpSpPr/>
          <p:nvPr/>
        </p:nvGrpSpPr>
        <p:grpSpPr>
          <a:xfrm>
            <a:off x="863600" y="6451599"/>
            <a:ext cx="3812694" cy="965201"/>
            <a:chOff x="0" y="-139700"/>
            <a:chExt cx="3812693" cy="965200"/>
          </a:xfrm>
        </p:grpSpPr>
        <p:sp>
          <p:nvSpPr>
            <p:cNvPr id="1328" name="Shape 1328"/>
            <p:cNvSpPr/>
            <p:nvPr/>
          </p:nvSpPr>
          <p:spPr>
            <a:xfrm>
              <a:off x="0" y="-139701"/>
              <a:ext cx="2146300"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i="1" sz="2800">
                  <a:solidFill>
                    <a:srgbClr val="004479"/>
                  </a:solidFill>
                  <a:latin typeface="Calibri"/>
                  <a:ea typeface="Calibri"/>
                  <a:cs typeface="Calibri"/>
                  <a:sym typeface="Calibri"/>
                </a:rPr>
                <a:t>δ</a:t>
              </a:r>
              <a:r>
                <a:rPr sz="2800">
                  <a:solidFill>
                    <a:srgbClr val="004479"/>
                  </a:solidFill>
                  <a:latin typeface="Calibri"/>
                  <a:ea typeface="Calibri"/>
                  <a:cs typeface="Calibri"/>
                  <a:sym typeface="Calibri"/>
                </a:rPr>
                <a:t> is chosen as </a:t>
              </a:r>
            </a:p>
          </p:txBody>
        </p:sp>
        <p:pic>
          <p:nvPicPr>
            <p:cNvPr id="1329" name="droppedImage.pdf"/>
            <p:cNvPicPr/>
            <p:nvPr/>
          </p:nvPicPr>
          <p:blipFill>
            <a:blip r:embed="rId10">
              <a:extLst/>
            </a:blip>
            <a:stretch>
              <a:fillRect/>
            </a:stretch>
          </p:blipFill>
          <p:spPr>
            <a:xfrm>
              <a:off x="2336800" y="0"/>
              <a:ext cx="1475894" cy="749300"/>
            </a:xfrm>
            <a:prstGeom prst="rect">
              <a:avLst/>
            </a:prstGeom>
            <a:ln w="12700" cap="flat">
              <a:noFill/>
              <a:miter lim="400000"/>
            </a:ln>
            <a:effectLst/>
          </p:spPr>
        </p:pic>
      </p:grpSp>
      <p:grpSp>
        <p:nvGrpSpPr>
          <p:cNvPr id="1333" name="Group 1333"/>
          <p:cNvGrpSpPr/>
          <p:nvPr/>
        </p:nvGrpSpPr>
        <p:grpSpPr>
          <a:xfrm>
            <a:off x="5143500" y="6476999"/>
            <a:ext cx="4400550" cy="965201"/>
            <a:chOff x="0" y="-139700"/>
            <a:chExt cx="4400550" cy="965200"/>
          </a:xfrm>
        </p:grpSpPr>
        <p:sp>
          <p:nvSpPr>
            <p:cNvPr id="1331" name="Shape 1331"/>
            <p:cNvSpPr/>
            <p:nvPr/>
          </p:nvSpPr>
          <p:spPr>
            <a:xfrm>
              <a:off x="0" y="-139701"/>
              <a:ext cx="2768600" cy="965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l">
                <a:defRPr sz="1800"/>
              </a:pPr>
              <a:r>
                <a:rPr sz="2800">
                  <a:solidFill>
                    <a:srgbClr val="004479"/>
                  </a:solidFill>
                  <a:latin typeface="Calibri"/>
                  <a:ea typeface="Calibri"/>
                  <a:cs typeface="Calibri"/>
                  <a:sym typeface="Calibri"/>
                </a:rPr>
                <a:t>parameterize </a:t>
              </a:r>
              <a:r>
                <a:rPr i="1" sz="2800">
                  <a:solidFill>
                    <a:srgbClr val="004479"/>
                  </a:solidFill>
                  <a:latin typeface="Calibri"/>
                  <a:ea typeface="Calibri"/>
                  <a:cs typeface="Calibri"/>
                  <a:sym typeface="Calibri"/>
                </a:rPr>
                <a:t>δ</a:t>
              </a:r>
              <a:r>
                <a:rPr sz="2800">
                  <a:solidFill>
                    <a:srgbClr val="004479"/>
                  </a:solidFill>
                  <a:latin typeface="Calibri"/>
                  <a:ea typeface="Calibri"/>
                  <a:cs typeface="Calibri"/>
                  <a:sym typeface="Calibri"/>
                </a:rPr>
                <a:t> as </a:t>
              </a:r>
            </a:p>
          </p:txBody>
        </p:sp>
        <p:pic>
          <p:nvPicPr>
            <p:cNvPr id="1332" name="droppedImage.pdf"/>
            <p:cNvPicPr/>
            <p:nvPr/>
          </p:nvPicPr>
          <p:blipFill>
            <a:blip r:embed="rId11">
              <a:extLst/>
            </a:blip>
            <a:stretch>
              <a:fillRect/>
            </a:stretch>
          </p:blipFill>
          <p:spPr>
            <a:xfrm>
              <a:off x="2851150" y="0"/>
              <a:ext cx="1549400" cy="819110"/>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3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3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xit" presetSubtype="0" presetID="1" grpId="6" fill="hold">
                                  <p:stCondLst>
                                    <p:cond delay="0"/>
                                  </p:stCondLst>
                                  <p:iterate type="el" backwards="0">
                                    <p:tmAbs val="0"/>
                                  </p:iterate>
                                  <p:childTnLst>
                                    <p:set>
                                      <p:cBhvr>
                                        <p:cTn id="26" fill="hold">
                                          <p:stCondLst>
                                            <p:cond delay="0"/>
                                          </p:stCondLst>
                                        </p:cTn>
                                        <p:tgtEl>
                                          <p:spTgt spid="13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3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3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1" grpId="9" fill="hold">
                                  <p:stCondLst>
                                    <p:cond delay="0"/>
                                  </p:stCondLst>
                                  <p:iterate type="el" backwards="0">
                                    <p:tmAbs val="0"/>
                                  </p:iterate>
                                  <p:childTnLst>
                                    <p:set>
                                      <p:cBhvr>
                                        <p:cTn id="38" fill="hold"/>
                                        <p:tgtEl>
                                          <p:spTgt spid="13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0" presetID="1" grpId="10" fill="hold">
                                  <p:stCondLst>
                                    <p:cond delay="0"/>
                                  </p:stCondLst>
                                  <p:iterate type="el" backwards="0">
                                    <p:tmAbs val="0"/>
                                  </p:iterate>
                                  <p:childTnLst>
                                    <p:set>
                                      <p:cBhvr>
                                        <p:cTn id="42" fill="hold"/>
                                        <p:tgtEl>
                                          <p:spTgt spid="13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0" presetID="1" grpId="11" fill="hold">
                                  <p:stCondLst>
                                    <p:cond delay="0"/>
                                  </p:stCondLst>
                                  <p:iterate type="el" backwards="0">
                                    <p:tmAbs val="0"/>
                                  </p:iterate>
                                  <p:childTnLst>
                                    <p:set>
                                      <p:cBhvr>
                                        <p:cTn id="46" fill="hold"/>
                                        <p:tgtEl>
                                          <p:spTgt spid="13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presetClass="entr" presetSubtype="0" presetID="1" grpId="12" fill="hold">
                                  <p:stCondLst>
                                    <p:cond delay="0"/>
                                  </p:stCondLst>
                                  <p:iterate type="el" backwards="0">
                                    <p:tmAbs val="0"/>
                                  </p:iterate>
                                  <p:childTnLst>
                                    <p:set>
                                      <p:cBhvr>
                                        <p:cTn id="50" fill="hold"/>
                                        <p:tgtEl>
                                          <p:spTgt spid="13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0" presetID="1" grpId="13" fill="hold">
                                  <p:stCondLst>
                                    <p:cond delay="0"/>
                                  </p:stCondLst>
                                  <p:iterate type="el" backwards="0">
                                    <p:tmAbs val="0"/>
                                  </p:iterate>
                                  <p:childTnLst>
                                    <p:set>
                                      <p:cBhvr>
                                        <p:cTn id="54" fill="hold"/>
                                        <p:tgtEl>
                                          <p:spTgt spid="1324">
                                            <p:bg/>
                                          </p:spTgt>
                                        </p:tgtEl>
                                        <p:attrNameLst>
                                          <p:attrName>style.visibility</p:attrName>
                                        </p:attrNameLst>
                                      </p:cBhvr>
                                      <p:to>
                                        <p:strVal val="visible"/>
                                      </p:to>
                                    </p:set>
                                  </p:childTnLst>
                                </p:cTn>
                              </p:par>
                              <p:par>
                                <p:cTn id="55" presetClass="entr" presetSubtype="0" presetID="1" grpId="13" fill="hold">
                                  <p:stCondLst>
                                    <p:cond delay="0"/>
                                  </p:stCondLst>
                                  <p:iterate type="el" backwards="0">
                                    <p:tmAbs val="0"/>
                                  </p:iterate>
                                  <p:childTnLst>
                                    <p:set>
                                      <p:cBhvr>
                                        <p:cTn id="56" fill="hold"/>
                                        <p:tgtEl>
                                          <p:spTgt spid="132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presetClass="entr" presetSubtype="0" presetID="1" grpId="13" fill="hold">
                                  <p:stCondLst>
                                    <p:cond delay="0"/>
                                  </p:stCondLst>
                                  <p:iterate type="el" backwards="0">
                                    <p:tmAbs val="0"/>
                                  </p:iterate>
                                  <p:childTnLst>
                                    <p:set>
                                      <p:cBhvr>
                                        <p:cTn id="60" fill="hold"/>
                                        <p:tgtEl>
                                          <p:spTgt spid="1324">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nodeType="clickEffect" presetClass="entr" presetSubtype="0" presetID="1" grpId="13" fill="hold">
                                  <p:stCondLst>
                                    <p:cond delay="0"/>
                                  </p:stCondLst>
                                  <p:iterate type="el" backwards="0">
                                    <p:tmAbs val="0"/>
                                  </p:iterate>
                                  <p:childTnLst>
                                    <p:set>
                                      <p:cBhvr>
                                        <p:cTn id="64" fill="hold"/>
                                        <p:tgtEl>
                                          <p:spTgt spid="1324">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nodeType="clickEffect" presetClass="entr" presetSubtype="0" presetID="1" grpId="14" fill="hold">
                                  <p:stCondLst>
                                    <p:cond delay="0"/>
                                  </p:stCondLst>
                                  <p:iterate type="el" backwards="0">
                                    <p:tmAbs val="0"/>
                                  </p:iterate>
                                  <p:childTnLst>
                                    <p:set>
                                      <p:cBhvr>
                                        <p:cTn id="68" fill="hold"/>
                                        <p:tgtEl>
                                          <p:spTgt spid="13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nodeType="clickEffect" presetClass="entr" presetSubtype="0" presetID="1" grpId="15" fill="hold">
                                  <p:stCondLst>
                                    <p:cond delay="0"/>
                                  </p:stCondLst>
                                  <p:iterate type="el" backwards="0">
                                    <p:tmAbs val="0"/>
                                  </p:iterate>
                                  <p:childTnLst>
                                    <p:set>
                                      <p:cBhvr>
                                        <p:cTn id="72" fill="hold"/>
                                        <p:tgtEl>
                                          <p:spTgt spid="1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0" grpId="8"/>
      <p:bldP build="whole" bldLvl="1" animBg="1" rev="0" advAuto="0" spid="1311" grpId="1"/>
      <p:bldP build="whole" bldLvl="1" animBg="1" rev="0" advAuto="0" spid="1321" grpId="2"/>
      <p:bldP build="whole" bldLvl="1" animBg="1" rev="0" advAuto="0" spid="1313" grpId="14"/>
      <p:bldP build="whole" bldLvl="1" animBg="1" rev="0" advAuto="0" spid="1327" grpId="7"/>
      <p:bldP build="whole" bldLvl="1" animBg="1" rev="0" advAuto="0" spid="1320" grpId="4"/>
      <p:bldP build="whole" bldLvl="1" animBg="1" rev="0" advAuto="0" spid="1333" grpId="9"/>
      <p:bldP build="whole" bldLvl="1" animBg="1" rev="0" advAuto="0" spid="1323" grpId="12"/>
      <p:bldP build="p" bldLvl="5" animBg="1" rev="0" advAuto="0" spid="1324" grpId="13"/>
      <p:bldP build="whole" bldLvl="1" animBg="1" rev="0" advAuto="0" spid="1314" grpId="15"/>
      <p:bldP build="whole" bldLvl="1" animBg="1" rev="0" advAuto="0" spid="1317" grpId="3"/>
      <p:bldP build="whole" bldLvl="1" animBg="1" rev="0" advAuto="0" spid="1312" grpId="11"/>
      <p:bldP build="whole" bldLvl="1" animBg="1" rev="0" advAuto="0" spid="1310" grpId="5"/>
      <p:bldP build="whole" bldLvl="1" animBg="1" rev="0" advAuto="0" spid="1322" grpId="10"/>
      <p:bldP build="whole" bldLvl="1" animBg="1" rev="0" advAuto="0" spid="1310" grpId="6"/>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39" name="Group 1339"/>
          <p:cNvGrpSpPr/>
          <p:nvPr/>
        </p:nvGrpSpPr>
        <p:grpSpPr>
          <a:xfrm>
            <a:off x="5269210" y="7820260"/>
            <a:ext cx="4372819" cy="1601937"/>
            <a:chOff x="0" y="0"/>
            <a:chExt cx="4372818" cy="1601936"/>
          </a:xfrm>
        </p:grpSpPr>
        <p:sp>
          <p:nvSpPr>
            <p:cNvPr id="1335" name="Shape 1335"/>
            <p:cNvSpPr/>
            <p:nvPr/>
          </p:nvSpPr>
          <p:spPr>
            <a:xfrm>
              <a:off x="4076700" y="1117600"/>
              <a:ext cx="296119" cy="484337"/>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336" name="Shape 1336"/>
            <p:cNvSpPr/>
            <p:nvPr/>
          </p:nvSpPr>
          <p:spPr>
            <a:xfrm>
              <a:off x="4076700" y="12700"/>
              <a:ext cx="296119" cy="484337"/>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337" name="Shape 1337"/>
            <p:cNvSpPr/>
            <p:nvPr/>
          </p:nvSpPr>
          <p:spPr>
            <a:xfrm>
              <a:off x="0" y="1117600"/>
              <a:ext cx="296119" cy="484337"/>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338" name="Shape 1338"/>
            <p:cNvSpPr/>
            <p:nvPr/>
          </p:nvSpPr>
          <p:spPr>
            <a:xfrm>
              <a:off x="25400" y="0"/>
              <a:ext cx="296119" cy="484337"/>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pic>
        <p:nvPicPr>
          <p:cNvPr id="1340" name="droppedImage.pdf"/>
          <p:cNvPicPr/>
          <p:nvPr/>
        </p:nvPicPr>
        <p:blipFill>
          <a:blip r:embed="rId2">
            <a:extLst/>
          </a:blip>
          <a:stretch>
            <a:fillRect/>
          </a:stretch>
        </p:blipFill>
        <p:spPr>
          <a:xfrm>
            <a:off x="482600" y="1397152"/>
            <a:ext cx="6158973" cy="1498448"/>
          </a:xfrm>
          <a:prstGeom prst="rect">
            <a:avLst/>
          </a:prstGeom>
          <a:ln w="12700">
            <a:miter lim="400000"/>
          </a:ln>
        </p:spPr>
      </p:pic>
      <p:pic>
        <p:nvPicPr>
          <p:cNvPr id="1341" name="droppedImage.pdf"/>
          <p:cNvPicPr/>
          <p:nvPr/>
        </p:nvPicPr>
        <p:blipFill>
          <a:blip r:embed="rId3">
            <a:extLst/>
          </a:blip>
          <a:stretch>
            <a:fillRect/>
          </a:stretch>
        </p:blipFill>
        <p:spPr>
          <a:xfrm>
            <a:off x="7343900" y="1331179"/>
            <a:ext cx="2247901" cy="425740"/>
          </a:xfrm>
          <a:prstGeom prst="rect">
            <a:avLst/>
          </a:prstGeom>
          <a:ln w="12700">
            <a:miter lim="400000"/>
          </a:ln>
        </p:spPr>
      </p:pic>
      <p:pic>
        <p:nvPicPr>
          <p:cNvPr id="1342" name="droppedImage.pdf"/>
          <p:cNvPicPr/>
          <p:nvPr/>
        </p:nvPicPr>
        <p:blipFill>
          <a:blip r:embed="rId4">
            <a:extLst/>
          </a:blip>
          <a:stretch>
            <a:fillRect/>
          </a:stretch>
        </p:blipFill>
        <p:spPr>
          <a:xfrm>
            <a:off x="7351069" y="2254590"/>
            <a:ext cx="2309304" cy="452172"/>
          </a:xfrm>
          <a:prstGeom prst="rect">
            <a:avLst/>
          </a:prstGeom>
          <a:ln w="12700">
            <a:miter lim="400000"/>
          </a:ln>
        </p:spPr>
      </p:pic>
      <p:sp>
        <p:nvSpPr>
          <p:cNvPr id="1343" name="Shape 1343"/>
          <p:cNvSpPr/>
          <p:nvPr/>
        </p:nvSpPr>
        <p:spPr>
          <a:xfrm>
            <a:off x="9705833" y="915410"/>
            <a:ext cx="2684216"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a:solidFill>
                  <a:srgbClr val="004479"/>
                </a:solidFill>
                <a:latin typeface="Calibri"/>
                <a:ea typeface="Calibri"/>
                <a:cs typeface="Calibri"/>
                <a:sym typeface="Calibri"/>
              </a:defRPr>
            </a:lvl1pPr>
          </a:lstStyle>
          <a:p>
            <a:pPr lvl="0">
              <a:defRPr sz="1800">
                <a:solidFill>
                  <a:srgbClr val="000000"/>
                </a:solidFill>
              </a:defRPr>
            </a:pPr>
            <a:r>
              <a:rPr sz="3600">
                <a:solidFill>
                  <a:srgbClr val="004479"/>
                </a:solidFill>
              </a:rPr>
              <a:t>Frenet-Serret </a:t>
            </a:r>
          </a:p>
        </p:txBody>
      </p:sp>
      <p:sp>
        <p:nvSpPr>
          <p:cNvPr id="1344" name="Shape 1344"/>
          <p:cNvSpPr/>
          <p:nvPr/>
        </p:nvSpPr>
        <p:spPr>
          <a:xfrm>
            <a:off x="9805302" y="2144868"/>
            <a:ext cx="2545005"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a:solidFill>
                  <a:srgbClr val="004479"/>
                </a:solidFill>
                <a:latin typeface="Calibri"/>
                <a:ea typeface="Calibri"/>
                <a:cs typeface="Calibri"/>
                <a:sym typeface="Calibri"/>
              </a:defRPr>
            </a:lvl1pPr>
          </a:lstStyle>
          <a:p>
            <a:pPr lvl="0">
              <a:defRPr sz="1800">
                <a:solidFill>
                  <a:srgbClr val="000000"/>
                </a:solidFill>
              </a:defRPr>
            </a:pPr>
            <a:r>
              <a:rPr sz="3600">
                <a:solidFill>
                  <a:srgbClr val="004479"/>
                </a:solidFill>
              </a:rPr>
              <a:t>deformation</a:t>
            </a:r>
          </a:p>
        </p:txBody>
      </p:sp>
      <p:sp>
        <p:nvSpPr>
          <p:cNvPr id="1345" name="Shape 1345"/>
          <p:cNvSpPr/>
          <p:nvPr/>
        </p:nvSpPr>
        <p:spPr>
          <a:xfrm>
            <a:off x="7147506" y="1191833"/>
            <a:ext cx="5366519" cy="1621277"/>
          </a:xfrm>
          <a:prstGeom prst="rect">
            <a:avLst/>
          </a:prstGeom>
          <a:ln w="38100">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5D328"/>
                </a:solidFill>
              </a:defRPr>
            </a:pPr>
          </a:p>
        </p:txBody>
      </p:sp>
      <p:grpSp>
        <p:nvGrpSpPr>
          <p:cNvPr id="1348" name="Group 1348"/>
          <p:cNvGrpSpPr/>
          <p:nvPr/>
        </p:nvGrpSpPr>
        <p:grpSpPr>
          <a:xfrm>
            <a:off x="49829" y="6759516"/>
            <a:ext cx="7793789" cy="584201"/>
            <a:chOff x="0" y="0"/>
            <a:chExt cx="7793788" cy="584200"/>
          </a:xfrm>
        </p:grpSpPr>
        <p:sp>
          <p:nvSpPr>
            <p:cNvPr id="1346" name="Shape 1346"/>
            <p:cNvSpPr/>
            <p:nvPr/>
          </p:nvSpPr>
          <p:spPr>
            <a:xfrm>
              <a:off x="0" y="0"/>
              <a:ext cx="4672913"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5"/>
                </a:buBlip>
                <a:defRPr b="1" sz="3200">
                  <a:solidFill>
                    <a:srgbClr val="AA7900"/>
                  </a:solidFill>
                  <a:latin typeface="Gill Sans"/>
                  <a:ea typeface="Gill Sans"/>
                  <a:cs typeface="Gill Sans"/>
                  <a:sym typeface="Gill Sans"/>
                </a:defRPr>
              </a:lvl1pPr>
            </a:lstStyle>
            <a:p>
              <a:pPr lvl="0">
                <a:defRPr b="0" sz="1800">
                  <a:solidFill>
                    <a:srgbClr val="000000"/>
                  </a:solidFill>
                </a:defRPr>
              </a:pPr>
              <a:r>
                <a:rPr b="1" sz="3200">
                  <a:solidFill>
                    <a:srgbClr val="AA7900"/>
                  </a:solidFill>
                </a:rPr>
                <a:t>compatibility condition</a:t>
              </a:r>
            </a:p>
          </p:txBody>
        </p:sp>
        <p:pic>
          <p:nvPicPr>
            <p:cNvPr id="1347" name="droppedImage.pdf"/>
            <p:cNvPicPr/>
            <p:nvPr/>
          </p:nvPicPr>
          <p:blipFill>
            <a:blip r:embed="rId6">
              <a:extLst/>
            </a:blip>
            <a:stretch>
              <a:fillRect/>
            </a:stretch>
          </p:blipFill>
          <p:spPr>
            <a:xfrm>
              <a:off x="4898188" y="110515"/>
              <a:ext cx="2895601" cy="470830"/>
            </a:xfrm>
            <a:prstGeom prst="rect">
              <a:avLst/>
            </a:prstGeom>
            <a:ln w="12700" cap="flat">
              <a:noFill/>
              <a:miter lim="400000"/>
            </a:ln>
            <a:effectLst/>
          </p:spPr>
        </p:pic>
      </p:grpSp>
      <p:sp>
        <p:nvSpPr>
          <p:cNvPr id="1349" name="Shape 1349"/>
          <p:cNvSpPr/>
          <p:nvPr/>
        </p:nvSpPr>
        <p:spPr>
          <a:xfrm>
            <a:off x="1562100" y="304800"/>
            <a:ext cx="9893300" cy="660400"/>
          </a:xfrm>
          <a:prstGeom prst="roundRect">
            <a:avLst>
              <a:gd name="adj" fmla="val 28846"/>
            </a:avLst>
          </a:prstGeom>
          <a:blipFill>
            <a:blip r:embed="rId7"/>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50" name="Shape 1350"/>
          <p:cNvSpPr/>
          <p:nvPr/>
        </p:nvSpPr>
        <p:spPr>
          <a:xfrm>
            <a:off x="1943100" y="311150"/>
            <a:ext cx="8940800" cy="622300"/>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a:solidFill>
                  <a:srgbClr val="FFFFFF"/>
                </a:solidFill>
                <a:latin typeface="Gill Sans"/>
                <a:ea typeface="Gill Sans"/>
                <a:cs typeface="Gill Sans"/>
                <a:sym typeface="Gill Sans"/>
              </a:defRPr>
            </a:lvl1pPr>
          </a:lstStyle>
          <a:p>
            <a:pPr lvl="0">
              <a:defRPr b="0" sz="1800">
                <a:solidFill>
                  <a:srgbClr val="000000"/>
                </a:solidFill>
              </a:defRPr>
            </a:pPr>
            <a:r>
              <a:rPr b="1" sz="3600">
                <a:solidFill>
                  <a:srgbClr val="FFFFFF"/>
                </a:solidFill>
              </a:rPr>
              <a:t>Discrete Deformation </a:t>
            </a:r>
          </a:p>
        </p:txBody>
      </p:sp>
      <p:sp>
        <p:nvSpPr>
          <p:cNvPr id="1351" name="Shape 1351"/>
          <p:cNvSpPr/>
          <p:nvPr/>
        </p:nvSpPr>
        <p:spPr>
          <a:xfrm>
            <a:off x="736600" y="304800"/>
            <a:ext cx="11417300" cy="660400"/>
          </a:xfrm>
          <a:prstGeom prst="roundRect">
            <a:avLst>
              <a:gd name="adj" fmla="val 28846"/>
            </a:avLst>
          </a:prstGeom>
          <a:blipFill>
            <a:blip r:embed="rId7"/>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352" name="Shape 1352"/>
          <p:cNvSpPr/>
          <p:nvPr/>
        </p:nvSpPr>
        <p:spPr>
          <a:xfrm>
            <a:off x="939800" y="330200"/>
            <a:ext cx="10934700" cy="584200"/>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Discrete Deformation of Space Discrete Curves (5/5)</a:t>
            </a:r>
          </a:p>
        </p:txBody>
      </p:sp>
      <p:grpSp>
        <p:nvGrpSpPr>
          <p:cNvPr id="1359" name="Group 1359"/>
          <p:cNvGrpSpPr/>
          <p:nvPr/>
        </p:nvGrpSpPr>
        <p:grpSpPr>
          <a:xfrm>
            <a:off x="101600" y="5738314"/>
            <a:ext cx="10792254" cy="783085"/>
            <a:chOff x="0" y="0"/>
            <a:chExt cx="10792253" cy="783083"/>
          </a:xfrm>
        </p:grpSpPr>
        <p:sp>
          <p:nvSpPr>
            <p:cNvPr id="1353" name="Shape 1353"/>
            <p:cNvSpPr/>
            <p:nvPr/>
          </p:nvSpPr>
          <p:spPr>
            <a:xfrm>
              <a:off x="7839254" y="0"/>
              <a:ext cx="2953000" cy="783084"/>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354" name="Shape 1354"/>
            <p:cNvSpPr/>
            <p:nvPr/>
          </p:nvSpPr>
          <p:spPr>
            <a:xfrm>
              <a:off x="5519918" y="80686"/>
              <a:ext cx="1628975" cy="572146"/>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355" name="droppedImage.pdf"/>
            <p:cNvPicPr/>
            <p:nvPr/>
          </p:nvPicPr>
          <p:blipFill>
            <a:blip r:embed="rId8">
              <a:extLst/>
            </a:blip>
            <a:stretch>
              <a:fillRect/>
            </a:stretch>
          </p:blipFill>
          <p:spPr>
            <a:xfrm>
              <a:off x="787400" y="306885"/>
              <a:ext cx="3340100" cy="317501"/>
            </a:xfrm>
            <a:prstGeom prst="rect">
              <a:avLst/>
            </a:prstGeom>
            <a:ln w="12700" cap="flat">
              <a:noFill/>
              <a:miter lim="400000"/>
            </a:ln>
            <a:effectLst/>
          </p:spPr>
        </p:pic>
        <p:sp>
          <p:nvSpPr>
            <p:cNvPr id="1356" name="Shape 1356"/>
            <p:cNvSpPr/>
            <p:nvPr/>
          </p:nvSpPr>
          <p:spPr>
            <a:xfrm>
              <a:off x="0" y="141785"/>
              <a:ext cx="736600"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(ii):</a:t>
              </a:r>
            </a:p>
          </p:txBody>
        </p:sp>
        <p:pic>
          <p:nvPicPr>
            <p:cNvPr id="1357" name="latexit-drag.pdf"/>
            <p:cNvPicPr/>
            <p:nvPr/>
          </p:nvPicPr>
          <p:blipFill>
            <a:blip r:embed="rId9">
              <a:extLst/>
            </a:blip>
            <a:stretch>
              <a:fillRect/>
            </a:stretch>
          </p:blipFill>
          <p:spPr>
            <a:xfrm>
              <a:off x="4763357" y="229948"/>
              <a:ext cx="2352987" cy="324999"/>
            </a:xfrm>
            <a:prstGeom prst="rect">
              <a:avLst/>
            </a:prstGeom>
            <a:ln w="12700" cap="flat">
              <a:noFill/>
              <a:miter lim="400000"/>
            </a:ln>
            <a:effectLst/>
          </p:spPr>
        </p:pic>
        <p:pic>
          <p:nvPicPr>
            <p:cNvPr id="1358" name="latexit-drag.pdf"/>
            <p:cNvPicPr/>
            <p:nvPr/>
          </p:nvPicPr>
          <p:blipFill>
            <a:blip r:embed="rId10">
              <a:extLst/>
            </a:blip>
            <a:stretch>
              <a:fillRect/>
            </a:stretch>
          </p:blipFill>
          <p:spPr>
            <a:xfrm>
              <a:off x="8014199" y="69807"/>
              <a:ext cx="2451101" cy="685801"/>
            </a:xfrm>
            <a:prstGeom prst="rect">
              <a:avLst/>
            </a:prstGeom>
            <a:ln w="12700" cap="flat">
              <a:noFill/>
              <a:miter lim="400000"/>
            </a:ln>
            <a:effectLst/>
          </p:spPr>
        </p:pic>
      </p:grpSp>
      <p:grpSp>
        <p:nvGrpSpPr>
          <p:cNvPr id="1366" name="Group 1366"/>
          <p:cNvGrpSpPr/>
          <p:nvPr/>
        </p:nvGrpSpPr>
        <p:grpSpPr>
          <a:xfrm>
            <a:off x="114300" y="4839634"/>
            <a:ext cx="10728363" cy="783085"/>
            <a:chOff x="0" y="0"/>
            <a:chExt cx="10728362" cy="783083"/>
          </a:xfrm>
        </p:grpSpPr>
        <p:sp>
          <p:nvSpPr>
            <p:cNvPr id="1360" name="Shape 1360"/>
            <p:cNvSpPr/>
            <p:nvPr/>
          </p:nvSpPr>
          <p:spPr>
            <a:xfrm>
              <a:off x="7808702" y="0"/>
              <a:ext cx="2919661" cy="783084"/>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361" name="Shape 1361"/>
            <p:cNvSpPr/>
            <p:nvPr/>
          </p:nvSpPr>
          <p:spPr>
            <a:xfrm>
              <a:off x="5466099" y="175625"/>
              <a:ext cx="1545382" cy="572146"/>
            </a:xfrm>
            <a:prstGeom prst="rect">
              <a:avLst/>
            </a:prstGeom>
            <a:solidFill>
              <a:srgbClr val="FFFC79"/>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362" name="droppedImage.pdf"/>
            <p:cNvPicPr/>
            <p:nvPr/>
          </p:nvPicPr>
          <p:blipFill>
            <a:blip r:embed="rId11">
              <a:extLst/>
            </a:blip>
            <a:stretch>
              <a:fillRect/>
            </a:stretch>
          </p:blipFill>
          <p:spPr>
            <a:xfrm>
              <a:off x="711200" y="329265"/>
              <a:ext cx="3340100" cy="317501"/>
            </a:xfrm>
            <a:prstGeom prst="rect">
              <a:avLst/>
            </a:prstGeom>
            <a:ln w="12700" cap="flat">
              <a:noFill/>
              <a:miter lim="400000"/>
            </a:ln>
            <a:effectLst/>
          </p:spPr>
        </p:pic>
        <p:sp>
          <p:nvSpPr>
            <p:cNvPr id="1363" name="Shape 1363"/>
            <p:cNvSpPr/>
            <p:nvPr/>
          </p:nvSpPr>
          <p:spPr>
            <a:xfrm>
              <a:off x="0" y="170515"/>
              <a:ext cx="571500"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Gill Sans"/>
                  <a:ea typeface="Gill Sans"/>
                  <a:cs typeface="Gill Sans"/>
                  <a:sym typeface="Gill Sans"/>
                </a:defRPr>
              </a:lvl1pPr>
            </a:lstStyle>
            <a:p>
              <a:pPr lvl="0">
                <a:defRPr sz="1800">
                  <a:solidFill>
                    <a:srgbClr val="000000"/>
                  </a:solidFill>
                </a:defRPr>
              </a:pPr>
              <a:r>
                <a:rPr sz="3200">
                  <a:solidFill>
                    <a:srgbClr val="004479"/>
                  </a:solidFill>
                </a:rPr>
                <a:t>(i):</a:t>
              </a:r>
            </a:p>
          </p:txBody>
        </p:sp>
        <p:pic>
          <p:nvPicPr>
            <p:cNvPr id="1364" name="latexit-drag.pdf"/>
            <p:cNvPicPr/>
            <p:nvPr/>
          </p:nvPicPr>
          <p:blipFill>
            <a:blip r:embed="rId12">
              <a:extLst/>
            </a:blip>
            <a:stretch>
              <a:fillRect/>
            </a:stretch>
          </p:blipFill>
          <p:spPr>
            <a:xfrm>
              <a:off x="4774691" y="337293"/>
              <a:ext cx="2108201" cy="317501"/>
            </a:xfrm>
            <a:prstGeom prst="rect">
              <a:avLst/>
            </a:prstGeom>
            <a:ln w="12700" cap="flat">
              <a:noFill/>
              <a:miter lim="400000"/>
            </a:ln>
            <a:effectLst/>
          </p:spPr>
        </p:pic>
        <p:pic>
          <p:nvPicPr>
            <p:cNvPr id="1365" name="latexit-drag.pdf"/>
            <p:cNvPicPr/>
            <p:nvPr/>
          </p:nvPicPr>
          <p:blipFill>
            <a:blip r:embed="rId13">
              <a:extLst/>
            </a:blip>
            <a:stretch>
              <a:fillRect/>
            </a:stretch>
          </p:blipFill>
          <p:spPr>
            <a:xfrm>
              <a:off x="7976154" y="86790"/>
              <a:ext cx="2247901" cy="635001"/>
            </a:xfrm>
            <a:prstGeom prst="rect">
              <a:avLst/>
            </a:prstGeom>
            <a:ln w="12700" cap="flat">
              <a:noFill/>
              <a:miter lim="400000"/>
            </a:ln>
            <a:effectLst/>
          </p:spPr>
        </p:pic>
      </p:grpSp>
      <p:grpSp>
        <p:nvGrpSpPr>
          <p:cNvPr id="1374" name="Group 1374"/>
          <p:cNvGrpSpPr/>
          <p:nvPr/>
        </p:nvGrpSpPr>
        <p:grpSpPr>
          <a:xfrm>
            <a:off x="128149" y="7565673"/>
            <a:ext cx="12755713" cy="2050604"/>
            <a:chOff x="0" y="0"/>
            <a:chExt cx="12755711" cy="2050603"/>
          </a:xfrm>
        </p:grpSpPr>
        <p:grpSp>
          <p:nvGrpSpPr>
            <p:cNvPr id="1369" name="Group 1369"/>
            <p:cNvGrpSpPr/>
            <p:nvPr/>
          </p:nvGrpSpPr>
          <p:grpSpPr>
            <a:xfrm>
              <a:off x="25400" y="85316"/>
              <a:ext cx="12511114" cy="714498"/>
              <a:chOff x="0" y="0"/>
              <a:chExt cx="12511113" cy="714497"/>
            </a:xfrm>
          </p:grpSpPr>
          <p:pic>
            <p:nvPicPr>
              <p:cNvPr id="1367" name="droppedImage.pdf"/>
              <p:cNvPicPr/>
              <p:nvPr/>
            </p:nvPicPr>
            <p:blipFill>
              <a:blip r:embed="rId14">
                <a:extLst/>
              </a:blip>
              <a:stretch>
                <a:fillRect/>
              </a:stretch>
            </p:blipFill>
            <p:spPr>
              <a:xfrm>
                <a:off x="4560913" y="0"/>
                <a:ext cx="7950201" cy="714498"/>
              </a:xfrm>
              <a:prstGeom prst="rect">
                <a:avLst/>
              </a:prstGeom>
              <a:ln w="12700" cap="flat">
                <a:noFill/>
                <a:miter lim="400000"/>
              </a:ln>
              <a:effectLst/>
            </p:spPr>
          </p:pic>
          <p:sp>
            <p:nvSpPr>
              <p:cNvPr id="1368" name="Shape 1368"/>
              <p:cNvSpPr/>
              <p:nvPr/>
            </p:nvSpPr>
            <p:spPr>
              <a:xfrm>
                <a:off x="0" y="58798"/>
                <a:ext cx="3994708"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Calibri"/>
                    <a:ea typeface="Calibri"/>
                    <a:cs typeface="Calibri"/>
                    <a:sym typeface="Calibri"/>
                  </a:defRPr>
                </a:lvl1pPr>
              </a:lstStyle>
              <a:p>
                <a:pPr lvl="0">
                  <a:defRPr sz="1800">
                    <a:solidFill>
                      <a:srgbClr val="000000"/>
                    </a:solidFill>
                  </a:defRPr>
                </a:pPr>
                <a:r>
                  <a:rPr sz="3200">
                    <a:solidFill>
                      <a:srgbClr val="004479"/>
                    </a:solidFill>
                  </a:rPr>
                  <a:t>(i): discrete mKdV</a:t>
                </a:r>
              </a:p>
            </p:txBody>
          </p:sp>
        </p:grpSp>
        <p:grpSp>
          <p:nvGrpSpPr>
            <p:cNvPr id="1372" name="Group 1372"/>
            <p:cNvGrpSpPr/>
            <p:nvPr/>
          </p:nvGrpSpPr>
          <p:grpSpPr>
            <a:xfrm>
              <a:off x="50800" y="944215"/>
              <a:ext cx="12434711" cy="1066801"/>
              <a:chOff x="0" y="-234949"/>
              <a:chExt cx="12434710" cy="1066800"/>
            </a:xfrm>
          </p:grpSpPr>
          <p:sp>
            <p:nvSpPr>
              <p:cNvPr id="1370" name="Shape 1370"/>
              <p:cNvSpPr/>
              <p:nvPr/>
            </p:nvSpPr>
            <p:spPr>
              <a:xfrm>
                <a:off x="0" y="-234950"/>
                <a:ext cx="4292600"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l">
                  <a:defRPr sz="3200">
                    <a:solidFill>
                      <a:srgbClr val="004479"/>
                    </a:solidFill>
                    <a:latin typeface="Calibri"/>
                    <a:ea typeface="Calibri"/>
                    <a:cs typeface="Calibri"/>
                    <a:sym typeface="Calibri"/>
                  </a:defRPr>
                </a:lvl1pPr>
              </a:lstStyle>
              <a:p>
                <a:pPr lvl="0">
                  <a:defRPr sz="1800">
                    <a:solidFill>
                      <a:srgbClr val="000000"/>
                    </a:solidFill>
                  </a:defRPr>
                </a:pPr>
                <a:r>
                  <a:rPr sz="3200">
                    <a:solidFill>
                      <a:srgbClr val="004479"/>
                    </a:solidFill>
                  </a:rPr>
                  <a:t>(ii): discrete sine-Gordon</a:t>
                </a:r>
              </a:p>
            </p:txBody>
          </p:sp>
          <p:pic>
            <p:nvPicPr>
              <p:cNvPr id="1371" name="droppedImage.pdf"/>
              <p:cNvPicPr/>
              <p:nvPr/>
            </p:nvPicPr>
            <p:blipFill>
              <a:blip r:embed="rId15">
                <a:extLst/>
              </a:blip>
              <a:stretch>
                <a:fillRect/>
              </a:stretch>
            </p:blipFill>
            <p:spPr>
              <a:xfrm>
                <a:off x="4521200" y="0"/>
                <a:ext cx="7913511" cy="711200"/>
              </a:xfrm>
              <a:prstGeom prst="rect">
                <a:avLst/>
              </a:prstGeom>
              <a:ln w="12700" cap="flat">
                <a:noFill/>
                <a:miter lim="400000"/>
              </a:ln>
              <a:effectLst/>
            </p:spPr>
          </p:pic>
        </p:grpSp>
        <p:sp>
          <p:nvSpPr>
            <p:cNvPr id="1373" name="Shape 1373"/>
            <p:cNvSpPr/>
            <p:nvPr/>
          </p:nvSpPr>
          <p:spPr>
            <a:xfrm>
              <a:off x="0" y="0"/>
              <a:ext cx="12755712" cy="2050604"/>
            </a:xfrm>
            <a:prstGeom prst="rect">
              <a:avLst/>
            </a:prstGeom>
            <a:no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grpSp>
      <p:pic>
        <p:nvPicPr>
          <p:cNvPr id="1375" name="pasted-image.pdf"/>
          <p:cNvPicPr/>
          <p:nvPr/>
        </p:nvPicPr>
        <p:blipFill>
          <a:blip r:embed="rId16">
            <a:extLst/>
          </a:blip>
          <a:stretch>
            <a:fillRect/>
          </a:stretch>
        </p:blipFill>
        <p:spPr>
          <a:xfrm>
            <a:off x="277103" y="3059547"/>
            <a:ext cx="9681924" cy="175674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3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3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74" grpId="4"/>
      <p:bldP build="whole" bldLvl="1" animBg="1" rev="0" advAuto="0" spid="1359" grpId="2"/>
      <p:bldP build="whole" bldLvl="1" animBg="1" rev="0" advAuto="0" spid="1339" grpId="5"/>
      <p:bldP build="whole" bldLvl="1" animBg="1" rev="0" advAuto="0" spid="1348" grpId="3"/>
      <p:bldP build="whole" bldLvl="1" animBg="1" rev="0" advAuto="0" spid="1366"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7" name="Shape 1377"/>
          <p:cNvSpPr/>
          <p:nvPr/>
        </p:nvSpPr>
        <p:spPr>
          <a:xfrm>
            <a:off x="1270000" y="901700"/>
            <a:ext cx="10464800" cy="64897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2400">
                <a:latin typeface="ヒラギノ角ゴ Pro W3"/>
                <a:ea typeface="ヒラギノ角ゴ Pro W3"/>
                <a:cs typeface="ヒラギノ角ゴ Pro W3"/>
                <a:sym typeface="ヒラギノ角ゴ Pro W3"/>
              </a:defRPr>
            </a:lvl1pPr>
          </a:lstStyle>
          <a:p>
            <a:pPr lvl="0">
              <a:defRPr sz="1800"/>
            </a:pPr>
            <a:r>
              <a:rPr sz="2400"/>
              <a:t>　</a:t>
            </a:r>
          </a:p>
        </p:txBody>
      </p:sp>
      <p:pic>
        <p:nvPicPr>
          <p:cNvPr id="1378" name="motion-dd.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902590" y="774888"/>
            <a:ext cx="5076272" cy="2698199"/>
          </a:xfrm>
          <a:prstGeom prst="rect">
            <a:avLst/>
          </a:prstGeom>
        </p:spPr>
      </p:pic>
      <p:pic>
        <p:nvPicPr>
          <p:cNvPr id="1379" name="new.mov"/>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6620998" y="770222"/>
            <a:ext cx="5079799" cy="2565950"/>
          </a:xfrm>
          <a:prstGeom prst="rect">
            <a:avLst/>
          </a:prstGeom>
        </p:spPr>
      </p:pic>
      <p:pic>
        <p:nvPicPr>
          <p:cNvPr id="1380" name="continuous-1.mov"/>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6832709" y="4729995"/>
            <a:ext cx="5086974" cy="2951878"/>
          </a:xfrm>
          <a:prstGeom prst="rect">
            <a:avLst/>
          </a:prstGeom>
        </p:spPr>
      </p:pic>
      <p:pic>
        <p:nvPicPr>
          <p:cNvPr id="1381" name="tmp2.mov"/>
          <p:cNvPicPr/>
          <p:nvPr>
            <a:videoFile r:link="rId11"/>
            <p:extLst>
              <p:ext uri="{DAA4B4D4-6D71-4841-9C94-3DE7FCFB9230}">
                <p14:media xmlns:p14="http://schemas.microsoft.com/office/powerpoint/2010/main" r:embed="rId12"/>
              </p:ext>
            </p:extLst>
          </p:nvPr>
        </p:nvPicPr>
        <p:blipFill>
          <a:blip r:embed="rId13">
            <a:extLst/>
          </a:blip>
          <a:stretch>
            <a:fillRect/>
          </a:stretch>
        </p:blipFill>
        <p:spPr>
          <a:xfrm>
            <a:off x="873284" y="4706278"/>
            <a:ext cx="5083277" cy="2991486"/>
          </a:xfrm>
          <a:prstGeom prst="rect">
            <a:avLst/>
          </a:prstGeom>
        </p:spPr>
      </p:pic>
      <p:sp>
        <p:nvSpPr>
          <p:cNvPr id="1382" name="Shape 1382"/>
          <p:cNvSpPr/>
          <p:nvPr/>
        </p:nvSpPr>
        <p:spPr>
          <a:xfrm>
            <a:off x="1093601" y="8117931"/>
            <a:ext cx="5175844"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600">
                <a:latin typeface="Calibri"/>
                <a:ea typeface="Calibri"/>
                <a:cs typeface="Calibri"/>
                <a:sym typeface="Calibri"/>
              </a:rPr>
              <a:t>Discrete deformation of </a:t>
            </a:r>
            <a:endParaRPr sz="3600">
              <a:latin typeface="Calibri"/>
              <a:ea typeface="Calibri"/>
              <a:cs typeface="Calibri"/>
              <a:sym typeface="Calibri"/>
            </a:endParaRPr>
          </a:p>
          <a:p>
            <a:pPr lvl="0">
              <a:defRPr sz="1800"/>
            </a:pPr>
            <a:r>
              <a:rPr sz="3600">
                <a:latin typeface="Calibri"/>
                <a:ea typeface="Calibri"/>
                <a:cs typeface="Calibri"/>
                <a:sym typeface="Calibri"/>
              </a:rPr>
              <a:t>discrete curves</a:t>
            </a:r>
          </a:p>
        </p:txBody>
      </p:sp>
      <p:sp>
        <p:nvSpPr>
          <p:cNvPr id="1383" name="Shape 1383"/>
          <p:cNvSpPr/>
          <p:nvPr/>
        </p:nvSpPr>
        <p:spPr>
          <a:xfrm>
            <a:off x="7231164" y="7881346"/>
            <a:ext cx="5064321" cy="1739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600">
                <a:latin typeface="Calibri"/>
                <a:ea typeface="Calibri"/>
                <a:cs typeface="Calibri"/>
                <a:sym typeface="Calibri"/>
              </a:rPr>
              <a:t>Continous deformation of </a:t>
            </a:r>
            <a:endParaRPr sz="3600">
              <a:latin typeface="Calibri"/>
              <a:ea typeface="Calibri"/>
              <a:cs typeface="Calibri"/>
              <a:sym typeface="Calibri"/>
            </a:endParaRPr>
          </a:p>
          <a:p>
            <a:pPr lvl="0">
              <a:defRPr sz="1800"/>
            </a:pPr>
            <a:r>
              <a:rPr sz="3600">
                <a:latin typeface="Calibri"/>
                <a:ea typeface="Calibri"/>
                <a:cs typeface="Calibri"/>
                <a:sym typeface="Calibri"/>
              </a:rPr>
              <a:t>smooth curves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23399" fill="hold"/>
                                        <p:tgtEl>
                                          <p:spTgt spid="1378"/>
                                        </p:tgtEl>
                                      </p:cBhvr>
                                    </p:cmd>
                                  </p:childTnLst>
                                </p:cTn>
                              </p:par>
                            </p:childTnLst>
                          </p:cTn>
                        </p:par>
                        <p:par>
                          <p:cTn id="7" fill="hold">
                            <p:stCondLst>
                              <p:cond delay="23399"/>
                            </p:stCondLst>
                            <p:childTnLst>
                              <p:par>
                                <p:cTn id="8" nodeType="afterEffect" presetClass="mediacall" presetSubtype="0" presetID="1" grpId="2" fill="hold">
                                  <p:stCondLst>
                                    <p:cond delay="0"/>
                                  </p:stCondLst>
                                  <p:childTnLst>
                                    <p:cmd type="call" cmd="playFrom(0.0)">
                                      <p:cBhvr>
                                        <p:cTn id="9" dur="20129" fill="hold"/>
                                        <p:tgtEl>
                                          <p:spTgt spid="1381"/>
                                        </p:tgtEl>
                                      </p:cBhvr>
                                    </p:cmd>
                                  </p:childTnLst>
                                </p:cTn>
                              </p:par>
                            </p:childTnLst>
                          </p:cTn>
                        </p:par>
                        <p:par>
                          <p:cTn id="10" fill="hold">
                            <p:stCondLst>
                              <p:cond delay="43528"/>
                            </p:stCondLst>
                            <p:childTnLst>
                              <p:par>
                                <p:cTn id="11" nodeType="afterEffect" presetClass="mediacall" presetSubtype="0" presetID="1" grpId="3" fill="hold">
                                  <p:stCondLst>
                                    <p:cond delay="0"/>
                                  </p:stCondLst>
                                  <p:childTnLst>
                                    <p:cmd type="call" cmd="playFrom(0.0)">
                                      <p:cBhvr>
                                        <p:cTn id="12" dur="16600" fill="hold"/>
                                        <p:tgtEl>
                                          <p:spTgt spid="1379"/>
                                        </p:tgtEl>
                                      </p:cBhvr>
                                    </p:cmd>
                                  </p:childTnLst>
                                </p:cTn>
                              </p:par>
                            </p:childTnLst>
                          </p:cTn>
                        </p:par>
                        <p:par>
                          <p:cTn id="13" fill="hold">
                            <p:stCondLst>
                              <p:cond delay="60128"/>
                            </p:stCondLst>
                            <p:childTnLst>
                              <p:par>
                                <p:cTn id="14" nodeType="afterEffect" presetClass="mediacall" presetSubtype="0" presetID="1" grpId="4" fill="hold">
                                  <p:stCondLst>
                                    <p:cond delay="0"/>
                                  </p:stCondLst>
                                  <p:childTnLst>
                                    <p:cmd type="call" cmd="playFrom(0.0)">
                                      <p:cBhvr>
                                        <p:cTn id="15" dur="15000" fill="hold"/>
                                        <p:tgtEl>
                                          <p:spTgt spid="1380"/>
                                        </p:tgtEl>
                                      </p:cBhvr>
                                    </p:cmd>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 grpId="1" fill="hold">
                                  <p:stCondLst>
                                    <p:cond delay="0"/>
                                  </p:stCondLst>
                                  <p:iterate type="el" backwards="0">
                                    <p:tmAbs val="0"/>
                                  </p:iterate>
                                  <p:childTnLst>
                                    <p:set>
                                      <p:cBhvr>
                                        <p:cTn id="19" fill="hold"/>
                                        <p:tgtEl>
                                          <p:spTgt spid="1378"/>
                                        </p:tgtEl>
                                        <p:attrNameLst>
                                          <p:attrName>style.visibility</p:attrName>
                                        </p:attrNameLst>
                                      </p:cBhvr>
                                      <p:to>
                                        <p:strVal val="visible"/>
                                      </p:to>
                                    </p:set>
                                  </p:childTnLst>
                                </p:cTn>
                              </p:par>
                            </p:childTnLst>
                          </p:cTn>
                        </p:par>
                        <p:par>
                          <p:cTn id="20" fill="hold">
                            <p:stCondLst>
                              <p:cond delay="0"/>
                            </p:stCondLst>
                            <p:childTnLst>
                              <p:par>
                                <p:cTn id="21" nodeType="afterEffect" presetClass="entr" presetSubtype="0" presetID="1" grpId="3" fill="hold">
                                  <p:stCondLst>
                                    <p:cond delay="0"/>
                                  </p:stCondLst>
                                  <p:iterate type="el" backwards="0">
                                    <p:tmAbs val="0"/>
                                  </p:iterate>
                                  <p:childTnLst>
                                    <p:set>
                                      <p:cBhvr>
                                        <p:cTn id="22" fill="hold"/>
                                        <p:tgtEl>
                                          <p:spTgt spid="13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2" fill="hold">
                                  <p:stCondLst>
                                    <p:cond delay="0"/>
                                  </p:stCondLst>
                                  <p:iterate type="el" backwards="0">
                                    <p:tmAbs val="0"/>
                                  </p:iterate>
                                  <p:childTnLst>
                                    <p:set>
                                      <p:cBhvr>
                                        <p:cTn id="26" fill="hold"/>
                                        <p:tgtEl>
                                          <p:spTgt spid="1381"/>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4" fill="hold">
                                  <p:stCondLst>
                                    <p:cond delay="0"/>
                                  </p:stCondLst>
                                  <p:iterate type="el" backwards="0">
                                    <p:tmAbs val="0"/>
                                  </p:iterate>
                                  <p:childTnLst>
                                    <p:set>
                                      <p:cBhvr>
                                        <p:cTn id="29" fill="hold"/>
                                        <p:tgtEl>
                                          <p:spTgt spid="138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 grpId="5" fill="hold">
                                  <p:stCondLst>
                                    <p:cond delay="0"/>
                                  </p:stCondLst>
                                  <p:iterate type="el" backwards="0">
                                    <p:tmAbs val="0"/>
                                  </p:iterate>
                                  <p:childTnLst>
                                    <p:set>
                                      <p:cBhvr>
                                        <p:cTn id="33" fill="hold"/>
                                        <p:tgtEl>
                                          <p:spTgt spid="138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0" presetID="1" grpId="6" fill="hold">
                                  <p:stCondLst>
                                    <p:cond delay="0"/>
                                  </p:stCondLst>
                                  <p:iterate type="el" backwards="0">
                                    <p:tmAbs val="0"/>
                                  </p:iterate>
                                  <p:childTnLst>
                                    <p:set>
                                      <p:cBhvr>
                                        <p:cTn id="37" fill="hold"/>
                                        <p:tgtEl>
                                          <p:spTgt spid="1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38" fill="hold" display="0">
                  <p:stCondLst>
                    <p:cond delay="indefinite"/>
                  </p:stCondLst>
                </p:cTn>
                <p:tgtEl>
                  <p:spTgt spid="1378"/>
                </p:tgtEl>
              </p:cMediaNode>
            </p:video>
            <p:video fullScrn="0">
              <p:cMediaNode mute="0" showWhenStopped="1" numSld="1" vol="100000">
                <p:cTn id="39" fill="hold" display="0">
                  <p:stCondLst>
                    <p:cond delay="indefinite"/>
                  </p:stCondLst>
                </p:cTn>
                <p:tgtEl>
                  <p:spTgt spid="1381"/>
                </p:tgtEl>
              </p:cMediaNode>
            </p:video>
            <p:video fullScrn="0">
              <p:cMediaNode mute="0" showWhenStopped="1" numSld="1" vol="100000">
                <p:cTn id="40" fill="hold" display="0">
                  <p:stCondLst>
                    <p:cond delay="indefinite"/>
                  </p:stCondLst>
                </p:cTn>
                <p:tgtEl>
                  <p:spTgt spid="1379"/>
                </p:tgtEl>
              </p:cMediaNode>
            </p:video>
            <p:video fullScrn="0">
              <p:cMediaNode mute="0" showWhenStopped="1" numSld="1" vol="100000">
                <p:cTn id="41" fill="hold" display="0">
                  <p:stCondLst>
                    <p:cond delay="indefinite"/>
                  </p:stCondLst>
                </p:cTn>
                <p:tgtEl>
                  <p:spTgt spid="1380"/>
                </p:tgtEl>
              </p:cMediaNode>
            </p:video>
          </p:childTnLst>
        </p:cTn>
      </p:par>
    </p:tnLst>
    <p:bldLst>
      <p:bldP build="whole" bldLvl="1" animBg="1" rev="0" advAuto="0" spid="1380" grpId="4"/>
      <p:bldP build="whole" bldLvl="1" animBg="1" rev="0" advAuto="0" spid="1383" grpId="6"/>
      <p:bldP build="whole" bldLvl="1" animBg="1" rev="0" advAuto="0" spid="1379" grpId="3"/>
      <p:bldP build="whole" bldLvl="1" animBg="1" rev="0" advAuto="0" spid="1382" grpId="5"/>
      <p:bldP build="whole" bldLvl="1" animBg="1" rev="0" advAuto="0" spid="1378" grpId="1"/>
      <p:bldP build="whole" bldLvl="1" animBg="1" rev="0" advAuto="0" spid="1381" grpId="2"/>
    </p:bldLst>
  </p:timing>
</p:sld>
</file>

<file path=ppt/slides/slide4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85" name="Shape 1385"/>
          <p:cNvSpPr/>
          <p:nvPr/>
        </p:nvSpPr>
        <p:spPr>
          <a:xfrm>
            <a:off x="1371600" y="190500"/>
            <a:ext cx="10185400"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86" name="Shape 1386"/>
          <p:cNvSpPr/>
          <p:nvPr/>
        </p:nvSpPr>
        <p:spPr>
          <a:xfrm>
            <a:off x="1589059" y="273050"/>
            <a:ext cx="98298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Hodograph Transformations: mKdV and WKI</a:t>
            </a:r>
          </a:p>
        </p:txBody>
      </p:sp>
      <p:grpSp>
        <p:nvGrpSpPr>
          <p:cNvPr id="1389" name="Group 1389"/>
          <p:cNvGrpSpPr/>
          <p:nvPr/>
        </p:nvGrpSpPr>
        <p:grpSpPr>
          <a:xfrm>
            <a:off x="571500" y="1206500"/>
            <a:ext cx="3784600" cy="1612900"/>
            <a:chOff x="0" y="0"/>
            <a:chExt cx="3784600" cy="1612900"/>
          </a:xfrm>
        </p:grpSpPr>
        <p:pic>
          <p:nvPicPr>
            <p:cNvPr id="1387" name="droppedImage.pdf"/>
            <p:cNvPicPr/>
            <p:nvPr/>
          </p:nvPicPr>
          <p:blipFill>
            <a:blip r:embed="rId4">
              <a:extLst/>
            </a:blip>
            <a:stretch>
              <a:fillRect/>
            </a:stretch>
          </p:blipFill>
          <p:spPr>
            <a:xfrm>
              <a:off x="254000" y="774700"/>
              <a:ext cx="3530600" cy="838200"/>
            </a:xfrm>
            <a:prstGeom prst="rect">
              <a:avLst/>
            </a:prstGeom>
            <a:ln w="12700" cap="flat">
              <a:noFill/>
              <a:miter lim="400000"/>
            </a:ln>
            <a:effectLst/>
          </p:spPr>
        </p:pic>
        <p:sp>
          <p:nvSpPr>
            <p:cNvPr id="1388" name="Shape 1388"/>
            <p:cNvSpPr/>
            <p:nvPr/>
          </p:nvSpPr>
          <p:spPr>
            <a:xfrm>
              <a:off x="0" y="0"/>
              <a:ext cx="1308100" cy="1193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a:latin typeface="Calibri"/>
                  <a:ea typeface="Calibri"/>
                  <a:cs typeface="Calibri"/>
                  <a:sym typeface="Calibri"/>
                </a:defRPr>
              </a:lvl1pPr>
            </a:lstStyle>
            <a:p>
              <a:pPr lvl="0">
                <a:defRPr sz="1800"/>
              </a:pPr>
              <a:r>
                <a:rPr sz="3600"/>
                <a:t>mKdV</a:t>
              </a:r>
            </a:p>
          </p:txBody>
        </p:sp>
      </p:grpSp>
      <p:sp>
        <p:nvSpPr>
          <p:cNvPr id="1390" name="Shape 1390"/>
          <p:cNvSpPr/>
          <p:nvPr/>
        </p:nvSpPr>
        <p:spPr>
          <a:xfrm>
            <a:off x="4576699" y="1178995"/>
            <a:ext cx="4229238"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a:latin typeface="Calibri"/>
                <a:ea typeface="Calibri"/>
                <a:cs typeface="Calibri"/>
                <a:sym typeface="Calibri"/>
              </a:defRPr>
            </a:lvl1pPr>
          </a:lstStyle>
          <a:p>
            <a:pPr lvl="0">
              <a:defRPr sz="1800"/>
            </a:pPr>
            <a:r>
              <a:rPr sz="3600"/>
              <a:t>WKI elastic beam eq.</a:t>
            </a:r>
          </a:p>
        </p:txBody>
      </p:sp>
      <p:sp>
        <p:nvSpPr>
          <p:cNvPr id="1391" name="Shape 1391"/>
          <p:cNvSpPr/>
          <p:nvPr/>
        </p:nvSpPr>
        <p:spPr>
          <a:xfrm>
            <a:off x="9028952" y="1208604"/>
            <a:ext cx="2204466"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3000">
                <a:latin typeface="Calibri"/>
                <a:ea typeface="Calibri"/>
                <a:cs typeface="Calibri"/>
                <a:sym typeface="Calibri"/>
              </a:defRPr>
            </a:lvl1pPr>
          </a:lstStyle>
          <a:p>
            <a:pPr lvl="0">
              <a:defRPr sz="1800"/>
            </a:pPr>
            <a:r>
              <a:rPr sz="3000"/>
              <a:t>loop solitons</a:t>
            </a:r>
          </a:p>
        </p:txBody>
      </p:sp>
      <p:grpSp>
        <p:nvGrpSpPr>
          <p:cNvPr id="1406" name="Group 1406"/>
          <p:cNvGrpSpPr/>
          <p:nvPr/>
        </p:nvGrpSpPr>
        <p:grpSpPr>
          <a:xfrm>
            <a:off x="241300" y="4381500"/>
            <a:ext cx="12496800" cy="2711321"/>
            <a:chOff x="0" y="0"/>
            <a:chExt cx="12496800" cy="2711320"/>
          </a:xfrm>
        </p:grpSpPr>
        <p:pic>
          <p:nvPicPr>
            <p:cNvPr id="1392" name="droppedImage.pdf"/>
            <p:cNvPicPr/>
            <p:nvPr/>
          </p:nvPicPr>
          <p:blipFill>
            <a:blip r:embed="rId5">
              <a:extLst/>
            </a:blip>
            <a:stretch>
              <a:fillRect/>
            </a:stretch>
          </p:blipFill>
          <p:spPr>
            <a:xfrm>
              <a:off x="215900" y="1536700"/>
              <a:ext cx="1143000" cy="533400"/>
            </a:xfrm>
            <a:prstGeom prst="rect">
              <a:avLst/>
            </a:prstGeom>
            <a:ln w="12700" cap="flat">
              <a:noFill/>
              <a:miter lim="400000"/>
            </a:ln>
            <a:effectLst/>
          </p:spPr>
        </p:pic>
        <p:sp>
          <p:nvSpPr>
            <p:cNvPr id="1393" name="Shape 1393"/>
            <p:cNvSpPr/>
            <p:nvPr/>
          </p:nvSpPr>
          <p:spPr>
            <a:xfrm>
              <a:off x="0" y="63500"/>
              <a:ext cx="5537200"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6"/>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Geometric meaning</a:t>
              </a:r>
            </a:p>
          </p:txBody>
        </p:sp>
        <p:grpSp>
          <p:nvGrpSpPr>
            <p:cNvPr id="1401" name="Group 1401"/>
            <p:cNvGrpSpPr/>
            <p:nvPr/>
          </p:nvGrpSpPr>
          <p:grpSpPr>
            <a:xfrm>
              <a:off x="8623300" y="673100"/>
              <a:ext cx="3873500" cy="2038221"/>
              <a:chOff x="0" y="0"/>
              <a:chExt cx="3873500" cy="2038220"/>
            </a:xfrm>
          </p:grpSpPr>
          <p:sp>
            <p:nvSpPr>
              <p:cNvPr id="1394" name="Shape 1394"/>
              <p:cNvSpPr/>
              <p:nvPr/>
            </p:nvSpPr>
            <p:spPr>
              <a:xfrm>
                <a:off x="0" y="0"/>
                <a:ext cx="3251200" cy="2038221"/>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19"/>
                    </a:moveTo>
                    <a:cubicBezTo>
                      <a:pt x="0" y="20819"/>
                      <a:pt x="5738" y="21600"/>
                      <a:pt x="12319" y="17696"/>
                    </a:cubicBezTo>
                    <a:cubicBezTo>
                      <a:pt x="17399" y="14683"/>
                      <a:pt x="21600" y="0"/>
                      <a:pt x="21600" y="0"/>
                    </a:cubicBezTo>
                  </a:path>
                </a:pathLst>
              </a:custGeom>
              <a:noFill/>
              <a:ln w="38100" cap="flat">
                <a:solidFill>
                  <a:srgbClr val="000000"/>
                </a:solidFill>
                <a:prstDash val="solid"/>
                <a:miter lim="400000"/>
              </a:ln>
              <a:effectLst/>
            </p:spPr>
            <p:txBody>
              <a:bodyPr wrap="square" lIns="0" tIns="0" rIns="0" bIns="0" numCol="1" anchor="ctr">
                <a:noAutofit/>
              </a:bodyPr>
              <a:lstStyle/>
              <a:p>
                <a:pPr lvl="0">
                  <a:defRPr sz="4200">
                    <a:latin typeface="Gill Sans"/>
                    <a:ea typeface="Gill Sans"/>
                    <a:cs typeface="Gill Sans"/>
                    <a:sym typeface="Gill Sans"/>
                  </a:defRPr>
                </a:pPr>
              </a:p>
            </p:txBody>
          </p:sp>
          <p:sp>
            <p:nvSpPr>
              <p:cNvPr id="1395" name="Shape 1395"/>
              <p:cNvSpPr/>
              <p:nvPr/>
            </p:nvSpPr>
            <p:spPr>
              <a:xfrm flipH="1">
                <a:off x="1968500" y="825500"/>
                <a:ext cx="1511301" cy="863600"/>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396" name="Shape 1396"/>
              <p:cNvSpPr/>
              <p:nvPr/>
            </p:nvSpPr>
            <p:spPr>
              <a:xfrm flipH="1">
                <a:off x="1968500" y="1689100"/>
                <a:ext cx="1574800" cy="2"/>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pic>
            <p:nvPicPr>
              <p:cNvPr id="1397" name="droppedImage.pdf"/>
              <p:cNvPicPr/>
              <p:nvPr/>
            </p:nvPicPr>
            <p:blipFill>
              <a:blip r:embed="rId7">
                <a:extLst/>
              </a:blip>
              <a:stretch>
                <a:fillRect/>
              </a:stretch>
            </p:blipFill>
            <p:spPr>
              <a:xfrm rot="3205618">
                <a:off x="2421779" y="1198464"/>
                <a:ext cx="629709" cy="444501"/>
              </a:xfrm>
              <a:prstGeom prst="rect">
                <a:avLst/>
              </a:prstGeom>
              <a:ln w="12700" cap="flat">
                <a:noFill/>
                <a:miter lim="400000"/>
              </a:ln>
              <a:effectLst/>
            </p:spPr>
          </p:pic>
          <p:pic>
            <p:nvPicPr>
              <p:cNvPr id="1398" name="droppedImage.pdf"/>
              <p:cNvPicPr/>
              <p:nvPr/>
            </p:nvPicPr>
            <p:blipFill>
              <a:blip r:embed="rId8">
                <a:extLst/>
              </a:blip>
              <a:stretch>
                <a:fillRect/>
              </a:stretch>
            </p:blipFill>
            <p:spPr>
              <a:xfrm>
                <a:off x="2946400" y="1193800"/>
                <a:ext cx="927100" cy="355600"/>
              </a:xfrm>
              <a:prstGeom prst="rect">
                <a:avLst/>
              </a:prstGeom>
              <a:ln w="12700" cap="flat">
                <a:noFill/>
                <a:miter lim="400000"/>
              </a:ln>
              <a:effectLst/>
            </p:spPr>
          </p:pic>
          <p:pic>
            <p:nvPicPr>
              <p:cNvPr id="1399" name="droppedImage.pdf"/>
              <p:cNvPicPr/>
              <p:nvPr/>
            </p:nvPicPr>
            <p:blipFill>
              <a:blip r:embed="rId9">
                <a:extLst/>
              </a:blip>
              <a:stretch>
                <a:fillRect/>
              </a:stretch>
            </p:blipFill>
            <p:spPr>
              <a:xfrm>
                <a:off x="1143000" y="1155700"/>
                <a:ext cx="965200" cy="368300"/>
              </a:xfrm>
              <a:prstGeom prst="rect">
                <a:avLst/>
              </a:prstGeom>
              <a:ln w="12700" cap="flat">
                <a:noFill/>
                <a:miter lim="400000"/>
              </a:ln>
              <a:effectLst/>
            </p:spPr>
          </p:pic>
          <p:sp>
            <p:nvSpPr>
              <p:cNvPr id="1400" name="Shape 1400"/>
              <p:cNvSpPr/>
              <p:nvPr/>
            </p:nvSpPr>
            <p:spPr>
              <a:xfrm>
                <a:off x="1917700" y="1600200"/>
                <a:ext cx="127001" cy="1270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1402" name="droppedImage.pdf"/>
            <p:cNvPicPr/>
            <p:nvPr/>
          </p:nvPicPr>
          <p:blipFill>
            <a:blip r:embed="rId10">
              <a:extLst/>
            </a:blip>
            <a:stretch>
              <a:fillRect/>
            </a:stretch>
          </p:blipFill>
          <p:spPr>
            <a:xfrm>
              <a:off x="7232650" y="1282700"/>
              <a:ext cx="2044700" cy="876300"/>
            </a:xfrm>
            <a:prstGeom prst="rect">
              <a:avLst/>
            </a:prstGeom>
            <a:ln w="12700" cap="flat">
              <a:noFill/>
              <a:miter lim="400000"/>
            </a:ln>
            <a:effectLst/>
          </p:spPr>
        </p:pic>
        <p:pic>
          <p:nvPicPr>
            <p:cNvPr id="1403" name="droppedImage.pdf"/>
            <p:cNvPicPr/>
            <p:nvPr/>
          </p:nvPicPr>
          <p:blipFill>
            <a:blip r:embed="rId11">
              <a:extLst/>
            </a:blip>
            <a:stretch>
              <a:fillRect/>
            </a:stretch>
          </p:blipFill>
          <p:spPr>
            <a:xfrm>
              <a:off x="5217013" y="0"/>
              <a:ext cx="3853474" cy="876300"/>
            </a:xfrm>
            <a:prstGeom prst="rect">
              <a:avLst/>
            </a:prstGeom>
            <a:ln w="12700" cap="flat">
              <a:noFill/>
              <a:miter lim="400000"/>
            </a:ln>
            <a:effectLst/>
          </p:spPr>
        </p:pic>
        <p:sp>
          <p:nvSpPr>
            <p:cNvPr id="1404" name="Shape 1404"/>
            <p:cNvSpPr/>
            <p:nvPr/>
          </p:nvSpPr>
          <p:spPr>
            <a:xfrm>
              <a:off x="9334500" y="38100"/>
              <a:ext cx="2717800" cy="6568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i="1" sz="3600">
                  <a:solidFill>
                    <a:srgbClr val="005493"/>
                  </a:solidFill>
                  <a:latin typeface="Times Roman"/>
                  <a:ea typeface="Times Roman"/>
                  <a:cs typeface="Times Roman"/>
                  <a:sym typeface="Times Roman"/>
                </a:rPr>
                <a:t>x</a:t>
              </a:r>
              <a:r>
                <a:rPr i="1" sz="3600">
                  <a:solidFill>
                    <a:srgbClr val="005493"/>
                  </a:solidFill>
                  <a:latin typeface="Gill Sans"/>
                  <a:ea typeface="Gill Sans"/>
                  <a:cs typeface="Gill Sans"/>
                  <a:sym typeface="Gill Sans"/>
                </a:rPr>
                <a:t>:</a:t>
              </a:r>
              <a:r>
                <a:rPr sz="3600">
                  <a:solidFill>
                    <a:srgbClr val="005493"/>
                  </a:solidFill>
                  <a:latin typeface="Gill Sans"/>
                  <a:ea typeface="Gill Sans"/>
                  <a:cs typeface="Gill Sans"/>
                  <a:sym typeface="Gill Sans"/>
                </a:rPr>
                <a:t>  </a:t>
              </a:r>
              <a:r>
                <a:rPr sz="3600">
                  <a:solidFill>
                    <a:srgbClr val="005493"/>
                  </a:solidFill>
                  <a:latin typeface="Calibri"/>
                  <a:ea typeface="Calibri"/>
                  <a:cs typeface="Calibri"/>
                  <a:sym typeface="Calibri"/>
                </a:rPr>
                <a:t>arc-length</a:t>
              </a:r>
            </a:p>
          </p:txBody>
        </p:sp>
        <p:pic>
          <p:nvPicPr>
            <p:cNvPr id="1405" name="droppedImage.pdf"/>
            <p:cNvPicPr/>
            <p:nvPr/>
          </p:nvPicPr>
          <p:blipFill>
            <a:blip r:embed="rId12">
              <a:extLst/>
            </a:blip>
            <a:stretch>
              <a:fillRect/>
            </a:stretch>
          </p:blipFill>
          <p:spPr>
            <a:xfrm>
              <a:off x="1924050" y="1333500"/>
              <a:ext cx="4800600" cy="902282"/>
            </a:xfrm>
            <a:prstGeom prst="rect">
              <a:avLst/>
            </a:prstGeom>
            <a:ln w="12700" cap="flat">
              <a:noFill/>
              <a:miter lim="400000"/>
            </a:ln>
            <a:effectLst/>
          </p:spPr>
        </p:pic>
      </p:grpSp>
      <p:sp>
        <p:nvSpPr>
          <p:cNvPr id="1407" name="Shape 1407"/>
          <p:cNvSpPr/>
          <p:nvPr/>
        </p:nvSpPr>
        <p:spPr>
          <a:xfrm>
            <a:off x="330200" y="1168400"/>
            <a:ext cx="11734800" cy="3035300"/>
          </a:xfrm>
          <a:prstGeom prst="roundRect">
            <a:avLst>
              <a:gd name="adj" fmla="val 6276"/>
            </a:avLst>
          </a:prstGeom>
          <a:ln w="25400">
            <a:solidFill/>
            <a:miter lim="400000"/>
          </a:ln>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408" name="droppedImage.pdf"/>
          <p:cNvPicPr/>
          <p:nvPr/>
        </p:nvPicPr>
        <p:blipFill>
          <a:blip r:embed="rId13">
            <a:extLst/>
          </a:blip>
          <a:stretch>
            <a:fillRect/>
          </a:stretch>
        </p:blipFill>
        <p:spPr>
          <a:xfrm>
            <a:off x="7531100" y="1879600"/>
            <a:ext cx="3784600" cy="1270000"/>
          </a:xfrm>
          <a:prstGeom prst="rect">
            <a:avLst/>
          </a:prstGeom>
          <a:ln w="12700">
            <a:miter lim="400000"/>
          </a:ln>
        </p:spPr>
      </p:pic>
      <p:grpSp>
        <p:nvGrpSpPr>
          <p:cNvPr id="1413" name="Group 1413"/>
          <p:cNvGrpSpPr/>
          <p:nvPr/>
        </p:nvGrpSpPr>
        <p:grpSpPr>
          <a:xfrm>
            <a:off x="774700" y="2476499"/>
            <a:ext cx="10191750" cy="1727201"/>
            <a:chOff x="0" y="0"/>
            <a:chExt cx="10191750" cy="1727200"/>
          </a:xfrm>
        </p:grpSpPr>
        <p:grpSp>
          <p:nvGrpSpPr>
            <p:cNvPr id="1411" name="Group 1411"/>
            <p:cNvGrpSpPr/>
            <p:nvPr/>
          </p:nvGrpSpPr>
          <p:grpSpPr>
            <a:xfrm>
              <a:off x="0" y="0"/>
              <a:ext cx="6159500" cy="1727201"/>
              <a:chOff x="0" y="0"/>
              <a:chExt cx="6159500" cy="1727200"/>
            </a:xfrm>
          </p:grpSpPr>
          <p:sp>
            <p:nvSpPr>
              <p:cNvPr id="1409" name="Shape 1409"/>
              <p:cNvSpPr/>
              <p:nvPr/>
            </p:nvSpPr>
            <p:spPr>
              <a:xfrm>
                <a:off x="0" y="711200"/>
                <a:ext cx="260350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000">
                    <a:solidFill>
                      <a:srgbClr val="0042AA"/>
                    </a:solidFill>
                    <a:latin typeface="Calibri"/>
                    <a:ea typeface="Calibri"/>
                    <a:cs typeface="Calibri"/>
                    <a:sym typeface="Calibri"/>
                  </a:defRPr>
                </a:lvl1pPr>
              </a:lstStyle>
              <a:p>
                <a:pPr lvl="0">
                  <a:defRPr sz="1800">
                    <a:solidFill>
                      <a:srgbClr val="000000"/>
                    </a:solidFill>
                  </a:defRPr>
                </a:pPr>
                <a:r>
                  <a:rPr sz="3000">
                    <a:solidFill>
                      <a:srgbClr val="0042AA"/>
                    </a:solidFill>
                  </a:rPr>
                  <a:t>Hodograph transformation</a:t>
                </a:r>
              </a:p>
            </p:txBody>
          </p:sp>
          <p:sp>
            <p:nvSpPr>
              <p:cNvPr id="1410" name="Shape 1410"/>
              <p:cNvSpPr/>
              <p:nvPr/>
            </p:nvSpPr>
            <p:spPr>
              <a:xfrm flipH="1" flipV="1">
                <a:off x="4330700" y="0"/>
                <a:ext cx="1828800" cy="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pic>
          <p:nvPicPr>
            <p:cNvPr id="1412" name="droppedImage.pdf"/>
            <p:cNvPicPr/>
            <p:nvPr/>
          </p:nvPicPr>
          <p:blipFill>
            <a:blip r:embed="rId14">
              <a:extLst/>
            </a:blip>
            <a:stretch>
              <a:fillRect/>
            </a:stretch>
          </p:blipFill>
          <p:spPr>
            <a:xfrm>
              <a:off x="3219450" y="759718"/>
              <a:ext cx="6972300" cy="891282"/>
            </a:xfrm>
            <a:prstGeom prst="rect">
              <a:avLst/>
            </a:prstGeom>
            <a:ln w="12700" cap="flat">
              <a:noFill/>
              <a:miter lim="400000"/>
            </a:ln>
            <a:effectLst/>
          </p:spPr>
        </p:pic>
      </p:grpSp>
      <p:grpSp>
        <p:nvGrpSpPr>
          <p:cNvPr id="1418" name="Group 1418"/>
          <p:cNvGrpSpPr/>
          <p:nvPr/>
        </p:nvGrpSpPr>
        <p:grpSpPr>
          <a:xfrm>
            <a:off x="190500" y="7048500"/>
            <a:ext cx="9715500" cy="1993900"/>
            <a:chOff x="0" y="0"/>
            <a:chExt cx="9715500" cy="1993900"/>
          </a:xfrm>
        </p:grpSpPr>
        <p:grpSp>
          <p:nvGrpSpPr>
            <p:cNvPr id="1416" name="Group 1416"/>
            <p:cNvGrpSpPr/>
            <p:nvPr/>
          </p:nvGrpSpPr>
          <p:grpSpPr>
            <a:xfrm>
              <a:off x="0" y="533397"/>
              <a:ext cx="6845300" cy="1460503"/>
              <a:chOff x="0" y="0"/>
              <a:chExt cx="6845300" cy="1460502"/>
            </a:xfrm>
          </p:grpSpPr>
          <p:sp>
            <p:nvSpPr>
              <p:cNvPr id="1414" name="Shape 1414"/>
              <p:cNvSpPr/>
              <p:nvPr/>
            </p:nvSpPr>
            <p:spPr>
              <a:xfrm>
                <a:off x="2565400" y="444502"/>
                <a:ext cx="4279900"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000">
                    <a:solidFill>
                      <a:srgbClr val="0042AA"/>
                    </a:solidFill>
                    <a:latin typeface="Calibri"/>
                    <a:ea typeface="Calibri"/>
                    <a:cs typeface="Calibri"/>
                    <a:sym typeface="Calibri"/>
                  </a:defRPr>
                </a:lvl1pPr>
              </a:lstStyle>
              <a:p>
                <a:pPr lvl="0">
                  <a:defRPr sz="1800">
                    <a:solidFill>
                      <a:srgbClr val="000000"/>
                    </a:solidFill>
                  </a:defRPr>
                </a:pPr>
                <a:r>
                  <a:rPr sz="3000">
                    <a:solidFill>
                      <a:srgbClr val="0042AA"/>
                    </a:solidFill>
                  </a:rPr>
                  <a:t>Hodograph transformation</a:t>
                </a:r>
              </a:p>
            </p:txBody>
          </p:sp>
          <p:sp>
            <p:nvSpPr>
              <p:cNvPr id="1415" name="Shape 1415"/>
              <p:cNvSpPr/>
              <p:nvPr/>
            </p:nvSpPr>
            <p:spPr>
              <a:xfrm flipH="1" flipV="1">
                <a:off x="0" y="0"/>
                <a:ext cx="736601" cy="3"/>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grpSp>
        <p:pic>
          <p:nvPicPr>
            <p:cNvPr id="1417" name="droppedImage.pdf"/>
            <p:cNvPicPr/>
            <p:nvPr/>
          </p:nvPicPr>
          <p:blipFill>
            <a:blip r:embed="rId15">
              <a:extLst/>
            </a:blip>
            <a:stretch>
              <a:fillRect/>
            </a:stretch>
          </p:blipFill>
          <p:spPr>
            <a:xfrm>
              <a:off x="1435100" y="0"/>
              <a:ext cx="8280400" cy="1003300"/>
            </a:xfrm>
            <a:prstGeom prst="rect">
              <a:avLst/>
            </a:prstGeom>
            <a:ln w="12700" cap="flat">
              <a:noFill/>
              <a:miter lim="400000"/>
            </a:ln>
            <a:effectLst/>
          </p:spPr>
        </p:pic>
      </p:grpSp>
      <p:grpSp>
        <p:nvGrpSpPr>
          <p:cNvPr id="1424" name="Group 1424"/>
          <p:cNvGrpSpPr/>
          <p:nvPr/>
        </p:nvGrpSpPr>
        <p:grpSpPr>
          <a:xfrm>
            <a:off x="1193800" y="8521700"/>
            <a:ext cx="9232900" cy="1473200"/>
            <a:chOff x="0" y="0"/>
            <a:chExt cx="9232900" cy="1473200"/>
          </a:xfrm>
        </p:grpSpPr>
        <p:grpSp>
          <p:nvGrpSpPr>
            <p:cNvPr id="1421" name="Group 1421"/>
            <p:cNvGrpSpPr/>
            <p:nvPr/>
          </p:nvGrpSpPr>
          <p:grpSpPr>
            <a:xfrm>
              <a:off x="0" y="279400"/>
              <a:ext cx="3911600" cy="1193800"/>
              <a:chOff x="0" y="0"/>
              <a:chExt cx="3911600" cy="1193800"/>
            </a:xfrm>
          </p:grpSpPr>
          <p:sp>
            <p:nvSpPr>
              <p:cNvPr id="1419" name="Shape 1419"/>
              <p:cNvSpPr/>
              <p:nvPr/>
            </p:nvSpPr>
            <p:spPr>
              <a:xfrm>
                <a:off x="0" y="25400"/>
                <a:ext cx="1295400"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a:latin typeface="Calibri"/>
                    <a:ea typeface="Calibri"/>
                    <a:cs typeface="Calibri"/>
                    <a:sym typeface="Calibri"/>
                  </a:defRPr>
                </a:lvl1pPr>
              </a:lstStyle>
              <a:p>
                <a:pPr lvl="0">
                  <a:defRPr sz="1800"/>
                </a:pPr>
                <a:r>
                  <a:rPr sz="3600"/>
                  <a:t>WKI: </a:t>
                </a:r>
              </a:p>
            </p:txBody>
          </p:sp>
          <p:sp>
            <p:nvSpPr>
              <p:cNvPr id="1420" name="Shape 1420"/>
              <p:cNvSpPr/>
              <p:nvPr/>
            </p:nvSpPr>
            <p:spPr>
              <a:xfrm>
                <a:off x="1397000" y="0"/>
                <a:ext cx="2514600" cy="1193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a:latin typeface="Calibri"/>
                    <a:ea typeface="Calibri"/>
                    <a:cs typeface="Calibri"/>
                    <a:sym typeface="Calibri"/>
                  </a:defRPr>
                </a:lvl1pPr>
              </a:lstStyle>
              <a:p>
                <a:pPr lvl="0">
                  <a:defRPr sz="1800"/>
                </a:pPr>
                <a:r>
                  <a:rPr sz="3600"/>
                  <a:t>equation for</a:t>
                </a:r>
              </a:p>
            </p:txBody>
          </p:sp>
        </p:grpSp>
        <p:pic>
          <p:nvPicPr>
            <p:cNvPr id="1422" name="droppedImage.pdf"/>
            <p:cNvPicPr/>
            <p:nvPr/>
          </p:nvPicPr>
          <p:blipFill>
            <a:blip r:embed="rId16">
              <a:extLst/>
            </a:blip>
            <a:stretch>
              <a:fillRect/>
            </a:stretch>
          </p:blipFill>
          <p:spPr>
            <a:xfrm>
              <a:off x="4038600" y="393700"/>
              <a:ext cx="1778000" cy="431800"/>
            </a:xfrm>
            <a:prstGeom prst="rect">
              <a:avLst/>
            </a:prstGeom>
            <a:ln w="12700" cap="flat">
              <a:noFill/>
              <a:miter lim="400000"/>
            </a:ln>
            <a:effectLst/>
          </p:spPr>
        </p:pic>
        <p:pic>
          <p:nvPicPr>
            <p:cNvPr id="1423" name="droppedImage.pdf"/>
            <p:cNvPicPr/>
            <p:nvPr/>
          </p:nvPicPr>
          <p:blipFill>
            <a:blip r:embed="rId17">
              <a:extLst/>
            </a:blip>
            <a:stretch>
              <a:fillRect/>
            </a:stretch>
          </p:blipFill>
          <p:spPr>
            <a:xfrm>
              <a:off x="6794500" y="0"/>
              <a:ext cx="2438400" cy="1066800"/>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3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4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8" grpId="5"/>
      <p:bldP build="whole" bldLvl="1" animBg="1" rev="0" advAuto="0" spid="1413" grpId="3"/>
      <p:bldP build="whole" bldLvl="1" animBg="1" rev="0" advAuto="0" spid="1391" grpId="1"/>
      <p:bldP build="whole" bldLvl="1" animBg="1" rev="0" advAuto="0" spid="1389" grpId="2"/>
      <p:bldP build="whole" bldLvl="1" animBg="1" rev="0" advAuto="0" spid="1406" grpId="4"/>
      <p:bldP build="whole" bldLvl="1" animBg="1" rev="0" advAuto="0" spid="1424" grpId="6"/>
    </p:bldLst>
  </p:timing>
</p:sld>
</file>

<file path=ppt/slides/slide4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428" name="Shape 1428"/>
          <p:cNvSpPr/>
          <p:nvPr/>
        </p:nvSpPr>
        <p:spPr>
          <a:xfrm>
            <a:off x="3708400" y="3746500"/>
            <a:ext cx="1739900" cy="13"/>
          </a:xfrm>
          <a:prstGeom prst="line">
            <a:avLst/>
          </a:prstGeom>
          <a:ln w="25400">
            <a:solidFill/>
            <a:custDash>
              <a:ds d="200000" sp="200000"/>
            </a:custDash>
            <a:miter lim="400000"/>
            <a:tailEnd type="triangle"/>
          </a:ln>
        </p:spPr>
        <p:txBody>
          <a:bodyPr lIns="0" tIns="0" rIns="0" bIns="0" anchor="ctr"/>
          <a:lstStyle/>
          <a:p>
            <a:pPr lvl="0" algn="l" defTabSz="457200">
              <a:defRPr sz="1200"/>
            </a:pPr>
          </a:p>
        </p:txBody>
      </p:sp>
      <p:grpSp>
        <p:nvGrpSpPr>
          <p:cNvPr id="1434" name="Group 1434"/>
          <p:cNvGrpSpPr/>
          <p:nvPr/>
        </p:nvGrpSpPr>
        <p:grpSpPr>
          <a:xfrm rot="20493904">
            <a:off x="1725462" y="2554707"/>
            <a:ext cx="3568701" cy="1320801"/>
            <a:chOff x="0" y="0"/>
            <a:chExt cx="3568700" cy="1320800"/>
          </a:xfrm>
        </p:grpSpPr>
        <p:sp>
          <p:nvSpPr>
            <p:cNvPr id="1429" name="Shape 1429"/>
            <p:cNvSpPr/>
            <p:nvPr/>
          </p:nvSpPr>
          <p:spPr>
            <a:xfrm>
              <a:off x="75397" y="92334"/>
              <a:ext cx="1716106" cy="1148832"/>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1430" name="Shape 1430"/>
            <p:cNvSpPr/>
            <p:nvPr/>
          </p:nvSpPr>
          <p:spPr>
            <a:xfrm>
              <a:off x="-1" y="-1"/>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31" name="Shape 1431"/>
            <p:cNvSpPr/>
            <p:nvPr/>
          </p:nvSpPr>
          <p:spPr>
            <a:xfrm flipV="1">
              <a:off x="1785641" y="754332"/>
              <a:ext cx="1713903" cy="497937"/>
            </a:xfrm>
            <a:prstGeom prst="line">
              <a:avLst/>
            </a:prstGeom>
            <a:noFill/>
            <a:ln w="38100" cap="flat">
              <a:solidFill>
                <a:srgbClr val="000000"/>
              </a:solidFill>
              <a:prstDash val="solid"/>
              <a:miter lim="400000"/>
            </a:ln>
            <a:effectLst/>
          </p:spPr>
          <p:txBody>
            <a:bodyPr wrap="square" lIns="0" tIns="0" rIns="0" bIns="0" numCol="1" anchor="t">
              <a:noAutofit/>
            </a:bodyPr>
            <a:lstStyle/>
            <a:p>
              <a:pPr lvl="0" algn="l" defTabSz="457200">
                <a:defRPr sz="1200"/>
              </a:pPr>
            </a:p>
          </p:txBody>
        </p:sp>
        <p:sp>
          <p:nvSpPr>
            <p:cNvPr id="1432" name="Shape 1432"/>
            <p:cNvSpPr/>
            <p:nvPr/>
          </p:nvSpPr>
          <p:spPr>
            <a:xfrm>
              <a:off x="1714499" y="11302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33" name="Shape 1433"/>
            <p:cNvSpPr/>
            <p:nvPr/>
          </p:nvSpPr>
          <p:spPr>
            <a:xfrm>
              <a:off x="3378199" y="660399"/>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9300"/>
            </a:solidFill>
            <a:ln w="25400" cap="flat">
              <a:solidFill>
                <a:srgbClr val="000000"/>
              </a:solidFill>
              <a:prstDash val="solid"/>
              <a:miter lim="400000"/>
            </a:ln>
            <a:effectLst>
              <a:outerShdw sx="100000" sy="100000" kx="0" ky="0" algn="b" rotWithShape="0" blurRad="38100" dist="38100" dir="5400000">
                <a:srgbClr val="000000">
                  <a:alpha val="50000"/>
                </a:srgbClr>
              </a:outerShdw>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sp>
        <p:nvSpPr>
          <p:cNvPr id="1435" name="Shape 1435"/>
          <p:cNvSpPr/>
          <p:nvPr/>
        </p:nvSpPr>
        <p:spPr>
          <a:xfrm>
            <a:off x="1371600" y="190500"/>
            <a:ext cx="101854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36" name="Shape 1436"/>
          <p:cNvSpPr/>
          <p:nvPr/>
        </p:nvSpPr>
        <p:spPr>
          <a:xfrm>
            <a:off x="2122459" y="234950"/>
            <a:ext cx="8813801" cy="584200"/>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Discrete Hodograph Transformations</a:t>
            </a:r>
          </a:p>
        </p:txBody>
      </p:sp>
      <p:pic>
        <p:nvPicPr>
          <p:cNvPr id="1437" name="droppedImage.pdf"/>
          <p:cNvPicPr/>
          <p:nvPr/>
        </p:nvPicPr>
        <p:blipFill>
          <a:blip r:embed="rId3">
            <a:extLst/>
          </a:blip>
          <a:stretch>
            <a:fillRect/>
          </a:stretch>
        </p:blipFill>
        <p:spPr>
          <a:xfrm rot="3205618">
            <a:off x="4098179" y="3205064"/>
            <a:ext cx="629710" cy="444501"/>
          </a:xfrm>
          <a:prstGeom prst="rect">
            <a:avLst/>
          </a:prstGeom>
          <a:ln w="12700">
            <a:miter lim="400000"/>
          </a:ln>
        </p:spPr>
      </p:pic>
      <p:pic>
        <p:nvPicPr>
          <p:cNvPr id="1438" name="droppedImage.pdf"/>
          <p:cNvPicPr/>
          <p:nvPr/>
        </p:nvPicPr>
        <p:blipFill>
          <a:blip r:embed="rId4">
            <a:extLst/>
          </a:blip>
          <a:stretch>
            <a:fillRect/>
          </a:stretch>
        </p:blipFill>
        <p:spPr>
          <a:xfrm>
            <a:off x="7035800" y="3784600"/>
            <a:ext cx="2247900" cy="825500"/>
          </a:xfrm>
          <a:prstGeom prst="rect">
            <a:avLst/>
          </a:prstGeom>
          <a:ln w="12700">
            <a:miter lim="400000"/>
          </a:ln>
        </p:spPr>
      </p:pic>
      <p:pic>
        <p:nvPicPr>
          <p:cNvPr id="1439" name="droppedImage.pdf"/>
          <p:cNvPicPr/>
          <p:nvPr/>
        </p:nvPicPr>
        <p:blipFill>
          <a:blip r:embed="rId5">
            <a:extLst/>
          </a:blip>
          <a:stretch>
            <a:fillRect/>
          </a:stretch>
        </p:blipFill>
        <p:spPr>
          <a:xfrm>
            <a:off x="6807200" y="2501406"/>
            <a:ext cx="3365500" cy="927594"/>
          </a:xfrm>
          <a:prstGeom prst="rect">
            <a:avLst/>
          </a:prstGeom>
          <a:ln w="12700">
            <a:miter lim="400000"/>
          </a:ln>
        </p:spPr>
      </p:pic>
      <p:pic>
        <p:nvPicPr>
          <p:cNvPr id="1440" name="droppedImage.pdf"/>
          <p:cNvPicPr/>
          <p:nvPr/>
        </p:nvPicPr>
        <p:blipFill>
          <a:blip r:embed="rId6">
            <a:extLst/>
          </a:blip>
          <a:stretch>
            <a:fillRect/>
          </a:stretch>
        </p:blipFill>
        <p:spPr>
          <a:xfrm>
            <a:off x="3098800" y="3873500"/>
            <a:ext cx="330200" cy="304800"/>
          </a:xfrm>
          <a:prstGeom prst="rect">
            <a:avLst/>
          </a:prstGeom>
          <a:ln w="12700">
            <a:miter lim="400000"/>
          </a:ln>
        </p:spPr>
      </p:pic>
      <p:pic>
        <p:nvPicPr>
          <p:cNvPr id="1441" name="droppedImage.pdf"/>
          <p:cNvPicPr/>
          <p:nvPr/>
        </p:nvPicPr>
        <p:blipFill>
          <a:blip r:embed="rId7">
            <a:extLst/>
          </a:blip>
          <a:stretch>
            <a:fillRect/>
          </a:stretch>
        </p:blipFill>
        <p:spPr>
          <a:xfrm>
            <a:off x="4673600" y="2197100"/>
            <a:ext cx="660400" cy="304800"/>
          </a:xfrm>
          <a:prstGeom prst="rect">
            <a:avLst/>
          </a:prstGeom>
          <a:ln w="12700">
            <a:miter lim="400000"/>
          </a:ln>
        </p:spPr>
      </p:pic>
      <p:pic>
        <p:nvPicPr>
          <p:cNvPr id="1442" name="droppedImage.pdf"/>
          <p:cNvPicPr/>
          <p:nvPr/>
        </p:nvPicPr>
        <p:blipFill>
          <a:blip r:embed="rId8">
            <a:extLst/>
          </a:blip>
          <a:stretch>
            <a:fillRect/>
          </a:stretch>
        </p:blipFill>
        <p:spPr>
          <a:xfrm>
            <a:off x="800100" y="2730500"/>
            <a:ext cx="660400" cy="304800"/>
          </a:xfrm>
          <a:prstGeom prst="rect">
            <a:avLst/>
          </a:prstGeom>
          <a:ln w="12700">
            <a:miter lim="400000"/>
          </a:ln>
        </p:spPr>
      </p:pic>
      <p:pic>
        <p:nvPicPr>
          <p:cNvPr id="1443" name="droppedImage.pdf"/>
          <p:cNvPicPr/>
          <p:nvPr/>
        </p:nvPicPr>
        <p:blipFill>
          <a:blip r:embed="rId9">
            <a:extLst/>
          </a:blip>
          <a:stretch>
            <a:fillRect/>
          </a:stretch>
        </p:blipFill>
        <p:spPr>
          <a:xfrm>
            <a:off x="4762500" y="3238500"/>
            <a:ext cx="393700" cy="342900"/>
          </a:xfrm>
          <a:prstGeom prst="rect">
            <a:avLst/>
          </a:prstGeom>
          <a:ln w="12700">
            <a:miter lim="400000"/>
          </a:ln>
        </p:spPr>
      </p:pic>
      <p:pic>
        <p:nvPicPr>
          <p:cNvPr id="1444" name="droppedImage.pdf"/>
          <p:cNvPicPr/>
          <p:nvPr/>
        </p:nvPicPr>
        <p:blipFill>
          <a:blip r:embed="rId10">
            <a:extLst/>
          </a:blip>
          <a:stretch>
            <a:fillRect/>
          </a:stretch>
        </p:blipFill>
        <p:spPr>
          <a:xfrm>
            <a:off x="2228812" y="5306869"/>
            <a:ext cx="8547101" cy="1981201"/>
          </a:xfrm>
          <a:prstGeom prst="rect">
            <a:avLst/>
          </a:prstGeom>
          <a:ln w="12700">
            <a:miter lim="400000"/>
          </a:ln>
        </p:spPr>
      </p:pic>
      <p:sp>
        <p:nvSpPr>
          <p:cNvPr id="1445" name="Shape 1445"/>
          <p:cNvSpPr/>
          <p:nvPr/>
        </p:nvSpPr>
        <p:spPr>
          <a:xfrm>
            <a:off x="241300" y="4659094"/>
            <a:ext cx="8470900"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11"/>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hodograph transformation:</a:t>
            </a:r>
          </a:p>
        </p:txBody>
      </p:sp>
      <p:sp>
        <p:nvSpPr>
          <p:cNvPr id="1446" name="Shape 1446"/>
          <p:cNvSpPr/>
          <p:nvPr/>
        </p:nvSpPr>
        <p:spPr>
          <a:xfrm>
            <a:off x="279400" y="1282700"/>
            <a:ext cx="3949700" cy="584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11"/>
              </a:buBlip>
              <a:defRPr b="1" sz="3200">
                <a:solidFill>
                  <a:srgbClr val="AA7900"/>
                </a:solidFill>
                <a:latin typeface="Calibri"/>
                <a:ea typeface="Calibri"/>
                <a:cs typeface="Calibri"/>
                <a:sym typeface="Calibri"/>
              </a:defRPr>
            </a:lvl1pPr>
          </a:lstStyle>
          <a:p>
            <a:pPr lvl="0">
              <a:defRPr b="0" sz="1800">
                <a:solidFill>
                  <a:srgbClr val="000000"/>
                </a:solidFill>
              </a:defRPr>
            </a:pPr>
            <a:r>
              <a:rPr b="1" sz="3200">
                <a:solidFill>
                  <a:srgbClr val="AA7900"/>
                </a:solidFill>
              </a:rPr>
              <a:t>Discrete curve:</a:t>
            </a:r>
          </a:p>
        </p:txBody>
      </p:sp>
      <p:sp>
        <p:nvSpPr>
          <p:cNvPr id="1447" name="Shape 1447"/>
          <p:cNvSpPr/>
          <p:nvPr/>
        </p:nvSpPr>
        <p:spPr>
          <a:xfrm>
            <a:off x="167278" y="7607972"/>
            <a:ext cx="12534901"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3000">
                <a:solidFill>
                  <a:srgbClr val="0042AA"/>
                </a:solidFill>
                <a:latin typeface="Calibri"/>
                <a:ea typeface="Calibri"/>
                <a:cs typeface="Calibri"/>
                <a:sym typeface="Calibri"/>
              </a:rPr>
              <a:t>Discretization of loop soliton systems: </a:t>
            </a:r>
            <a:r>
              <a:rPr sz="3000">
                <a:latin typeface="Calibri"/>
                <a:ea typeface="Calibri"/>
                <a:cs typeface="Calibri"/>
                <a:sym typeface="Calibri"/>
              </a:rPr>
              <a:t>complex Dym, WKI, Short pulse eqs. etc.</a:t>
            </a:r>
          </a:p>
        </p:txBody>
      </p:sp>
      <p:grpSp>
        <p:nvGrpSpPr>
          <p:cNvPr id="1450" name="Group 1450"/>
          <p:cNvGrpSpPr/>
          <p:nvPr/>
        </p:nvGrpSpPr>
        <p:grpSpPr>
          <a:xfrm>
            <a:off x="7484508" y="5332269"/>
            <a:ext cx="1435101" cy="2032001"/>
            <a:chOff x="0" y="0"/>
            <a:chExt cx="1435100" cy="2032000"/>
          </a:xfrm>
        </p:grpSpPr>
        <p:sp>
          <p:nvSpPr>
            <p:cNvPr id="1448" name="Shape 1448"/>
            <p:cNvSpPr/>
            <p:nvPr/>
          </p:nvSpPr>
          <p:spPr>
            <a:xfrm>
              <a:off x="0" y="0"/>
              <a:ext cx="1435100" cy="1003300"/>
            </a:xfrm>
            <a:prstGeom prst="rect">
              <a:avLst/>
            </a:prstGeom>
            <a:noFill/>
            <a:ln w="381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49" name="Shape 1449"/>
            <p:cNvSpPr/>
            <p:nvPr/>
          </p:nvSpPr>
          <p:spPr>
            <a:xfrm>
              <a:off x="12700" y="1079500"/>
              <a:ext cx="1409700" cy="952500"/>
            </a:xfrm>
            <a:prstGeom prst="rect">
              <a:avLst/>
            </a:prstGeom>
            <a:noFill/>
            <a:ln w="38100" cap="flat">
              <a:solidFill>
                <a:srgbClr val="FF2600"/>
              </a:solidFill>
              <a:prstDash val="solid"/>
              <a:miter lim="400000"/>
            </a:ln>
            <a:effectLst/>
          </p:spPr>
          <p:txBody>
            <a:bodyPr wrap="square" lIns="0" tIns="0" rIns="0" bIns="0" numCol="1" anchor="ctr">
              <a:noAutofit/>
            </a:bodyPr>
            <a:lstStyle/>
            <a:p>
              <a:pPr lvl="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1453" name="Group 1453"/>
          <p:cNvGrpSpPr/>
          <p:nvPr/>
        </p:nvGrpSpPr>
        <p:grpSpPr>
          <a:xfrm>
            <a:off x="989679" y="8529742"/>
            <a:ext cx="5316725" cy="685801"/>
            <a:chOff x="0" y="0"/>
            <a:chExt cx="5316724" cy="685800"/>
          </a:xfrm>
        </p:grpSpPr>
        <p:sp>
          <p:nvSpPr>
            <p:cNvPr id="1451" name="Shape 1451"/>
            <p:cNvSpPr/>
            <p:nvPr/>
          </p:nvSpPr>
          <p:spPr>
            <a:xfrm flipH="1">
              <a:off x="0" y="345813"/>
              <a:ext cx="1762849" cy="1"/>
            </a:xfrm>
            <a:prstGeom prst="line">
              <a:avLst/>
            </a:prstGeom>
            <a:noFill/>
            <a:ln w="38100" cap="flat">
              <a:solidFill>
                <a:srgbClr val="000000"/>
              </a:solidFill>
              <a:prstDash val="solid"/>
              <a:miter lim="400000"/>
              <a:headEnd type="stealth" w="med" len="med"/>
            </a:ln>
            <a:effectLst/>
          </p:spPr>
          <p:txBody>
            <a:bodyPr wrap="square" lIns="0" tIns="0" rIns="0" bIns="0" numCol="1" anchor="t">
              <a:noAutofit/>
            </a:bodyPr>
            <a:lstStyle/>
            <a:p>
              <a:pPr lvl="0" algn="l" defTabSz="457200">
                <a:defRPr sz="1200"/>
              </a:pPr>
            </a:p>
          </p:txBody>
        </p:sp>
        <p:sp>
          <p:nvSpPr>
            <p:cNvPr id="1452" name="Shape 1452"/>
            <p:cNvSpPr/>
            <p:nvPr/>
          </p:nvSpPr>
          <p:spPr>
            <a:xfrm>
              <a:off x="2121522" y="0"/>
              <a:ext cx="3195203" cy="685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3800">
                  <a:solidFill>
                    <a:srgbClr val="DE6A10"/>
                  </a:solidFill>
                  <a:latin typeface="Calibri"/>
                  <a:ea typeface="Calibri"/>
                  <a:cs typeface="Calibri"/>
                  <a:sym typeface="Calibri"/>
                </a:defRPr>
              </a:lvl1pPr>
            </a:lstStyle>
            <a:p>
              <a:pPr lvl="0">
                <a:defRPr b="0" sz="1800">
                  <a:solidFill>
                    <a:srgbClr val="000000"/>
                  </a:solidFill>
                </a:defRPr>
              </a:pPr>
              <a:r>
                <a:rPr b="1" sz="3800">
                  <a:solidFill>
                    <a:srgbClr val="DE6A10"/>
                  </a:solidFill>
                </a:rPr>
                <a:t>Maruno’s talk</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4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4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7" grpId="4"/>
      <p:bldP build="whole" bldLvl="1" animBg="1" rev="0" advAuto="0" spid="1445" grpId="1"/>
      <p:bldP build="whole" bldLvl="1" animBg="1" rev="0" advAuto="0" spid="1444" grpId="2"/>
      <p:bldP build="whole" bldLvl="1" animBg="1" rev="0" advAuto="0" spid="1453" grpId="5"/>
      <p:bldP build="whole" bldLvl="1" animBg="1" rev="0" advAuto="0" spid="1450" grpId="3"/>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5" name="Shape 1455"/>
          <p:cNvSpPr/>
          <p:nvPr/>
        </p:nvSpPr>
        <p:spPr>
          <a:xfrm>
            <a:off x="736600" y="304800"/>
            <a:ext cx="11417300" cy="660400"/>
          </a:xfrm>
          <a:prstGeom prst="roundRect">
            <a:avLst>
              <a:gd name="adj" fmla="val 28846"/>
            </a:avLst>
          </a:prstGeom>
          <a:blipFill>
            <a:blip r:embed="rId3"/>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456" name="Shape 1456"/>
          <p:cNvSpPr/>
          <p:nvPr/>
        </p:nvSpPr>
        <p:spPr>
          <a:xfrm>
            <a:off x="761851" y="114300"/>
            <a:ext cx="11206064" cy="1016001"/>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000">
                <a:solidFill>
                  <a:srgbClr val="FFFFFF"/>
                </a:solidFill>
                <a:latin typeface="Calibri"/>
                <a:ea typeface="Calibri"/>
                <a:cs typeface="Calibri"/>
                <a:sym typeface="Calibri"/>
              </a:defRPr>
            </a:lvl1pPr>
          </a:lstStyle>
          <a:p>
            <a:pPr lvl="0">
              <a:defRPr b="0" sz="1800">
                <a:solidFill>
                  <a:srgbClr val="000000"/>
                </a:solidFill>
              </a:defRPr>
            </a:pPr>
            <a:r>
              <a:rPr b="1" sz="3000">
                <a:solidFill>
                  <a:srgbClr val="FFFFFF"/>
                </a:solidFill>
              </a:rPr>
              <a:t>Integrable  systems can contribute to (discrete) differential geometry</a:t>
            </a:r>
          </a:p>
        </p:txBody>
      </p:sp>
      <p:sp>
        <p:nvSpPr>
          <p:cNvPr id="1457" name="Shape 1457"/>
          <p:cNvSpPr/>
          <p:nvPr/>
        </p:nvSpPr>
        <p:spPr>
          <a:xfrm>
            <a:off x="640841" y="1277475"/>
            <a:ext cx="12141671" cy="97507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360000" indent="-360000" algn="l">
              <a:buSzPct val="70000"/>
              <a:buBlip>
                <a:blip r:embed="rId4"/>
              </a:buBlip>
              <a:defRPr sz="1800"/>
            </a:pPr>
            <a:r>
              <a:rPr sz="2800">
                <a:solidFill>
                  <a:srgbClr val="DE6A10"/>
                </a:solidFill>
                <a:latin typeface="Calibri"/>
                <a:ea typeface="Calibri"/>
                <a:cs typeface="Calibri"/>
                <a:sym typeface="Calibri"/>
              </a:rPr>
              <a:t>Geometric objects:</a:t>
            </a:r>
            <a:r>
              <a:rPr sz="2800">
                <a:solidFill>
                  <a:srgbClr val="164F86"/>
                </a:solidFill>
                <a:latin typeface="Calibri"/>
                <a:ea typeface="Calibri"/>
                <a:cs typeface="Calibri"/>
                <a:sym typeface="Calibri"/>
              </a:rPr>
              <a:t> system of linear equations (</a:t>
            </a:r>
            <a:r>
              <a:rPr sz="2800">
                <a:solidFill>
                  <a:srgbClr val="FF9300"/>
                </a:solidFill>
                <a:latin typeface="Calibri"/>
                <a:ea typeface="Calibri"/>
                <a:cs typeface="Calibri"/>
                <a:sym typeface="Calibri"/>
              </a:rPr>
              <a:t>Gauss-Weingarten eq.</a:t>
            </a:r>
            <a:r>
              <a:rPr sz="2800">
                <a:solidFill>
                  <a:srgbClr val="164F86"/>
                </a:solidFill>
                <a:latin typeface="Calibri"/>
                <a:ea typeface="Calibri"/>
                <a:cs typeface="Calibri"/>
                <a:sym typeface="Calibri"/>
              </a:rPr>
              <a:t>) + compatibility condition (</a:t>
            </a:r>
            <a:r>
              <a:rPr sz="2800">
                <a:solidFill>
                  <a:srgbClr val="FF9300"/>
                </a:solidFill>
                <a:latin typeface="Calibri"/>
                <a:ea typeface="Calibri"/>
                <a:cs typeface="Calibri"/>
                <a:sym typeface="Calibri"/>
              </a:rPr>
              <a:t>Gauss-Codazzi eq.</a:t>
            </a:r>
            <a:r>
              <a:rPr sz="2800">
                <a:solidFill>
                  <a:srgbClr val="164F86"/>
                </a:solidFill>
                <a:latin typeface="Calibri"/>
                <a:ea typeface="Calibri"/>
                <a:cs typeface="Calibri"/>
                <a:sym typeface="Calibri"/>
              </a:rPr>
              <a:t>) 〜 integrable systems</a:t>
            </a:r>
          </a:p>
        </p:txBody>
      </p:sp>
      <p:sp>
        <p:nvSpPr>
          <p:cNvPr id="1458" name="Shape 1458"/>
          <p:cNvSpPr/>
          <p:nvPr/>
        </p:nvSpPr>
        <p:spPr>
          <a:xfrm>
            <a:off x="667748" y="3862343"/>
            <a:ext cx="10166996" cy="965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360000" indent="-360000" algn="l">
              <a:buSzPct val="70000"/>
              <a:buBlip>
                <a:blip r:embed="rId4"/>
              </a:buBlip>
              <a:defRPr sz="2800">
                <a:solidFill>
                  <a:srgbClr val="002452"/>
                </a:solidFill>
                <a:latin typeface="Calibri"/>
                <a:ea typeface="Calibri"/>
                <a:cs typeface="Calibri"/>
                <a:sym typeface="Calibri"/>
              </a:defRPr>
            </a:lvl1pPr>
          </a:lstStyle>
          <a:p>
            <a:pPr lvl="0">
              <a:defRPr sz="1800">
                <a:solidFill>
                  <a:srgbClr val="000000"/>
                </a:solidFill>
              </a:defRPr>
            </a:pPr>
            <a:r>
              <a:rPr sz="2800">
                <a:solidFill>
                  <a:srgbClr val="002452"/>
                </a:solidFill>
              </a:rPr>
              <a:t>Explicit reconstruction of the curves (by means of the τ functions).</a:t>
            </a:r>
          </a:p>
        </p:txBody>
      </p:sp>
      <p:sp>
        <p:nvSpPr>
          <p:cNvPr id="1459" name="Shape 1459"/>
          <p:cNvSpPr/>
          <p:nvPr/>
        </p:nvSpPr>
        <p:spPr>
          <a:xfrm>
            <a:off x="174317" y="6475768"/>
            <a:ext cx="7429501"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5"/>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Future Problems</a:t>
            </a:r>
          </a:p>
        </p:txBody>
      </p:sp>
      <p:sp>
        <p:nvSpPr>
          <p:cNvPr id="1460" name="Shape 1460"/>
          <p:cNvSpPr/>
          <p:nvPr/>
        </p:nvSpPr>
        <p:spPr>
          <a:xfrm>
            <a:off x="647700" y="7237428"/>
            <a:ext cx="11684000" cy="965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60000" indent="-360000" algn="l">
              <a:buSzPct val="70000"/>
              <a:buBlip>
                <a:blip r:embed="rId4"/>
              </a:buBlip>
              <a:defRPr sz="1800"/>
            </a:pPr>
            <a:r>
              <a:rPr sz="2800">
                <a:solidFill>
                  <a:srgbClr val="004479"/>
                </a:solidFill>
                <a:latin typeface="Calibri"/>
                <a:ea typeface="Calibri"/>
                <a:cs typeface="Calibri"/>
                <a:sym typeface="Calibri"/>
              </a:rPr>
              <a:t>Model of discrete deformation of space discrete curves with </a:t>
            </a:r>
            <a:r>
              <a:rPr i="1" sz="2800">
                <a:solidFill>
                  <a:srgbClr val="004479"/>
                </a:solidFill>
                <a:latin typeface="Calibri"/>
                <a:ea typeface="Calibri"/>
                <a:cs typeface="Calibri"/>
                <a:sym typeface="Calibri"/>
              </a:rPr>
              <a:t>varying torsion</a:t>
            </a:r>
            <a:r>
              <a:rPr sz="2800">
                <a:solidFill>
                  <a:srgbClr val="004479"/>
                </a:solidFill>
                <a:latin typeface="Calibri"/>
                <a:ea typeface="Calibri"/>
                <a:cs typeface="Calibri"/>
                <a:sym typeface="Calibri"/>
              </a:rPr>
              <a:t> → </a:t>
            </a:r>
            <a:r>
              <a:rPr sz="2800">
                <a:solidFill>
                  <a:srgbClr val="DE6A10"/>
                </a:solidFill>
                <a:latin typeface="Calibri"/>
                <a:ea typeface="Calibri"/>
                <a:cs typeface="Calibri"/>
                <a:sym typeface="Calibri"/>
              </a:rPr>
              <a:t>discrete NLS and others</a:t>
            </a:r>
          </a:p>
        </p:txBody>
      </p:sp>
      <p:sp>
        <p:nvSpPr>
          <p:cNvPr id="1461" name="Shape 1461"/>
          <p:cNvSpPr/>
          <p:nvPr/>
        </p:nvSpPr>
        <p:spPr>
          <a:xfrm>
            <a:off x="642305" y="8166142"/>
            <a:ext cx="12111695" cy="965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360000" indent="-360000" algn="l">
              <a:buSzPct val="70000"/>
              <a:buBlip>
                <a:blip r:embed="rId4"/>
              </a:buBlip>
              <a:defRPr sz="2800">
                <a:solidFill>
                  <a:srgbClr val="004479"/>
                </a:solidFill>
                <a:latin typeface="Calibri"/>
                <a:ea typeface="Calibri"/>
                <a:cs typeface="Calibri"/>
                <a:sym typeface="Calibri"/>
              </a:defRPr>
            </a:lvl1pPr>
          </a:lstStyle>
          <a:p>
            <a:pPr lvl="0">
              <a:defRPr sz="1800">
                <a:solidFill>
                  <a:srgbClr val="000000"/>
                </a:solidFill>
              </a:defRPr>
            </a:pPr>
            <a:r>
              <a:rPr sz="2800">
                <a:solidFill>
                  <a:srgbClr val="004479"/>
                </a:solidFill>
              </a:rPr>
              <a:t>Discrete surfaces (discrete elliptic sine-Gordon etc.), elasticity (non-integrable)</a:t>
            </a:r>
          </a:p>
        </p:txBody>
      </p:sp>
      <p:sp>
        <p:nvSpPr>
          <p:cNvPr id="1462" name="Shape 1462"/>
          <p:cNvSpPr/>
          <p:nvPr/>
        </p:nvSpPr>
        <p:spPr>
          <a:xfrm>
            <a:off x="660974" y="2434138"/>
            <a:ext cx="12141671" cy="1530764"/>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360000" indent="-360000" algn="l">
              <a:buSzPct val="70000"/>
              <a:buBlip>
                <a:blip r:embed="rId4"/>
              </a:buBlip>
              <a:defRPr sz="1800"/>
            </a:pPr>
            <a:r>
              <a:rPr sz="2800">
                <a:solidFill>
                  <a:srgbClr val="DE6A10"/>
                </a:solidFill>
                <a:latin typeface="Calibri"/>
                <a:ea typeface="Calibri"/>
                <a:cs typeface="Calibri"/>
                <a:sym typeface="Calibri"/>
              </a:rPr>
              <a:t>Construction of geometric objects:</a:t>
            </a:r>
            <a:r>
              <a:rPr sz="2800">
                <a:solidFill>
                  <a:srgbClr val="004479"/>
                </a:solidFill>
                <a:latin typeface="Calibri"/>
                <a:ea typeface="Calibri"/>
                <a:cs typeface="Calibri"/>
                <a:sym typeface="Calibri"/>
              </a:rPr>
              <a:t> (i) solve nonlinear equations arising from the compatibiity condition (ii) solve linear equations with coefficients given in (i).</a:t>
            </a:r>
            <a:br>
              <a:rPr sz="2800">
                <a:solidFill>
                  <a:srgbClr val="004479"/>
                </a:solidFill>
                <a:latin typeface="Calibri"/>
                <a:ea typeface="Calibri"/>
                <a:cs typeface="Calibri"/>
                <a:sym typeface="Calibri"/>
              </a:rPr>
            </a:br>
            <a:r>
              <a:rPr sz="2800">
                <a:solidFill>
                  <a:srgbClr val="004479"/>
                </a:solidFill>
                <a:latin typeface="Calibri"/>
                <a:ea typeface="Calibri"/>
                <a:cs typeface="Calibri"/>
                <a:sym typeface="Calibri"/>
              </a:rPr>
              <a:t>→ explicit construction is often difficult and valuable.</a:t>
            </a:r>
          </a:p>
        </p:txBody>
      </p:sp>
      <p:sp>
        <p:nvSpPr>
          <p:cNvPr id="1463" name="Shape 1463"/>
          <p:cNvSpPr/>
          <p:nvPr/>
        </p:nvSpPr>
        <p:spPr>
          <a:xfrm>
            <a:off x="646603" y="4866223"/>
            <a:ext cx="12492153" cy="159350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marL="360000" indent="-360000" algn="l">
              <a:buSzPct val="70000"/>
              <a:buBlip>
                <a:blip r:embed="rId4"/>
              </a:buBlip>
              <a:defRPr sz="1800"/>
            </a:pPr>
            <a:r>
              <a:rPr sz="2800">
                <a:solidFill>
                  <a:srgbClr val="004479"/>
                </a:solidFill>
                <a:latin typeface="Calibri"/>
                <a:ea typeface="Calibri"/>
                <a:cs typeface="Calibri"/>
                <a:sym typeface="Calibri"/>
              </a:rPr>
              <a:t>General case is usually hopelessly complicated (in particular, discrete deformation): </a:t>
            </a:r>
            <a:r>
              <a:rPr sz="2800">
                <a:solidFill>
                  <a:srgbClr val="FF9300"/>
                </a:solidFill>
                <a:latin typeface="Calibri"/>
                <a:ea typeface="Calibri"/>
                <a:cs typeface="Calibri"/>
                <a:sym typeface="Calibri"/>
              </a:rPr>
              <a:t>(some of) </a:t>
            </a:r>
            <a:r>
              <a:rPr sz="2800">
                <a:solidFill>
                  <a:srgbClr val="DE6A10"/>
                </a:solidFill>
                <a:latin typeface="Calibri"/>
                <a:ea typeface="Calibri"/>
                <a:cs typeface="Calibri"/>
                <a:sym typeface="Calibri"/>
              </a:rPr>
              <a:t>integrable models give feasible models with good properties. But the matching with geometric context is highly non-trivial.</a:t>
            </a:r>
          </a:p>
        </p:txBody>
      </p:sp>
      <p:sp>
        <p:nvSpPr>
          <p:cNvPr id="1464" name="Shape 1464"/>
          <p:cNvSpPr/>
          <p:nvPr/>
        </p:nvSpPr>
        <p:spPr>
          <a:xfrm>
            <a:off x="667818" y="9011039"/>
            <a:ext cx="12111696"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360000" indent="-360000" algn="l">
              <a:buSzPct val="70000"/>
              <a:buBlip>
                <a:blip r:embed="rId4"/>
              </a:buBlip>
              <a:defRPr sz="2800">
                <a:solidFill>
                  <a:srgbClr val="004479"/>
                </a:solidFill>
                <a:latin typeface="Calibri"/>
                <a:ea typeface="Calibri"/>
                <a:cs typeface="Calibri"/>
                <a:sym typeface="Calibri"/>
              </a:defRPr>
            </a:lvl1pPr>
          </a:lstStyle>
          <a:p>
            <a:pPr lvl="0">
              <a:defRPr sz="1800">
                <a:solidFill>
                  <a:srgbClr val="000000"/>
                </a:solidFill>
              </a:defRPr>
            </a:pPr>
            <a:r>
              <a:rPr sz="2800">
                <a:solidFill>
                  <a:srgbClr val="004479"/>
                </a:solidFill>
              </a:rPr>
              <a:t>Nearly integrable deformations…(Dym + external source etc.)</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4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4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4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4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4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3" grpId="4"/>
      <p:bldP build="whole" bldLvl="1" animBg="1" rev="0" advAuto="0" spid="1457" grpId="1"/>
      <p:bldP build="whole" bldLvl="1" animBg="1" rev="0" advAuto="0" spid="1459" grpId="5"/>
      <p:bldP build="whole" bldLvl="1" animBg="1" rev="0" advAuto="0" spid="1458" grpId="3"/>
      <p:bldP build="whole" bldLvl="1" animBg="1" rev="0" advAuto="0" spid="1460" grpId="6"/>
      <p:bldP build="whole" bldLvl="1" animBg="1" rev="0" advAuto="0" spid="1461" grpId="7"/>
      <p:bldP build="whole" bldLvl="1" animBg="1" rev="0" advAuto="0" spid="1462" grpId="2"/>
      <p:bldP build="whole" bldLvl="1" animBg="1" rev="0" advAuto="0" spid="1464" grpId="8"/>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nvSpPr>
        <p:spPr>
          <a:xfrm>
            <a:off x="457200" y="241300"/>
            <a:ext cx="12458700" cy="1722686"/>
          </a:xfrm>
          <a:prstGeom prst="rect">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4" name="Shape 54"/>
          <p:cNvSpPr/>
          <p:nvPr/>
        </p:nvSpPr>
        <p:spPr>
          <a:xfrm>
            <a:off x="520700" y="95250"/>
            <a:ext cx="12309029" cy="2006601"/>
          </a:xfrm>
          <a:prstGeom prst="rect">
            <a:avLst/>
          </a:prstGeom>
          <a:ln w="12700">
            <a:miter lim="400000"/>
          </a:ln>
          <a:effectLst>
            <a:outerShdw sx="100000" sy="100000" kx="0" ky="0" algn="b" rotWithShape="0" blurRad="127000" dist="76200" dir="54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b="1" sz="4200">
                <a:solidFill>
                  <a:srgbClr val="FFFFFF"/>
                </a:solidFill>
                <a:latin typeface="Calibri"/>
                <a:ea typeface="Calibri"/>
                <a:cs typeface="Calibri"/>
                <a:sym typeface="Calibri"/>
              </a:rPr>
              <a:t>Integrable Discrete Deformations of Discrete Curves:</a:t>
            </a:r>
            <a:endParaRPr b="1" sz="4200">
              <a:solidFill>
                <a:srgbClr val="FFFFFF"/>
              </a:solidFill>
              <a:latin typeface="Calibri"/>
              <a:ea typeface="Calibri"/>
              <a:cs typeface="Calibri"/>
              <a:sym typeface="Calibri"/>
            </a:endParaRPr>
          </a:p>
          <a:p>
            <a:pPr lvl="0">
              <a:defRPr sz="1800"/>
            </a:pPr>
            <a:r>
              <a:rPr b="1" i="1" sz="4200">
                <a:solidFill>
                  <a:srgbClr val="FFFFFF"/>
                </a:solidFill>
                <a:latin typeface="Calibri"/>
                <a:ea typeface="Calibri"/>
                <a:cs typeface="Calibri"/>
                <a:sym typeface="Calibri"/>
              </a:rPr>
              <a:t>Geometry and Solitons, Old and New</a:t>
            </a:r>
          </a:p>
        </p:txBody>
      </p:sp>
      <p:sp>
        <p:nvSpPr>
          <p:cNvPr id="55" name="Shape 55"/>
          <p:cNvSpPr/>
          <p:nvPr/>
        </p:nvSpPr>
        <p:spPr>
          <a:xfrm>
            <a:off x="228600" y="6718299"/>
            <a:ext cx="12286209" cy="1612901"/>
          </a:xfrm>
          <a:prstGeom prst="rect">
            <a:avLst/>
          </a:prstGeom>
          <a:ln w="12700">
            <a:miter lim="400000"/>
          </a:ln>
          <a:extLst>
            <a:ext uri="{C572A759-6A51-4108-AA02-DFA0A04FC94B}">
              <ma14:wrappingTextBoxFlag xmlns:ma14="http://schemas.microsoft.com/office/mac/drawingml/2011/main" val="1"/>
            </a:ext>
          </a:extLst>
        </p:spPr>
        <p:txBody>
          <a:bodyPr lIns="12700" tIns="12700" rIns="12700" bIns="12700" anchor="ctr">
            <a:spAutoFit/>
          </a:bodyPr>
          <a:lstStyle/>
          <a:p>
            <a:pPr lvl="0">
              <a:spcBef>
                <a:spcPts val="1100"/>
              </a:spcBef>
              <a:defRPr sz="1800"/>
            </a:pPr>
            <a:r>
              <a:rPr b="1" sz="3200">
                <a:solidFill>
                  <a:srgbClr val="407979"/>
                </a:solidFill>
                <a:latin typeface="Palatino Linotype"/>
                <a:ea typeface="Palatino Linotype"/>
                <a:cs typeface="Palatino Linotype"/>
                <a:sym typeface="Palatino Linotype"/>
              </a:rPr>
              <a:t>Representation Theory, Special Functions and Painlevé Equations</a:t>
            </a:r>
            <a:endParaRPr b="1" sz="3200">
              <a:solidFill>
                <a:srgbClr val="407979"/>
              </a:solidFill>
              <a:latin typeface="Palatino Linotype"/>
              <a:ea typeface="Palatino Linotype"/>
              <a:cs typeface="Palatino Linotype"/>
              <a:sym typeface="Palatino Linotype"/>
            </a:endParaRPr>
          </a:p>
          <a:p>
            <a:pPr lvl="0">
              <a:spcBef>
                <a:spcPts val="1100"/>
              </a:spcBef>
              <a:defRPr sz="1800"/>
            </a:pPr>
            <a:r>
              <a:rPr b="1" sz="3200">
                <a:solidFill>
                  <a:srgbClr val="407979"/>
                </a:solidFill>
                <a:latin typeface="Palatino Linotype"/>
                <a:ea typeface="Palatino Linotype"/>
                <a:cs typeface="Palatino Linotype"/>
                <a:sym typeface="Palatino Linotype"/>
              </a:rPr>
              <a:t>RIMS, 4 March 2015</a:t>
            </a:r>
          </a:p>
        </p:txBody>
      </p:sp>
      <p:pic>
        <p:nvPicPr>
          <p:cNvPr id="56" name="Kyudai_logo_letterhead.jpg"/>
          <p:cNvPicPr/>
          <p:nvPr/>
        </p:nvPicPr>
        <p:blipFill>
          <a:blip r:embed="rId4">
            <a:extLst/>
          </a:blip>
          <a:stretch>
            <a:fillRect/>
          </a:stretch>
        </p:blipFill>
        <p:spPr>
          <a:xfrm>
            <a:off x="6807200" y="8877300"/>
            <a:ext cx="4672807" cy="736600"/>
          </a:xfrm>
          <a:prstGeom prst="rect">
            <a:avLst/>
          </a:prstGeom>
          <a:ln w="12700">
            <a:miter lim="400000"/>
          </a:ln>
        </p:spPr>
      </p:pic>
      <p:sp>
        <p:nvSpPr>
          <p:cNvPr id="57" name="Shape 57"/>
          <p:cNvSpPr/>
          <p:nvPr/>
        </p:nvSpPr>
        <p:spPr>
          <a:xfrm>
            <a:off x="1244600" y="2228850"/>
            <a:ext cx="10744200" cy="2209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0">
              <a:lnSpc>
                <a:spcPct val="110000"/>
              </a:lnSpc>
              <a:spcBef>
                <a:spcPts val="1500"/>
              </a:spcBef>
              <a:defRPr sz="1800"/>
            </a:pPr>
            <a:r>
              <a:rPr b="1" sz="4200">
                <a:solidFill>
                  <a:srgbClr val="AA7942"/>
                </a:solidFill>
                <a:latin typeface="Palatino"/>
                <a:ea typeface="Palatino"/>
                <a:cs typeface="Palatino"/>
                <a:sym typeface="Palatino"/>
              </a:rPr>
              <a:t>Kenji Kajiwara</a:t>
            </a:r>
            <a:r>
              <a:rPr b="1" sz="4200">
                <a:solidFill>
                  <a:srgbClr val="AA7942"/>
                </a:solidFill>
                <a:latin typeface="Gill Sans"/>
                <a:ea typeface="Gill Sans"/>
                <a:cs typeface="Gill Sans"/>
                <a:sym typeface="Gill Sans"/>
              </a:rPr>
              <a:t> </a:t>
            </a:r>
            <a:endParaRPr b="1" sz="4200">
              <a:solidFill>
                <a:srgbClr val="AA7942"/>
              </a:solidFill>
              <a:latin typeface="Gill Sans"/>
              <a:ea typeface="Gill Sans"/>
              <a:cs typeface="Gill Sans"/>
              <a:sym typeface="Gill Sans"/>
            </a:endParaRPr>
          </a:p>
          <a:p>
            <a:pPr lvl="0">
              <a:spcBef>
                <a:spcPts val="700"/>
              </a:spcBef>
              <a:defRPr sz="1800"/>
            </a:pPr>
            <a:r>
              <a:rPr b="1" sz="3200">
                <a:solidFill>
                  <a:srgbClr val="004242"/>
                </a:solidFill>
                <a:latin typeface="Calibri"/>
                <a:ea typeface="Calibri"/>
                <a:cs typeface="Calibri"/>
                <a:sym typeface="Calibri"/>
              </a:rPr>
              <a:t>Institute of Mathematics for Industry</a:t>
            </a:r>
            <a:endParaRPr b="1" sz="3200">
              <a:solidFill>
                <a:srgbClr val="004242"/>
              </a:solidFill>
              <a:latin typeface="Calibri"/>
              <a:ea typeface="Calibri"/>
              <a:cs typeface="Calibri"/>
              <a:sym typeface="Calibri"/>
            </a:endParaRPr>
          </a:p>
          <a:p>
            <a:pPr lvl="0">
              <a:defRPr sz="1800"/>
            </a:pPr>
            <a:r>
              <a:rPr b="1" sz="3200">
                <a:solidFill>
                  <a:srgbClr val="004242"/>
                </a:solidFill>
                <a:latin typeface="Calibri"/>
                <a:ea typeface="Calibri"/>
                <a:cs typeface="Calibri"/>
                <a:sym typeface="Calibri"/>
              </a:rPr>
              <a:t> Kyushu University</a:t>
            </a:r>
          </a:p>
        </p:txBody>
      </p:sp>
      <p:pic>
        <p:nvPicPr>
          <p:cNvPr id="58" name="IMI_logo01.png"/>
          <p:cNvPicPr/>
          <p:nvPr/>
        </p:nvPicPr>
        <p:blipFill>
          <a:blip r:embed="rId5">
            <a:extLst/>
          </a:blip>
          <a:stretch>
            <a:fillRect/>
          </a:stretch>
        </p:blipFill>
        <p:spPr>
          <a:xfrm>
            <a:off x="2356055" y="8565663"/>
            <a:ext cx="2737585" cy="1162537"/>
          </a:xfrm>
          <a:prstGeom prst="rect">
            <a:avLst/>
          </a:prstGeom>
          <a:ln w="12700">
            <a:miter lim="400000"/>
          </a:ln>
        </p:spPr>
      </p:pic>
      <p:sp>
        <p:nvSpPr>
          <p:cNvPr id="59" name="Shape 59"/>
          <p:cNvSpPr/>
          <p:nvPr/>
        </p:nvSpPr>
        <p:spPr>
          <a:xfrm>
            <a:off x="1206500" y="4610100"/>
            <a:ext cx="10744200" cy="167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spcBef>
                <a:spcPts val="300"/>
              </a:spcBef>
              <a:defRPr sz="1800"/>
            </a:pPr>
            <a:r>
              <a:rPr b="1" sz="3200">
                <a:solidFill>
                  <a:srgbClr val="AA7942"/>
                </a:solidFill>
                <a:latin typeface="Calibri"/>
                <a:ea typeface="Calibri"/>
                <a:cs typeface="Calibri"/>
                <a:sym typeface="Calibri"/>
              </a:rPr>
              <a:t>Jun-ichi Inoguchi </a:t>
            </a:r>
            <a:r>
              <a:rPr b="1" sz="3200">
                <a:solidFill>
                  <a:srgbClr val="004242"/>
                </a:solidFill>
                <a:latin typeface="Calibri"/>
                <a:ea typeface="Calibri"/>
                <a:cs typeface="Calibri"/>
                <a:sym typeface="Calibri"/>
              </a:rPr>
              <a:t>(Yamagata University)</a:t>
            </a:r>
            <a:endParaRPr b="1" sz="3200">
              <a:solidFill>
                <a:srgbClr val="AA7942"/>
              </a:solidFill>
              <a:latin typeface="Calibri"/>
              <a:ea typeface="Calibri"/>
              <a:cs typeface="Calibri"/>
              <a:sym typeface="Calibri"/>
            </a:endParaRPr>
          </a:p>
          <a:p>
            <a:pPr lvl="0">
              <a:spcBef>
                <a:spcPts val="300"/>
              </a:spcBef>
              <a:defRPr sz="1800"/>
            </a:pPr>
            <a:r>
              <a:rPr b="1" sz="3200">
                <a:solidFill>
                  <a:srgbClr val="AA7942"/>
                </a:solidFill>
                <a:latin typeface="Calibri"/>
                <a:ea typeface="Calibri"/>
                <a:cs typeface="Calibri"/>
                <a:sym typeface="Calibri"/>
              </a:rPr>
              <a:t>Nozomu Matsuura </a:t>
            </a:r>
            <a:r>
              <a:rPr b="1" sz="3200">
                <a:solidFill>
                  <a:srgbClr val="004242"/>
                </a:solidFill>
                <a:latin typeface="Calibri"/>
                <a:ea typeface="Calibri"/>
                <a:cs typeface="Calibri"/>
                <a:sym typeface="Calibri"/>
              </a:rPr>
              <a:t>(Fukuoka University)</a:t>
            </a:r>
            <a:endParaRPr b="1" sz="3200">
              <a:solidFill>
                <a:srgbClr val="AA7942"/>
              </a:solidFill>
              <a:latin typeface="Calibri"/>
              <a:ea typeface="Calibri"/>
              <a:cs typeface="Calibri"/>
              <a:sym typeface="Calibri"/>
            </a:endParaRPr>
          </a:p>
          <a:p>
            <a:pPr lvl="0">
              <a:spcBef>
                <a:spcPts val="300"/>
              </a:spcBef>
              <a:defRPr sz="1800"/>
            </a:pPr>
            <a:r>
              <a:rPr b="1" sz="3200">
                <a:solidFill>
                  <a:srgbClr val="AA7942"/>
                </a:solidFill>
                <a:latin typeface="Calibri"/>
                <a:ea typeface="Calibri"/>
                <a:cs typeface="Calibri"/>
                <a:sym typeface="Calibri"/>
              </a:rPr>
              <a:t>Yasuhiro Ohta </a:t>
            </a:r>
            <a:r>
              <a:rPr b="1" sz="3200">
                <a:solidFill>
                  <a:srgbClr val="004242"/>
                </a:solidFill>
                <a:latin typeface="Calibri"/>
                <a:ea typeface="Calibri"/>
                <a:cs typeface="Calibri"/>
                <a:sym typeface="Calibri"/>
              </a:rPr>
              <a:t>(Kobe University)</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77" name="Group 1477"/>
          <p:cNvGrpSpPr/>
          <p:nvPr/>
        </p:nvGrpSpPr>
        <p:grpSpPr>
          <a:xfrm>
            <a:off x="342643" y="7165082"/>
            <a:ext cx="11647704" cy="2211041"/>
            <a:chOff x="0" y="0"/>
            <a:chExt cx="11647702" cy="2211040"/>
          </a:xfrm>
        </p:grpSpPr>
        <p:sp>
          <p:nvSpPr>
            <p:cNvPr id="1468" name="Shape 1468"/>
            <p:cNvSpPr/>
            <p:nvPr/>
          </p:nvSpPr>
          <p:spPr>
            <a:xfrm>
              <a:off x="10597155" y="1769367"/>
              <a:ext cx="346274" cy="414488"/>
            </a:xfrm>
            <a:prstGeom prst="rect">
              <a:avLst/>
            </a:prstGeom>
            <a:solidFill>
              <a:srgbClr val="DCBD23"/>
            </a:solidFill>
            <a:ln w="12700" cap="flat">
              <a:noFill/>
              <a:miter lim="400000"/>
            </a:ln>
            <a:effectLst/>
          </p:spPr>
          <p:txBody>
            <a:bodyPr wrap="square" lIns="0" tIns="0" rIns="0" bIns="0" numCol="1" anchor="ctr">
              <a:noAutofit/>
            </a:bodyPr>
            <a:lstStyle/>
            <a:p>
              <a:pPr lvl="0">
                <a:defRPr sz="2400">
                  <a:solidFill>
                    <a:srgbClr val="F39019"/>
                  </a:solidFill>
                </a:defRPr>
              </a:pPr>
            </a:p>
          </p:txBody>
        </p:sp>
        <p:sp>
          <p:nvSpPr>
            <p:cNvPr id="1469" name="Shape 1469"/>
            <p:cNvSpPr/>
            <p:nvPr/>
          </p:nvSpPr>
          <p:spPr>
            <a:xfrm>
              <a:off x="4831355" y="1769367"/>
              <a:ext cx="346274" cy="414488"/>
            </a:xfrm>
            <a:prstGeom prst="rect">
              <a:avLst/>
            </a:prstGeom>
            <a:solidFill>
              <a:srgbClr val="DCBD23"/>
            </a:solidFill>
            <a:ln w="12700" cap="flat">
              <a:noFill/>
              <a:miter lim="400000"/>
            </a:ln>
            <a:effectLst/>
          </p:spPr>
          <p:txBody>
            <a:bodyPr wrap="square" lIns="0" tIns="0" rIns="0" bIns="0" numCol="1" anchor="ctr">
              <a:noAutofit/>
            </a:bodyPr>
            <a:lstStyle/>
            <a:p>
              <a:pPr lvl="0">
                <a:defRPr sz="2400">
                  <a:solidFill>
                    <a:srgbClr val="F39019"/>
                  </a:solidFill>
                </a:defRPr>
              </a:pPr>
            </a:p>
          </p:txBody>
        </p:sp>
        <p:sp>
          <p:nvSpPr>
            <p:cNvPr id="1470" name="Shape 1470"/>
            <p:cNvSpPr/>
            <p:nvPr/>
          </p:nvSpPr>
          <p:spPr>
            <a:xfrm>
              <a:off x="10076455" y="1185167"/>
              <a:ext cx="346274" cy="414488"/>
            </a:xfrm>
            <a:prstGeom prst="rect">
              <a:avLst/>
            </a:prstGeom>
            <a:solidFill>
              <a:srgbClr val="DCBD23"/>
            </a:solidFill>
            <a:ln w="12700" cap="flat">
              <a:noFill/>
              <a:miter lim="400000"/>
            </a:ln>
            <a:effectLst/>
          </p:spPr>
          <p:txBody>
            <a:bodyPr wrap="square" lIns="0" tIns="0" rIns="0" bIns="0" numCol="1" anchor="ctr">
              <a:noAutofit/>
            </a:bodyPr>
            <a:lstStyle/>
            <a:p>
              <a:pPr lvl="0">
                <a:defRPr sz="2400">
                  <a:solidFill>
                    <a:srgbClr val="F39019"/>
                  </a:solidFill>
                </a:defRPr>
              </a:pPr>
            </a:p>
          </p:txBody>
        </p:sp>
        <p:sp>
          <p:nvSpPr>
            <p:cNvPr id="1471" name="Shape 1471"/>
            <p:cNvSpPr/>
            <p:nvPr/>
          </p:nvSpPr>
          <p:spPr>
            <a:xfrm>
              <a:off x="4513855" y="1172467"/>
              <a:ext cx="346274" cy="414488"/>
            </a:xfrm>
            <a:prstGeom prst="rect">
              <a:avLst/>
            </a:prstGeom>
            <a:solidFill>
              <a:srgbClr val="DCBD23"/>
            </a:solidFill>
            <a:ln w="12700" cap="flat">
              <a:noFill/>
              <a:miter lim="400000"/>
            </a:ln>
            <a:effectLst/>
          </p:spPr>
          <p:txBody>
            <a:bodyPr wrap="square" lIns="0" tIns="0" rIns="0" bIns="0" numCol="1" anchor="ctr">
              <a:noAutofit/>
            </a:bodyPr>
            <a:lstStyle/>
            <a:p>
              <a:pPr lvl="0">
                <a:defRPr sz="2400">
                  <a:solidFill>
                    <a:srgbClr val="F39019"/>
                  </a:solidFill>
                </a:defRPr>
              </a:pPr>
            </a:p>
          </p:txBody>
        </p:sp>
        <p:sp>
          <p:nvSpPr>
            <p:cNvPr id="1472" name="Shape 1472"/>
            <p:cNvSpPr/>
            <p:nvPr/>
          </p:nvSpPr>
          <p:spPr>
            <a:xfrm>
              <a:off x="10647955" y="613667"/>
              <a:ext cx="346274" cy="414488"/>
            </a:xfrm>
            <a:prstGeom prst="rect">
              <a:avLst/>
            </a:prstGeom>
            <a:solidFill>
              <a:srgbClr val="FFFC79"/>
            </a:solidFill>
            <a:ln w="12700" cap="flat">
              <a:noFill/>
              <a:miter lim="400000"/>
            </a:ln>
            <a:effectLst/>
          </p:spPr>
          <p:txBody>
            <a:bodyPr wrap="square" lIns="0" tIns="0" rIns="0" bIns="0" numCol="1" anchor="ctr">
              <a:noAutofit/>
            </a:bodyPr>
            <a:lstStyle/>
            <a:p>
              <a:pPr lvl="0">
                <a:defRPr sz="2400">
                  <a:solidFill>
                    <a:srgbClr val="F5D328"/>
                  </a:solidFill>
                </a:defRPr>
              </a:pPr>
            </a:p>
          </p:txBody>
        </p:sp>
        <p:sp>
          <p:nvSpPr>
            <p:cNvPr id="1473" name="Shape 1473"/>
            <p:cNvSpPr/>
            <p:nvPr/>
          </p:nvSpPr>
          <p:spPr>
            <a:xfrm>
              <a:off x="10089155" y="29467"/>
              <a:ext cx="346274" cy="414488"/>
            </a:xfrm>
            <a:prstGeom prst="rect">
              <a:avLst/>
            </a:prstGeom>
            <a:solidFill>
              <a:srgbClr val="FFFC79"/>
            </a:solidFill>
            <a:ln w="12700" cap="flat">
              <a:noFill/>
              <a:miter lim="400000"/>
            </a:ln>
            <a:effectLst/>
          </p:spPr>
          <p:txBody>
            <a:bodyPr wrap="square" lIns="0" tIns="0" rIns="0" bIns="0" numCol="1" anchor="ctr">
              <a:noAutofit/>
            </a:bodyPr>
            <a:lstStyle/>
            <a:p>
              <a:pPr lvl="0">
                <a:defRPr sz="2400">
                  <a:solidFill>
                    <a:srgbClr val="F5D328"/>
                  </a:solidFill>
                </a:defRPr>
              </a:pPr>
            </a:p>
          </p:txBody>
        </p:sp>
        <p:sp>
          <p:nvSpPr>
            <p:cNvPr id="1474" name="Shape 1474"/>
            <p:cNvSpPr/>
            <p:nvPr/>
          </p:nvSpPr>
          <p:spPr>
            <a:xfrm>
              <a:off x="4805955" y="600967"/>
              <a:ext cx="346274" cy="414488"/>
            </a:xfrm>
            <a:prstGeom prst="rect">
              <a:avLst/>
            </a:prstGeom>
            <a:solidFill>
              <a:srgbClr val="FFFC79"/>
            </a:solidFill>
            <a:ln w="12700" cap="flat">
              <a:noFill/>
              <a:miter lim="400000"/>
            </a:ln>
            <a:effectLst/>
          </p:spPr>
          <p:txBody>
            <a:bodyPr wrap="square" lIns="0" tIns="0" rIns="0" bIns="0" numCol="1" anchor="ctr">
              <a:noAutofit/>
            </a:bodyPr>
            <a:lstStyle/>
            <a:p>
              <a:pPr lvl="0">
                <a:defRPr sz="2400">
                  <a:solidFill>
                    <a:srgbClr val="F5D328"/>
                  </a:solidFill>
                </a:defRPr>
              </a:pPr>
            </a:p>
          </p:txBody>
        </p:sp>
        <p:sp>
          <p:nvSpPr>
            <p:cNvPr id="1475" name="Shape 1475"/>
            <p:cNvSpPr/>
            <p:nvPr/>
          </p:nvSpPr>
          <p:spPr>
            <a:xfrm>
              <a:off x="4501155" y="54867"/>
              <a:ext cx="346274" cy="414488"/>
            </a:xfrm>
            <a:prstGeom prst="rect">
              <a:avLst/>
            </a:prstGeom>
            <a:solidFill>
              <a:srgbClr val="FFFC79"/>
            </a:solidFill>
            <a:ln w="12700" cap="flat">
              <a:noFill/>
              <a:miter lim="400000"/>
            </a:ln>
            <a:effectLst/>
          </p:spPr>
          <p:txBody>
            <a:bodyPr wrap="square" lIns="0" tIns="0" rIns="0" bIns="0" numCol="1" anchor="ctr">
              <a:noAutofit/>
            </a:bodyPr>
            <a:lstStyle/>
            <a:p>
              <a:pPr lvl="0">
                <a:defRPr sz="2400">
                  <a:solidFill>
                    <a:srgbClr val="F5D328"/>
                  </a:solidFill>
                </a:defRPr>
              </a:pPr>
            </a:p>
          </p:txBody>
        </p:sp>
        <p:pic>
          <p:nvPicPr>
            <p:cNvPr id="1476" name="pasted-image.pdf"/>
            <p:cNvPicPr/>
            <p:nvPr/>
          </p:nvPicPr>
          <p:blipFill>
            <a:blip r:embed="rId3">
              <a:extLst/>
            </a:blip>
            <a:stretch>
              <a:fillRect/>
            </a:stretch>
          </p:blipFill>
          <p:spPr>
            <a:xfrm>
              <a:off x="0" y="0"/>
              <a:ext cx="11647703" cy="2211041"/>
            </a:xfrm>
            <a:prstGeom prst="rect">
              <a:avLst/>
            </a:prstGeom>
            <a:ln w="12700" cap="flat">
              <a:noFill/>
              <a:miter lim="400000"/>
            </a:ln>
            <a:effectLst/>
          </p:spPr>
        </p:pic>
      </p:grpSp>
      <p:sp>
        <p:nvSpPr>
          <p:cNvPr id="1478" name="Shape 1478"/>
          <p:cNvSpPr/>
          <p:nvPr/>
        </p:nvSpPr>
        <p:spPr>
          <a:xfrm>
            <a:off x="299087" y="5920647"/>
            <a:ext cx="6847084"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3000">
                <a:solidFill>
                  <a:srgbClr val="005493"/>
                </a:solidFill>
                <a:latin typeface="Calibri"/>
                <a:ea typeface="Calibri"/>
                <a:cs typeface="Calibri"/>
                <a:sym typeface="Calibri"/>
              </a:rPr>
              <a:t>sinh-Gordon (elliptic) (Ohta, 2010)</a:t>
            </a:r>
            <a:endParaRPr sz="3000">
              <a:solidFill>
                <a:srgbClr val="005493"/>
              </a:solidFill>
              <a:latin typeface="Calibri"/>
              <a:ea typeface="Calibri"/>
              <a:cs typeface="Calibri"/>
              <a:sym typeface="Calibri"/>
            </a:endParaRPr>
          </a:p>
          <a:p>
            <a:pPr lvl="0" algn="l">
              <a:defRPr sz="1800"/>
            </a:pPr>
            <a:r>
              <a:rPr sz="3000">
                <a:solidFill>
                  <a:srgbClr val="005493"/>
                </a:solidFill>
                <a:latin typeface="Calibri"/>
                <a:ea typeface="Calibri"/>
                <a:cs typeface="Calibri"/>
                <a:sym typeface="Calibri"/>
              </a:rPr>
              <a:t>Discrete CMC surface?</a:t>
            </a:r>
          </a:p>
        </p:txBody>
      </p:sp>
      <p:grpSp>
        <p:nvGrpSpPr>
          <p:cNvPr id="1481" name="Group 1481"/>
          <p:cNvGrpSpPr/>
          <p:nvPr/>
        </p:nvGrpSpPr>
        <p:grpSpPr>
          <a:xfrm>
            <a:off x="349887" y="1653447"/>
            <a:ext cx="7051584" cy="1016001"/>
            <a:chOff x="0" y="0"/>
            <a:chExt cx="7051583" cy="1016000"/>
          </a:xfrm>
        </p:grpSpPr>
        <p:pic>
          <p:nvPicPr>
            <p:cNvPr id="1479" name="pasted-image.pdf"/>
            <p:cNvPicPr/>
            <p:nvPr/>
          </p:nvPicPr>
          <p:blipFill>
            <a:blip r:embed="rId4">
              <a:extLst/>
            </a:blip>
            <a:stretch>
              <a:fillRect/>
            </a:stretch>
          </p:blipFill>
          <p:spPr>
            <a:xfrm>
              <a:off x="4569477" y="42000"/>
              <a:ext cx="2482107" cy="572794"/>
            </a:xfrm>
            <a:prstGeom prst="rect">
              <a:avLst/>
            </a:prstGeom>
            <a:ln w="12700" cap="flat">
              <a:noFill/>
              <a:miter lim="400000"/>
            </a:ln>
            <a:effectLst/>
          </p:spPr>
        </p:pic>
        <p:sp>
          <p:nvSpPr>
            <p:cNvPr id="1480" name="Shape 1480"/>
            <p:cNvSpPr/>
            <p:nvPr/>
          </p:nvSpPr>
          <p:spPr>
            <a:xfrm>
              <a:off x="0" y="0"/>
              <a:ext cx="4285652" cy="1016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000">
                  <a:solidFill>
                    <a:srgbClr val="005493"/>
                  </a:solidFill>
                  <a:latin typeface="Calibri"/>
                  <a:ea typeface="Calibri"/>
                  <a:cs typeface="Calibri"/>
                  <a:sym typeface="Calibri"/>
                </a:defRPr>
              </a:lvl1pPr>
            </a:lstStyle>
            <a:p>
              <a:pPr lvl="0">
                <a:defRPr sz="1800">
                  <a:solidFill>
                    <a:srgbClr val="000000"/>
                  </a:solidFill>
                </a:defRPr>
              </a:pPr>
              <a:r>
                <a:rPr sz="3000">
                  <a:solidFill>
                    <a:srgbClr val="005493"/>
                  </a:solidFill>
                </a:rPr>
                <a:t>sinh-Gordon (hyperbolic)</a:t>
              </a:r>
            </a:p>
          </p:txBody>
        </p:sp>
      </p:grpSp>
      <p:sp>
        <p:nvSpPr>
          <p:cNvPr id="1482" name="Shape 1482"/>
          <p:cNvSpPr/>
          <p:nvPr/>
        </p:nvSpPr>
        <p:spPr>
          <a:xfrm>
            <a:off x="8173087" y="1653447"/>
            <a:ext cx="3835794"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3000">
                <a:solidFill>
                  <a:srgbClr val="A37512"/>
                </a:solidFill>
                <a:latin typeface="Calibri"/>
                <a:ea typeface="Calibri"/>
                <a:cs typeface="Calibri"/>
                <a:sym typeface="Calibri"/>
              </a:defRPr>
            </a:lvl1pPr>
          </a:lstStyle>
          <a:p>
            <a:pPr lvl="0">
              <a:defRPr sz="1800">
                <a:solidFill>
                  <a:srgbClr val="000000"/>
                </a:solidFill>
              </a:defRPr>
            </a:pPr>
            <a:r>
              <a:rPr sz="3000">
                <a:solidFill>
                  <a:srgbClr val="A37512"/>
                </a:solidFill>
              </a:rPr>
              <a:t>Reduction of KP (2DTL)</a:t>
            </a:r>
          </a:p>
        </p:txBody>
      </p:sp>
      <p:sp>
        <p:nvSpPr>
          <p:cNvPr id="1483" name="Shape 1483"/>
          <p:cNvSpPr/>
          <p:nvPr/>
        </p:nvSpPr>
        <p:spPr>
          <a:xfrm>
            <a:off x="9214487" y="5831747"/>
            <a:ext cx="3654968" cy="119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b="1">
                <a:solidFill>
                  <a:srgbClr val="A37512"/>
                </a:solidFill>
                <a:latin typeface="Calibri"/>
                <a:ea typeface="Calibri"/>
                <a:cs typeface="Calibri"/>
                <a:sym typeface="Calibri"/>
              </a:defRPr>
            </a:lvl1pPr>
          </a:lstStyle>
          <a:p>
            <a:pPr lvl="0">
              <a:defRPr b="0" sz="1800">
                <a:solidFill>
                  <a:srgbClr val="000000"/>
                </a:solidFill>
              </a:defRPr>
            </a:pPr>
            <a:r>
              <a:rPr b="1" sz="3600">
                <a:solidFill>
                  <a:srgbClr val="A37512"/>
                </a:solidFill>
              </a:rPr>
              <a:t>Reduction of DKP!</a:t>
            </a:r>
          </a:p>
        </p:txBody>
      </p:sp>
      <p:sp>
        <p:nvSpPr>
          <p:cNvPr id="1484" name="Shape 1484"/>
          <p:cNvSpPr/>
          <p:nvPr/>
        </p:nvSpPr>
        <p:spPr>
          <a:xfrm>
            <a:off x="407285" y="304800"/>
            <a:ext cx="12283637" cy="660400"/>
          </a:xfrm>
          <a:prstGeom prst="roundRect">
            <a:avLst>
              <a:gd name="adj" fmla="val 28846"/>
            </a:avLst>
          </a:prstGeom>
          <a:blipFill>
            <a:blip r:embed="rId5"/>
          </a:blipFill>
          <a:ln w="25400">
            <a:solidFill/>
            <a:miter lim="400000"/>
          </a:ln>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ヒラギノ角ゴ Pro W3"/>
                <a:ea typeface="ヒラギノ角ゴ Pro W3"/>
                <a:cs typeface="ヒラギノ角ゴ Pro W3"/>
                <a:sym typeface="ヒラギノ角ゴ Pro W3"/>
              </a:defRPr>
            </a:pPr>
          </a:p>
        </p:txBody>
      </p:sp>
      <p:sp>
        <p:nvSpPr>
          <p:cNvPr id="1485" name="Shape 1485"/>
          <p:cNvSpPr/>
          <p:nvPr/>
        </p:nvSpPr>
        <p:spPr>
          <a:xfrm>
            <a:off x="584200" y="-25400"/>
            <a:ext cx="11424196" cy="1270001"/>
          </a:xfrm>
          <a:prstGeom prst="rect">
            <a:avLst/>
          </a:prstGeom>
          <a:ln w="12700">
            <a:miter lim="400000"/>
          </a:ln>
          <a:effectLst>
            <a:outerShdw sx="100000" sy="100000" kx="0" ky="0" algn="b" rotWithShape="0" blurRad="38100" dist="127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Geometry sheds light to unexplored integrable systems </a:t>
            </a:r>
          </a:p>
        </p:txBody>
      </p:sp>
      <p:grpSp>
        <p:nvGrpSpPr>
          <p:cNvPr id="1488" name="Group 1488"/>
          <p:cNvGrpSpPr/>
          <p:nvPr/>
        </p:nvGrpSpPr>
        <p:grpSpPr>
          <a:xfrm>
            <a:off x="324487" y="4272115"/>
            <a:ext cx="8056813" cy="1072261"/>
            <a:chOff x="0" y="0"/>
            <a:chExt cx="8056812" cy="1072260"/>
          </a:xfrm>
        </p:grpSpPr>
        <p:sp>
          <p:nvSpPr>
            <p:cNvPr id="1486" name="Shape 1486"/>
            <p:cNvSpPr/>
            <p:nvPr/>
          </p:nvSpPr>
          <p:spPr>
            <a:xfrm>
              <a:off x="0" y="48332"/>
              <a:ext cx="4506711"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Calibri"/>
                  <a:ea typeface="Calibri"/>
                  <a:cs typeface="Calibri"/>
                  <a:sym typeface="Calibri"/>
                </a:rPr>
                <a:t>sinh-Gordon (elliptic)</a:t>
              </a:r>
              <a:endParaRPr sz="3000">
                <a:solidFill>
                  <a:srgbClr val="005493"/>
                </a:solidFill>
                <a:latin typeface="Calibri"/>
                <a:ea typeface="Calibri"/>
                <a:cs typeface="Calibri"/>
                <a:sym typeface="Calibri"/>
              </a:endParaRPr>
            </a:p>
            <a:p>
              <a:pPr lvl="0" algn="l">
                <a:defRPr sz="1800"/>
              </a:pPr>
              <a:r>
                <a:rPr sz="3000">
                  <a:solidFill>
                    <a:srgbClr val="005493"/>
                  </a:solidFill>
                  <a:latin typeface="Calibri"/>
                  <a:ea typeface="Calibri"/>
                  <a:cs typeface="Calibri"/>
                  <a:sym typeface="Calibri"/>
                </a:rPr>
                <a:t>CMC surface</a:t>
              </a:r>
            </a:p>
          </p:txBody>
        </p:sp>
        <p:pic>
          <p:nvPicPr>
            <p:cNvPr id="1487" name="pasted-image.pdf"/>
            <p:cNvPicPr/>
            <p:nvPr/>
          </p:nvPicPr>
          <p:blipFill>
            <a:blip r:embed="rId6">
              <a:extLst/>
            </a:blip>
            <a:stretch>
              <a:fillRect/>
            </a:stretch>
          </p:blipFill>
          <p:spPr>
            <a:xfrm>
              <a:off x="4401378" y="0"/>
              <a:ext cx="3655435" cy="1072261"/>
            </a:xfrm>
            <a:prstGeom prst="rect">
              <a:avLst/>
            </a:prstGeom>
            <a:ln w="12700" cap="flat">
              <a:noFill/>
              <a:miter lim="400000"/>
            </a:ln>
            <a:effectLst/>
          </p:spPr>
        </p:pic>
      </p:grpSp>
      <p:grpSp>
        <p:nvGrpSpPr>
          <p:cNvPr id="1501" name="Group 1501"/>
          <p:cNvGrpSpPr/>
          <p:nvPr/>
        </p:nvGrpSpPr>
        <p:grpSpPr>
          <a:xfrm>
            <a:off x="5931495" y="5190132"/>
            <a:ext cx="2844106" cy="1738711"/>
            <a:chOff x="0" y="0"/>
            <a:chExt cx="2844105" cy="1738709"/>
          </a:xfrm>
        </p:grpSpPr>
        <p:sp>
          <p:nvSpPr>
            <p:cNvPr id="1489" name="Shape 1489"/>
            <p:cNvSpPr/>
            <p:nvPr/>
          </p:nvSpPr>
          <p:spPr>
            <a:xfrm>
              <a:off x="684708" y="1083667"/>
              <a:ext cx="1364005"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p>
          </p:txBody>
        </p:sp>
        <p:sp>
          <p:nvSpPr>
            <p:cNvPr id="1490" name="Shape 1490"/>
            <p:cNvSpPr/>
            <p:nvPr/>
          </p:nvSpPr>
          <p:spPr>
            <a:xfrm flipV="1">
              <a:off x="1384619" y="503854"/>
              <a:ext cx="1" cy="109944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lvl="0">
                <a:defRPr sz="2400"/>
              </a:pPr>
            </a:p>
          </p:txBody>
        </p:sp>
        <p:sp>
          <p:nvSpPr>
            <p:cNvPr id="1491" name="Shape 1491"/>
            <p:cNvSpPr/>
            <p:nvPr/>
          </p:nvSpPr>
          <p:spPr>
            <a:xfrm>
              <a:off x="583604" y="969367"/>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492" name="Shape 1492"/>
            <p:cNvSpPr/>
            <p:nvPr/>
          </p:nvSpPr>
          <p:spPr>
            <a:xfrm>
              <a:off x="1282104" y="410567"/>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493" name="Shape 1493"/>
            <p:cNvSpPr/>
            <p:nvPr/>
          </p:nvSpPr>
          <p:spPr>
            <a:xfrm>
              <a:off x="1955204" y="969367"/>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494" name="Shape 1494"/>
            <p:cNvSpPr/>
            <p:nvPr/>
          </p:nvSpPr>
          <p:spPr>
            <a:xfrm>
              <a:off x="1294804" y="1477367"/>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495" name="Shape 1495"/>
            <p:cNvSpPr/>
            <p:nvPr/>
          </p:nvSpPr>
          <p:spPr>
            <a:xfrm>
              <a:off x="1282104" y="969367"/>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EC5D57"/>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496" name="pasted-image.pdf"/>
            <p:cNvPicPr/>
            <p:nvPr/>
          </p:nvPicPr>
          <p:blipFill>
            <a:blip r:embed="rId7">
              <a:extLst/>
            </a:blip>
            <a:stretch>
              <a:fillRect/>
            </a:stretch>
          </p:blipFill>
          <p:spPr>
            <a:xfrm>
              <a:off x="1490364" y="674241"/>
              <a:ext cx="368301" cy="381001"/>
            </a:xfrm>
            <a:prstGeom prst="rect">
              <a:avLst/>
            </a:prstGeom>
            <a:ln w="12700" cap="flat">
              <a:noFill/>
              <a:miter lim="400000"/>
            </a:ln>
            <a:effectLst/>
          </p:spPr>
        </p:pic>
        <p:pic>
          <p:nvPicPr>
            <p:cNvPr id="1497" name="pasted-image.pdf"/>
            <p:cNvPicPr/>
            <p:nvPr/>
          </p:nvPicPr>
          <p:blipFill>
            <a:blip r:embed="rId8">
              <a:extLst/>
            </a:blip>
            <a:stretch>
              <a:fillRect/>
            </a:stretch>
          </p:blipFill>
          <p:spPr>
            <a:xfrm>
              <a:off x="2298005" y="884981"/>
              <a:ext cx="546101" cy="393701"/>
            </a:xfrm>
            <a:prstGeom prst="rect">
              <a:avLst/>
            </a:prstGeom>
            <a:ln w="12700" cap="flat">
              <a:noFill/>
              <a:miter lim="400000"/>
            </a:ln>
            <a:effectLst/>
          </p:spPr>
        </p:pic>
        <p:pic>
          <p:nvPicPr>
            <p:cNvPr id="1498" name="pasted-image.pdf"/>
            <p:cNvPicPr/>
            <p:nvPr/>
          </p:nvPicPr>
          <p:blipFill>
            <a:blip r:embed="rId9">
              <a:extLst/>
            </a:blip>
            <a:stretch>
              <a:fillRect/>
            </a:stretch>
          </p:blipFill>
          <p:spPr>
            <a:xfrm>
              <a:off x="0" y="826641"/>
              <a:ext cx="546100" cy="393701"/>
            </a:xfrm>
            <a:prstGeom prst="rect">
              <a:avLst/>
            </a:prstGeom>
            <a:ln w="12700" cap="flat">
              <a:noFill/>
              <a:miter lim="400000"/>
            </a:ln>
            <a:effectLst/>
          </p:spPr>
        </p:pic>
        <p:pic>
          <p:nvPicPr>
            <p:cNvPr id="1499" name="pasted-image.pdf"/>
            <p:cNvPicPr/>
            <p:nvPr/>
          </p:nvPicPr>
          <p:blipFill>
            <a:blip r:embed="rId10">
              <a:extLst/>
            </a:blip>
            <a:stretch>
              <a:fillRect/>
            </a:stretch>
          </p:blipFill>
          <p:spPr>
            <a:xfrm>
              <a:off x="1472307" y="0"/>
              <a:ext cx="584201" cy="431800"/>
            </a:xfrm>
            <a:prstGeom prst="rect">
              <a:avLst/>
            </a:prstGeom>
            <a:ln w="12700" cap="flat">
              <a:noFill/>
              <a:miter lim="400000"/>
            </a:ln>
            <a:effectLst/>
          </p:spPr>
        </p:pic>
        <p:pic>
          <p:nvPicPr>
            <p:cNvPr id="1500" name="pasted-image.pdf"/>
            <p:cNvPicPr/>
            <p:nvPr/>
          </p:nvPicPr>
          <p:blipFill>
            <a:blip r:embed="rId11">
              <a:extLst/>
            </a:blip>
            <a:stretch>
              <a:fillRect/>
            </a:stretch>
          </p:blipFill>
          <p:spPr>
            <a:xfrm>
              <a:off x="690760" y="1306909"/>
              <a:ext cx="584201" cy="431801"/>
            </a:xfrm>
            <a:prstGeom prst="rect">
              <a:avLst/>
            </a:prstGeom>
            <a:ln w="12700" cap="flat">
              <a:noFill/>
              <a:miter lim="400000"/>
            </a:ln>
            <a:effectLst/>
          </p:spPr>
        </p:pic>
      </p:grpSp>
      <p:grpSp>
        <p:nvGrpSpPr>
          <p:cNvPr id="1511" name="Group 1511"/>
          <p:cNvGrpSpPr/>
          <p:nvPr/>
        </p:nvGrpSpPr>
        <p:grpSpPr>
          <a:xfrm>
            <a:off x="10760819" y="3667819"/>
            <a:ext cx="2192884" cy="1244155"/>
            <a:chOff x="0" y="0"/>
            <a:chExt cx="2192883" cy="1244153"/>
          </a:xfrm>
        </p:grpSpPr>
        <p:sp>
          <p:nvSpPr>
            <p:cNvPr id="1502" name="Shape 1502"/>
            <p:cNvSpPr/>
            <p:nvPr/>
          </p:nvSpPr>
          <p:spPr>
            <a:xfrm>
              <a:off x="707280" y="256480"/>
              <a:ext cx="762001" cy="762001"/>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503" name="Shape 1503"/>
            <p:cNvSpPr/>
            <p:nvPr/>
          </p:nvSpPr>
          <p:spPr>
            <a:xfrm>
              <a:off x="618380" y="180280"/>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504" name="Shape 1504"/>
            <p:cNvSpPr/>
            <p:nvPr/>
          </p:nvSpPr>
          <p:spPr>
            <a:xfrm>
              <a:off x="605680" y="878780"/>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505" name="Shape 1505"/>
            <p:cNvSpPr/>
            <p:nvPr/>
          </p:nvSpPr>
          <p:spPr>
            <a:xfrm>
              <a:off x="1367680" y="167580"/>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sp>
          <p:nvSpPr>
            <p:cNvPr id="1506" name="Shape 1506"/>
            <p:cNvSpPr/>
            <p:nvPr/>
          </p:nvSpPr>
          <p:spPr>
            <a:xfrm>
              <a:off x="1380380" y="878780"/>
              <a:ext cx="190501" cy="1905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25400" cap="flat">
              <a:solidFill>
                <a:srgbClr val="000000"/>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5D328"/>
                  </a:solidFill>
                </a:defRPr>
              </a:pPr>
            </a:p>
          </p:txBody>
        </p:sp>
        <p:pic>
          <p:nvPicPr>
            <p:cNvPr id="1507" name="pasted-image.pdf"/>
            <p:cNvPicPr/>
            <p:nvPr/>
          </p:nvPicPr>
          <p:blipFill>
            <a:blip r:embed="rId12">
              <a:extLst/>
            </a:blip>
            <a:stretch>
              <a:fillRect/>
            </a:stretch>
          </p:blipFill>
          <p:spPr>
            <a:xfrm>
              <a:off x="28376" y="863153"/>
              <a:ext cx="368301" cy="381001"/>
            </a:xfrm>
            <a:prstGeom prst="rect">
              <a:avLst/>
            </a:prstGeom>
            <a:ln w="12700" cap="flat">
              <a:noFill/>
              <a:miter lim="400000"/>
            </a:ln>
            <a:effectLst/>
          </p:spPr>
        </p:pic>
        <p:pic>
          <p:nvPicPr>
            <p:cNvPr id="1508" name="pasted-image.pdf"/>
            <p:cNvPicPr/>
            <p:nvPr/>
          </p:nvPicPr>
          <p:blipFill>
            <a:blip r:embed="rId13">
              <a:extLst/>
            </a:blip>
            <a:stretch>
              <a:fillRect/>
            </a:stretch>
          </p:blipFill>
          <p:spPr>
            <a:xfrm>
              <a:off x="1630412" y="823118"/>
              <a:ext cx="546101" cy="393701"/>
            </a:xfrm>
            <a:prstGeom prst="rect">
              <a:avLst/>
            </a:prstGeom>
            <a:ln w="12700" cap="flat">
              <a:noFill/>
              <a:miter lim="400000"/>
            </a:ln>
            <a:effectLst/>
          </p:spPr>
        </p:pic>
        <p:pic>
          <p:nvPicPr>
            <p:cNvPr id="1509" name="pasted-image.pdf"/>
            <p:cNvPicPr/>
            <p:nvPr/>
          </p:nvPicPr>
          <p:blipFill>
            <a:blip r:embed="rId14">
              <a:extLst/>
            </a:blip>
            <a:stretch>
              <a:fillRect/>
            </a:stretch>
          </p:blipFill>
          <p:spPr>
            <a:xfrm>
              <a:off x="1608683" y="15428"/>
              <a:ext cx="584201" cy="444501"/>
            </a:xfrm>
            <a:prstGeom prst="rect">
              <a:avLst/>
            </a:prstGeom>
            <a:ln w="12700" cap="flat">
              <a:noFill/>
              <a:miter lim="400000"/>
            </a:ln>
            <a:effectLst/>
          </p:spPr>
        </p:pic>
        <p:pic>
          <p:nvPicPr>
            <p:cNvPr id="1510" name="pasted-image.pdf"/>
            <p:cNvPicPr/>
            <p:nvPr/>
          </p:nvPicPr>
          <p:blipFill>
            <a:blip r:embed="rId15">
              <a:extLst/>
            </a:blip>
            <a:stretch>
              <a:fillRect/>
            </a:stretch>
          </p:blipFill>
          <p:spPr>
            <a:xfrm>
              <a:off x="0" y="0"/>
              <a:ext cx="584200" cy="431800"/>
            </a:xfrm>
            <a:prstGeom prst="rect">
              <a:avLst/>
            </a:prstGeom>
            <a:ln w="12700" cap="flat">
              <a:noFill/>
              <a:miter lim="400000"/>
            </a:ln>
            <a:effectLst/>
          </p:spPr>
        </p:pic>
      </p:grpSp>
      <p:grpSp>
        <p:nvGrpSpPr>
          <p:cNvPr id="1514" name="Group 1514"/>
          <p:cNvGrpSpPr/>
          <p:nvPr/>
        </p:nvGrpSpPr>
        <p:grpSpPr>
          <a:xfrm>
            <a:off x="286387" y="2669447"/>
            <a:ext cx="11802327" cy="1473201"/>
            <a:chOff x="0" y="0"/>
            <a:chExt cx="11802326" cy="1473200"/>
          </a:xfrm>
        </p:grpSpPr>
        <p:sp>
          <p:nvSpPr>
            <p:cNvPr id="1512" name="Shape 1512"/>
            <p:cNvSpPr/>
            <p:nvPr/>
          </p:nvSpPr>
          <p:spPr>
            <a:xfrm>
              <a:off x="0" y="0"/>
              <a:ext cx="3516459" cy="147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Calibri"/>
                  <a:ea typeface="Calibri"/>
                  <a:cs typeface="Calibri"/>
                  <a:sym typeface="Calibri"/>
                </a:rPr>
                <a:t>discrete sinh-Gordon</a:t>
              </a:r>
              <a:endParaRPr sz="3000">
                <a:solidFill>
                  <a:srgbClr val="005493"/>
                </a:solidFill>
                <a:latin typeface="Calibri"/>
                <a:ea typeface="Calibri"/>
                <a:cs typeface="Calibri"/>
                <a:sym typeface="Calibri"/>
              </a:endParaRPr>
            </a:p>
            <a:p>
              <a:pPr lvl="0" algn="l">
                <a:defRPr sz="1800"/>
              </a:pPr>
              <a:r>
                <a:rPr sz="3000">
                  <a:solidFill>
                    <a:srgbClr val="005493"/>
                  </a:solidFill>
                  <a:latin typeface="Calibri"/>
                  <a:ea typeface="Calibri"/>
                  <a:cs typeface="Calibri"/>
                  <a:sym typeface="Calibri"/>
                </a:rPr>
                <a:t> (hyperbolic)</a:t>
              </a:r>
            </a:p>
          </p:txBody>
        </p:sp>
        <p:pic>
          <p:nvPicPr>
            <p:cNvPr id="1513" name="pasted-image.pdf"/>
            <p:cNvPicPr/>
            <p:nvPr/>
          </p:nvPicPr>
          <p:blipFill>
            <a:blip r:embed="rId16">
              <a:extLst/>
            </a:blip>
            <a:stretch>
              <a:fillRect/>
            </a:stretch>
          </p:blipFill>
          <p:spPr>
            <a:xfrm>
              <a:off x="3737826" y="102227"/>
              <a:ext cx="8064501" cy="787401"/>
            </a:xfrm>
            <a:prstGeom prst="rect">
              <a:avLst/>
            </a:prstGeom>
            <a:ln w="12700" cap="flat">
              <a:noFill/>
              <a:miter lim="400000"/>
            </a:ln>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5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5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4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4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5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0" presetID="1" grpId="8" fill="hold">
                                  <p:stCondLst>
                                    <p:cond delay="0"/>
                                  </p:stCondLst>
                                  <p:iterate type="el" backwards="0">
                                    <p:tmAbs val="0"/>
                                  </p:iterate>
                                  <p:childTnLst>
                                    <p:set>
                                      <p:cBhvr>
                                        <p:cTn id="34" fill="hold"/>
                                        <p:tgtEl>
                                          <p:spTgt spid="1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4" grpId="2"/>
      <p:bldP build="whole" bldLvl="1" animBg="1" rev="0" advAuto="0" spid="1511" grpId="3"/>
      <p:bldP build="whole" bldLvl="1" animBg="1" rev="0" advAuto="0" spid="1501" grpId="7"/>
      <p:bldP build="whole" bldLvl="1" animBg="1" rev="0" advAuto="0" spid="1483" grpId="8"/>
      <p:bldP build="whole" bldLvl="1" animBg="1" rev="0" advAuto="0" spid="1477" grpId="6"/>
      <p:bldP build="whole" bldLvl="1" animBg="1" rev="0" advAuto="0" spid="1478" grpId="5"/>
      <p:bldP build="whole" bldLvl="1" animBg="1" rev="0" advAuto="0" spid="1488" grpId="4"/>
      <p:bldP build="whole" bldLvl="1" animBg="1" rev="0" advAuto="0" spid="1482" grpId="1"/>
    </p:bldLst>
  </p:timing>
</p:sld>
</file>

<file path=ppt/slides/slide5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1520" name="Group 1520"/>
          <p:cNvGrpSpPr/>
          <p:nvPr/>
        </p:nvGrpSpPr>
        <p:grpSpPr>
          <a:xfrm>
            <a:off x="6570728" y="2370228"/>
            <a:ext cx="5890854" cy="1280675"/>
            <a:chOff x="0" y="0"/>
            <a:chExt cx="5890852" cy="1280673"/>
          </a:xfrm>
        </p:grpSpPr>
        <p:sp>
          <p:nvSpPr>
            <p:cNvPr id="1518" name="Shape 1518"/>
            <p:cNvSpPr/>
            <p:nvPr/>
          </p:nvSpPr>
          <p:spPr>
            <a:xfrm>
              <a:off x="2160521" y="556426"/>
              <a:ext cx="2980582" cy="724248"/>
            </a:xfrm>
            <a:prstGeom prst="rect">
              <a:avLst/>
            </a:prstGeom>
            <a:solidFill>
              <a:srgbClr val="FFFC79"/>
            </a:solidFill>
            <a:ln w="12700" cap="flat">
              <a:noFill/>
              <a:miter lim="400000"/>
            </a:ln>
            <a:effectLst/>
          </p:spPr>
          <p:txBody>
            <a:bodyPr wrap="square" lIns="0" tIns="0" rIns="0" bIns="0" numCol="1" anchor="ctr">
              <a:noAutofit/>
            </a:bodyPr>
            <a:lstStyle/>
            <a:p>
              <a:pPr lvl="0">
                <a:defRPr sz="2400"/>
              </a:pPr>
            </a:p>
          </p:txBody>
        </p:sp>
        <p:sp>
          <p:nvSpPr>
            <p:cNvPr id="1519" name="Shape 1519"/>
            <p:cNvSpPr/>
            <p:nvPr/>
          </p:nvSpPr>
          <p:spPr>
            <a:xfrm>
              <a:off x="0" y="0"/>
              <a:ext cx="5890853" cy="546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b="1" sz="3000">
                  <a:solidFill>
                    <a:srgbClr val="FF9300"/>
                  </a:solidFill>
                  <a:latin typeface="Gill Sans"/>
                  <a:ea typeface="Gill Sans"/>
                  <a:cs typeface="Gill Sans"/>
                  <a:sym typeface="Gill Sans"/>
                </a:defRPr>
              </a:lvl1pPr>
            </a:lstStyle>
            <a:p>
              <a:pPr lvl="0">
                <a:defRPr b="0" sz="1800">
                  <a:solidFill>
                    <a:srgbClr val="000000"/>
                  </a:solidFill>
                </a:defRPr>
              </a:pPr>
              <a:r>
                <a:rPr b="1" sz="3000">
                  <a:solidFill>
                    <a:srgbClr val="FF9300"/>
                  </a:solidFill>
                </a:rPr>
                <a:t>離散Burgers階層の再帰演算子！</a:t>
              </a:r>
            </a:p>
          </p:txBody>
        </p:sp>
      </p:grpSp>
      <p:sp>
        <p:nvSpPr>
          <p:cNvPr id="1521" name="Shape 1521"/>
          <p:cNvSpPr/>
          <p:nvPr/>
        </p:nvSpPr>
        <p:spPr>
          <a:xfrm>
            <a:off x="1155700" y="63500"/>
            <a:ext cx="10553700" cy="698500"/>
          </a:xfrm>
          <a:prstGeom prst="roundRect">
            <a:avLst>
              <a:gd name="adj" fmla="val 27273"/>
            </a:avLst>
          </a:prstGeom>
          <a:blipFill>
            <a:blip r:embed="rId2"/>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22" name="Shape 1522"/>
          <p:cNvSpPr/>
          <p:nvPr/>
        </p:nvSpPr>
        <p:spPr>
          <a:xfrm>
            <a:off x="1195682" y="146049"/>
            <a:ext cx="10405622" cy="5334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2900">
                <a:solidFill>
                  <a:srgbClr val="FFFFFF"/>
                </a:solidFill>
                <a:latin typeface="Gill Sans"/>
                <a:ea typeface="Gill Sans"/>
                <a:cs typeface="Gill Sans"/>
                <a:sym typeface="Gill Sans"/>
              </a:defRPr>
            </a:lvl1pPr>
          </a:lstStyle>
          <a:p>
            <a:pPr lvl="0">
              <a:defRPr b="0" sz="1800">
                <a:solidFill>
                  <a:srgbClr val="000000"/>
                </a:solidFill>
              </a:defRPr>
            </a:pPr>
            <a:r>
              <a:rPr b="1" sz="2900">
                <a:solidFill>
                  <a:srgbClr val="FFFFFF"/>
                </a:solidFill>
              </a:rPr>
              <a:t> 相似幾何における平面離散曲線（３）：離散Burgers階層</a:t>
            </a:r>
          </a:p>
        </p:txBody>
      </p:sp>
      <p:grpSp>
        <p:nvGrpSpPr>
          <p:cNvPr id="1525" name="Group 1525"/>
          <p:cNvGrpSpPr/>
          <p:nvPr/>
        </p:nvGrpSpPr>
        <p:grpSpPr>
          <a:xfrm>
            <a:off x="228451" y="2372572"/>
            <a:ext cx="6628164" cy="596901"/>
            <a:chOff x="0" y="0"/>
            <a:chExt cx="6628162" cy="596900"/>
          </a:xfrm>
        </p:grpSpPr>
        <p:sp>
          <p:nvSpPr>
            <p:cNvPr id="1523" name="Shape 1523"/>
            <p:cNvSpPr/>
            <p:nvPr/>
          </p:nvSpPr>
          <p:spPr>
            <a:xfrm>
              <a:off x="1126641" y="0"/>
              <a:ext cx="5501522" cy="59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005493"/>
                  </a:solidFill>
                  <a:latin typeface="Gill Sans"/>
                  <a:ea typeface="Gill Sans"/>
                  <a:cs typeface="Gill Sans"/>
                  <a:sym typeface="Gill Sans"/>
                </a:defRPr>
              </a:lvl1pPr>
            </a:lstStyle>
            <a:p>
              <a:pPr lvl="0">
                <a:defRPr sz="1800">
                  <a:solidFill>
                    <a:srgbClr val="000000"/>
                  </a:solidFill>
                </a:defRPr>
              </a:pPr>
              <a:r>
                <a:rPr sz="3400">
                  <a:solidFill>
                    <a:srgbClr val="005493"/>
                  </a:solidFill>
                </a:rPr>
                <a:t>として f を消去：</a:t>
              </a:r>
            </a:p>
          </p:txBody>
        </p:sp>
        <p:pic>
          <p:nvPicPr>
            <p:cNvPr id="1524" name="pasted-image.pdf"/>
            <p:cNvPicPr/>
            <p:nvPr/>
          </p:nvPicPr>
          <p:blipFill>
            <a:blip r:embed="rId3">
              <a:extLst/>
            </a:blip>
            <a:stretch>
              <a:fillRect/>
            </a:stretch>
          </p:blipFill>
          <p:spPr>
            <a:xfrm>
              <a:off x="0" y="170949"/>
              <a:ext cx="1092200" cy="330201"/>
            </a:xfrm>
            <a:prstGeom prst="rect">
              <a:avLst/>
            </a:prstGeom>
            <a:ln w="12700" cap="flat">
              <a:noFill/>
              <a:miter lim="400000"/>
            </a:ln>
            <a:effectLst/>
          </p:spPr>
        </p:pic>
      </p:grpSp>
      <p:grpSp>
        <p:nvGrpSpPr>
          <p:cNvPr id="1528" name="Group 1528"/>
          <p:cNvGrpSpPr/>
          <p:nvPr/>
        </p:nvGrpSpPr>
        <p:grpSpPr>
          <a:xfrm>
            <a:off x="326424" y="2906811"/>
            <a:ext cx="11843946" cy="1570485"/>
            <a:chOff x="0" y="0"/>
            <a:chExt cx="11843945" cy="1570483"/>
          </a:xfrm>
        </p:grpSpPr>
        <p:pic>
          <p:nvPicPr>
            <p:cNvPr id="1526" name="pasted-image.pdf"/>
            <p:cNvPicPr/>
            <p:nvPr/>
          </p:nvPicPr>
          <p:blipFill>
            <a:blip r:embed="rId4">
              <a:extLst/>
            </a:blip>
            <a:stretch>
              <a:fillRect/>
            </a:stretch>
          </p:blipFill>
          <p:spPr>
            <a:xfrm>
              <a:off x="0" y="438410"/>
              <a:ext cx="5858829" cy="705074"/>
            </a:xfrm>
            <a:prstGeom prst="rect">
              <a:avLst/>
            </a:prstGeom>
            <a:ln w="12700" cap="flat">
              <a:noFill/>
              <a:miter lim="400000"/>
            </a:ln>
            <a:effectLst/>
          </p:spPr>
        </p:pic>
        <p:pic>
          <p:nvPicPr>
            <p:cNvPr id="1527" name="pasted-image.pdf"/>
            <p:cNvPicPr/>
            <p:nvPr/>
          </p:nvPicPr>
          <p:blipFill>
            <a:blip r:embed="rId5">
              <a:extLst/>
            </a:blip>
            <a:stretch>
              <a:fillRect/>
            </a:stretch>
          </p:blipFill>
          <p:spPr>
            <a:xfrm>
              <a:off x="6373720" y="0"/>
              <a:ext cx="5470226" cy="1570484"/>
            </a:xfrm>
            <a:prstGeom prst="rect">
              <a:avLst/>
            </a:prstGeom>
            <a:ln w="12700" cap="flat">
              <a:noFill/>
              <a:miter lim="400000"/>
            </a:ln>
            <a:effectLst/>
          </p:spPr>
        </p:pic>
      </p:grpSp>
      <p:pic>
        <p:nvPicPr>
          <p:cNvPr id="1529" name="pasted-image.pdf"/>
          <p:cNvPicPr/>
          <p:nvPr/>
        </p:nvPicPr>
        <p:blipFill>
          <a:blip r:embed="rId6">
            <a:extLst/>
          </a:blip>
          <a:stretch>
            <a:fillRect/>
          </a:stretch>
        </p:blipFill>
        <p:spPr>
          <a:xfrm>
            <a:off x="669243" y="7712075"/>
            <a:ext cx="6652493" cy="1553419"/>
          </a:xfrm>
          <a:prstGeom prst="rect">
            <a:avLst/>
          </a:prstGeom>
          <a:ln w="12700">
            <a:miter lim="400000"/>
          </a:ln>
        </p:spPr>
      </p:pic>
      <p:pic>
        <p:nvPicPr>
          <p:cNvPr id="1530" name="dburgers.pdf"/>
          <p:cNvPicPr/>
          <p:nvPr/>
        </p:nvPicPr>
        <p:blipFill>
          <a:blip r:embed="rId7">
            <a:extLst/>
          </a:blip>
          <a:stretch>
            <a:fillRect/>
          </a:stretch>
        </p:blipFill>
        <p:spPr>
          <a:xfrm>
            <a:off x="7965678" y="7288014"/>
            <a:ext cx="4546601" cy="2044701"/>
          </a:xfrm>
          <a:prstGeom prst="rect">
            <a:avLst/>
          </a:prstGeom>
          <a:ln w="12700">
            <a:miter lim="400000"/>
          </a:ln>
        </p:spPr>
      </p:pic>
      <p:grpSp>
        <p:nvGrpSpPr>
          <p:cNvPr id="1534" name="Group 1534"/>
          <p:cNvGrpSpPr/>
          <p:nvPr/>
        </p:nvGrpSpPr>
        <p:grpSpPr>
          <a:xfrm>
            <a:off x="86535" y="4681980"/>
            <a:ext cx="12606009" cy="2178865"/>
            <a:chOff x="0" y="0"/>
            <a:chExt cx="12606008" cy="2178864"/>
          </a:xfrm>
        </p:grpSpPr>
        <p:sp>
          <p:nvSpPr>
            <p:cNvPr id="1531" name="Shape 1531"/>
            <p:cNvSpPr/>
            <p:nvPr/>
          </p:nvSpPr>
          <p:spPr>
            <a:xfrm>
              <a:off x="20069" y="0"/>
              <a:ext cx="12585940" cy="2178865"/>
            </a:xfrm>
            <a:prstGeom prst="rect">
              <a:avLst/>
            </a:prstGeom>
            <a:blipFill rotWithShape="1">
              <a:blip r:embed="rId8"/>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1532" name="pasted-image.pdf"/>
            <p:cNvPicPr/>
            <p:nvPr/>
          </p:nvPicPr>
          <p:blipFill>
            <a:blip r:embed="rId9">
              <a:extLst/>
            </a:blip>
            <a:stretch>
              <a:fillRect/>
            </a:stretch>
          </p:blipFill>
          <p:spPr>
            <a:xfrm>
              <a:off x="3815830" y="260253"/>
              <a:ext cx="8517448" cy="1741489"/>
            </a:xfrm>
            <a:prstGeom prst="rect">
              <a:avLst/>
            </a:prstGeom>
            <a:ln w="12700" cap="flat">
              <a:noFill/>
              <a:miter lim="400000"/>
            </a:ln>
            <a:effectLst>
              <a:outerShdw sx="100000" sy="100000" kx="0" ky="0" algn="b" rotWithShape="0" blurRad="38100" dist="25400" dir="5400000">
                <a:srgbClr val="000000">
                  <a:alpha val="50000"/>
                </a:srgbClr>
              </a:outerShdw>
            </a:effectLst>
          </p:spPr>
        </p:pic>
        <p:sp>
          <p:nvSpPr>
            <p:cNvPr id="1533" name="Shape 1533"/>
            <p:cNvSpPr/>
            <p:nvPr/>
          </p:nvSpPr>
          <p:spPr>
            <a:xfrm>
              <a:off x="0" y="768855"/>
              <a:ext cx="3647133" cy="596901"/>
            </a:xfrm>
            <a:prstGeom prst="rect">
              <a:avLst/>
            </a:prstGeom>
            <a:noFill/>
            <a:ln w="12700" cap="flat">
              <a:no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400">
                  <a:solidFill>
                    <a:srgbClr val="FFFFFF"/>
                  </a:solidFill>
                  <a:latin typeface="Gill Sans"/>
                  <a:ea typeface="Gill Sans"/>
                  <a:cs typeface="Gill Sans"/>
                  <a:sym typeface="Gill Sans"/>
                </a:defRPr>
              </a:lvl1pPr>
            </a:lstStyle>
            <a:p>
              <a:pPr lvl="0">
                <a:defRPr sz="1800">
                  <a:solidFill>
                    <a:srgbClr val="000000"/>
                  </a:solidFill>
                </a:defRPr>
              </a:pPr>
              <a:r>
                <a:rPr sz="3400">
                  <a:solidFill>
                    <a:srgbClr val="FFFFFF"/>
                  </a:solidFill>
                </a:rPr>
                <a:t>離散Burgers階層：</a:t>
              </a:r>
            </a:p>
          </p:txBody>
        </p:sp>
      </p:grpSp>
      <p:sp>
        <p:nvSpPr>
          <p:cNvPr id="1535" name="Shape 1535"/>
          <p:cNvSpPr/>
          <p:nvPr/>
        </p:nvSpPr>
        <p:spPr>
          <a:xfrm>
            <a:off x="212092" y="7173173"/>
            <a:ext cx="1049528" cy="635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i="1" sz="3400">
                <a:solidFill>
                  <a:srgbClr val="005493"/>
                </a:solidFill>
                <a:latin typeface="Times Roman"/>
                <a:ea typeface="Times Roman"/>
                <a:cs typeface="Times Roman"/>
                <a:sym typeface="Times Roman"/>
              </a:rPr>
              <a:t>l</a:t>
            </a:r>
            <a:r>
              <a:rPr sz="3400">
                <a:solidFill>
                  <a:srgbClr val="005493"/>
                </a:solidFill>
                <a:latin typeface="Times Roman"/>
                <a:ea typeface="Times Roman"/>
                <a:cs typeface="Times Roman"/>
                <a:sym typeface="Times Roman"/>
              </a:rPr>
              <a:t>=2:</a:t>
            </a:r>
          </a:p>
        </p:txBody>
      </p:sp>
      <p:pic>
        <p:nvPicPr>
          <p:cNvPr id="1536" name="pasted-image.pdf"/>
          <p:cNvPicPr/>
          <p:nvPr/>
        </p:nvPicPr>
        <p:blipFill>
          <a:blip r:embed="rId10">
            <a:extLst/>
          </a:blip>
          <a:stretch>
            <a:fillRect/>
          </a:stretch>
        </p:blipFill>
        <p:spPr>
          <a:xfrm>
            <a:off x="3342812" y="1066800"/>
            <a:ext cx="7881276" cy="1017638"/>
          </a:xfrm>
          <a:prstGeom prst="rect">
            <a:avLst/>
          </a:prstGeom>
          <a:ln w="12700">
            <a:miter lim="400000"/>
          </a:ln>
        </p:spPr>
      </p:pic>
      <p:sp>
        <p:nvSpPr>
          <p:cNvPr id="1537" name="Shape 1537"/>
          <p:cNvSpPr/>
          <p:nvPr/>
        </p:nvSpPr>
        <p:spPr>
          <a:xfrm>
            <a:off x="123192" y="1254972"/>
            <a:ext cx="2072374"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3400">
                <a:solidFill>
                  <a:srgbClr val="005493"/>
                </a:solidFill>
                <a:latin typeface="Gill Sans"/>
                <a:ea typeface="Gill Sans"/>
                <a:cs typeface="Gill Sans"/>
                <a:sym typeface="Gill Sans"/>
              </a:defRPr>
            </a:lvl1pPr>
          </a:lstStyle>
          <a:p>
            <a:pPr lvl="0">
              <a:defRPr sz="1800">
                <a:solidFill>
                  <a:srgbClr val="000000"/>
                </a:solidFill>
              </a:defRPr>
            </a:pPr>
            <a:r>
              <a:rPr sz="3400">
                <a:solidFill>
                  <a:srgbClr val="005493"/>
                </a:solidFill>
              </a:rPr>
              <a:t>等角変形</a:t>
            </a:r>
          </a:p>
        </p:txBody>
      </p:sp>
      <p:sp>
        <p:nvSpPr>
          <p:cNvPr id="1538" name="Shape 1538"/>
          <p:cNvSpPr/>
          <p:nvPr/>
        </p:nvSpPr>
        <p:spPr>
          <a:xfrm>
            <a:off x="2113690" y="1556444"/>
            <a:ext cx="841656" cy="1"/>
          </a:xfrm>
          <a:prstGeom prst="line">
            <a:avLst/>
          </a:prstGeom>
          <a:ln w="38100">
            <a:solidFill/>
            <a:miter lim="400000"/>
            <a:headEnd type="triangle"/>
            <a:tailEnd type="triangle"/>
          </a:ln>
        </p:spPr>
        <p:txBody>
          <a:bodyPr lIns="0" tIns="0" rIns="0" bIns="0" anchor="ctr"/>
          <a:lstStyle/>
          <a:p>
            <a:pPr lvl="0">
              <a:defRPr sz="2400"/>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5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5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5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5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0" grpId="3"/>
      <p:bldP build="whole" bldLvl="1" animBg="1" rev="0" advAuto="0" spid="1534" grpId="4"/>
      <p:bldP build="whole" bldLvl="1" animBg="1" rev="0" advAuto="0" spid="1535" grpId="5"/>
      <p:bldP build="whole" bldLvl="1" animBg="1" rev="0" advAuto="0" spid="1529" grpId="6"/>
      <p:bldP build="whole" bldLvl="1" animBg="1" rev="0" advAuto="0" spid="1525" grpId="1"/>
      <p:bldP build="whole" bldLvl="1" animBg="1" rev="0" advAuto="0" spid="1528" grpId="2"/>
      <p:bldP build="whole" bldLvl="1" animBg="1" rev="0" advAuto="0" spid="1530" grpId="7"/>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 name="Shape 63"/>
          <p:cNvSpPr/>
          <p:nvPr/>
        </p:nvSpPr>
        <p:spPr>
          <a:xfrm>
            <a:off x="280541" y="139700"/>
            <a:ext cx="12570421"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4" name="Shape 64"/>
          <p:cNvSpPr/>
          <p:nvPr/>
        </p:nvSpPr>
        <p:spPr>
          <a:xfrm>
            <a:off x="434500" y="-69851"/>
            <a:ext cx="12173150"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Classical Differential Geometry as a Source of Integrable Systems (1/2)</a:t>
            </a:r>
          </a:p>
        </p:txBody>
      </p:sp>
      <p:sp>
        <p:nvSpPr>
          <p:cNvPr id="65" name="Shape 65"/>
          <p:cNvSpPr/>
          <p:nvPr/>
        </p:nvSpPr>
        <p:spPr>
          <a:xfrm>
            <a:off x="266700" y="1143000"/>
            <a:ext cx="11762929" cy="647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Surface with negative constant Gaussian curvature</a:t>
            </a:r>
          </a:p>
        </p:txBody>
      </p:sp>
      <p:grpSp>
        <p:nvGrpSpPr>
          <p:cNvPr id="70" name="Group 70"/>
          <p:cNvGrpSpPr/>
          <p:nvPr/>
        </p:nvGrpSpPr>
        <p:grpSpPr>
          <a:xfrm>
            <a:off x="436264" y="2024312"/>
            <a:ext cx="12225746" cy="1250867"/>
            <a:chOff x="0" y="0"/>
            <a:chExt cx="12225744" cy="1250865"/>
          </a:xfrm>
        </p:grpSpPr>
        <p:pic>
          <p:nvPicPr>
            <p:cNvPr id="66" name="pasted-image.pdf"/>
            <p:cNvPicPr/>
            <p:nvPr/>
          </p:nvPicPr>
          <p:blipFill>
            <a:blip r:embed="rId5">
              <a:extLst/>
            </a:blip>
            <a:stretch>
              <a:fillRect/>
            </a:stretch>
          </p:blipFill>
          <p:spPr>
            <a:xfrm>
              <a:off x="3475186" y="0"/>
              <a:ext cx="4648201" cy="537464"/>
            </a:xfrm>
            <a:prstGeom prst="rect">
              <a:avLst/>
            </a:prstGeom>
            <a:ln w="12700" cap="flat">
              <a:noFill/>
              <a:miter lim="400000"/>
            </a:ln>
            <a:effectLst/>
          </p:spPr>
        </p:pic>
        <p:pic>
          <p:nvPicPr>
            <p:cNvPr id="67" name="pasted-image.pdf"/>
            <p:cNvPicPr/>
            <p:nvPr/>
          </p:nvPicPr>
          <p:blipFill>
            <a:blip r:embed="rId6">
              <a:extLst/>
            </a:blip>
            <a:stretch>
              <a:fillRect/>
            </a:stretch>
          </p:blipFill>
          <p:spPr>
            <a:xfrm>
              <a:off x="3385442" y="747861"/>
              <a:ext cx="2730501" cy="461265"/>
            </a:xfrm>
            <a:prstGeom prst="rect">
              <a:avLst/>
            </a:prstGeom>
            <a:ln w="12700" cap="flat">
              <a:noFill/>
              <a:miter lim="400000"/>
            </a:ln>
            <a:effectLst/>
          </p:spPr>
        </p:pic>
        <p:pic>
          <p:nvPicPr>
            <p:cNvPr id="68" name="pasted-image.pdf"/>
            <p:cNvPicPr/>
            <p:nvPr/>
          </p:nvPicPr>
          <p:blipFill>
            <a:blip r:embed="rId7">
              <a:extLst/>
            </a:blip>
            <a:stretch>
              <a:fillRect/>
            </a:stretch>
          </p:blipFill>
          <p:spPr>
            <a:xfrm>
              <a:off x="0" y="386308"/>
              <a:ext cx="2717800" cy="372365"/>
            </a:xfrm>
            <a:prstGeom prst="rect">
              <a:avLst/>
            </a:prstGeom>
            <a:ln w="12700" cap="flat">
              <a:noFill/>
              <a:miter lim="400000"/>
            </a:ln>
            <a:effectLst/>
          </p:spPr>
        </p:pic>
        <p:sp>
          <p:nvSpPr>
            <p:cNvPr id="69" name="Shape 69"/>
            <p:cNvSpPr/>
            <p:nvPr/>
          </p:nvSpPr>
          <p:spPr>
            <a:xfrm>
              <a:off x="8423748" y="222165"/>
              <a:ext cx="3801997"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Times Roman"/>
                  <a:ea typeface="Times Roman"/>
                  <a:cs typeface="Times Roman"/>
                  <a:sym typeface="Times Roman"/>
                </a:rPr>
                <a:t>(</a:t>
              </a:r>
              <a:r>
                <a:rPr i="1" sz="3000">
                  <a:solidFill>
                    <a:srgbClr val="005493"/>
                  </a:solidFill>
                  <a:latin typeface="Times Roman"/>
                  <a:ea typeface="Times Roman"/>
                  <a:cs typeface="Times Roman"/>
                  <a:sym typeface="Times Roman"/>
                </a:rPr>
                <a:t>u,v</a:t>
              </a:r>
              <a:r>
                <a:rPr sz="3000">
                  <a:solidFill>
                    <a:srgbClr val="005493"/>
                  </a:solidFill>
                  <a:latin typeface="Times Roman"/>
                  <a:ea typeface="Times Roman"/>
                  <a:cs typeface="Times Roman"/>
                  <a:sym typeface="Times Roman"/>
                </a:rPr>
                <a:t>)</a:t>
              </a:r>
              <a:r>
                <a:rPr sz="3000">
                  <a:solidFill>
                    <a:srgbClr val="005493"/>
                  </a:solidFill>
                  <a:latin typeface="Gill Sans"/>
                  <a:ea typeface="Gill Sans"/>
                  <a:cs typeface="Gill Sans"/>
                  <a:sym typeface="Gill Sans"/>
                </a:rPr>
                <a:t>: </a:t>
              </a:r>
              <a:r>
                <a:rPr sz="3000">
                  <a:solidFill>
                    <a:srgbClr val="005493"/>
                  </a:solidFill>
                  <a:latin typeface="Calibri"/>
                  <a:ea typeface="Calibri"/>
                  <a:cs typeface="Calibri"/>
                  <a:sym typeface="Calibri"/>
                </a:rPr>
                <a:t> “Chebychev net”</a:t>
              </a:r>
            </a:p>
          </p:txBody>
        </p:sp>
      </p:grpSp>
      <p:sp>
        <p:nvSpPr>
          <p:cNvPr id="71" name="Shape 71"/>
          <p:cNvSpPr/>
          <p:nvPr/>
        </p:nvSpPr>
        <p:spPr>
          <a:xfrm>
            <a:off x="287446" y="3657600"/>
            <a:ext cx="8270041" cy="1066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Integrability condition (Gauss-Codazzi equation)</a:t>
            </a:r>
          </a:p>
        </p:txBody>
      </p:sp>
      <p:grpSp>
        <p:nvGrpSpPr>
          <p:cNvPr id="77" name="Group 77"/>
          <p:cNvGrpSpPr/>
          <p:nvPr/>
        </p:nvGrpSpPr>
        <p:grpSpPr>
          <a:xfrm>
            <a:off x="254000" y="4461271"/>
            <a:ext cx="8705720" cy="1228329"/>
            <a:chOff x="0" y="0"/>
            <a:chExt cx="8705719" cy="1228328"/>
          </a:xfrm>
        </p:grpSpPr>
        <p:sp>
          <p:nvSpPr>
            <p:cNvPr id="72" name="Shape 72"/>
            <p:cNvSpPr/>
            <p:nvPr/>
          </p:nvSpPr>
          <p:spPr>
            <a:xfrm>
              <a:off x="0" y="491728"/>
              <a:ext cx="824387"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lvl="0">
                <a:defRPr sz="2400"/>
              </a:pPr>
            </a:p>
          </p:txBody>
        </p:sp>
        <p:sp>
          <p:nvSpPr>
            <p:cNvPr id="73" name="Shape 73"/>
            <p:cNvSpPr/>
            <p:nvPr/>
          </p:nvSpPr>
          <p:spPr>
            <a:xfrm>
              <a:off x="4795946" y="161528"/>
              <a:ext cx="3909774"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Sine-Gordon equation</a:t>
              </a:r>
            </a:p>
          </p:txBody>
        </p:sp>
        <p:grpSp>
          <p:nvGrpSpPr>
            <p:cNvPr id="76" name="Group 76"/>
            <p:cNvGrpSpPr/>
            <p:nvPr/>
          </p:nvGrpSpPr>
          <p:grpSpPr>
            <a:xfrm>
              <a:off x="1041400" y="0"/>
              <a:ext cx="3595886" cy="1063229"/>
              <a:chOff x="0" y="206771"/>
              <a:chExt cx="3595885" cy="1063228"/>
            </a:xfrm>
          </p:grpSpPr>
          <p:sp>
            <p:nvSpPr>
              <p:cNvPr id="74" name="Shape 74"/>
              <p:cNvSpPr/>
              <p:nvPr/>
            </p:nvSpPr>
            <p:spPr>
              <a:xfrm>
                <a:off x="0" y="206771"/>
                <a:ext cx="3595886" cy="1063229"/>
              </a:xfrm>
              <a:prstGeom prst="rect">
                <a:avLst/>
              </a:prstGeom>
              <a:blipFill rotWithShape="1">
                <a:blip r:embed="rId8"/>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75" name="pasted-image.pdf"/>
              <p:cNvPicPr/>
              <p:nvPr/>
            </p:nvPicPr>
            <p:blipFill>
              <a:blip r:embed="rId9">
                <a:extLst/>
              </a:blip>
              <a:stretch>
                <a:fillRect/>
              </a:stretch>
            </p:blipFill>
            <p:spPr>
              <a:xfrm>
                <a:off x="491152" y="346331"/>
                <a:ext cx="2581811" cy="673517"/>
              </a:xfrm>
              <a:prstGeom prst="rect">
                <a:avLst/>
              </a:prstGeom>
              <a:ln w="12700" cap="flat">
                <a:noFill/>
                <a:miter lim="400000"/>
              </a:ln>
              <a:effectLst/>
            </p:spPr>
          </p:pic>
        </p:grpSp>
      </p:grpSp>
      <p:grpSp>
        <p:nvGrpSpPr>
          <p:cNvPr id="82" name="Group 82"/>
          <p:cNvGrpSpPr/>
          <p:nvPr/>
        </p:nvGrpSpPr>
        <p:grpSpPr>
          <a:xfrm>
            <a:off x="241300" y="6121400"/>
            <a:ext cx="8872340" cy="3322142"/>
            <a:chOff x="0" y="0"/>
            <a:chExt cx="8872339" cy="3322141"/>
          </a:xfrm>
        </p:grpSpPr>
        <p:sp>
          <p:nvSpPr>
            <p:cNvPr id="78" name="Shape 78"/>
            <p:cNvSpPr/>
            <p:nvPr/>
          </p:nvSpPr>
          <p:spPr>
            <a:xfrm>
              <a:off x="0" y="0"/>
              <a:ext cx="8623201" cy="647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4"/>
                </a:buBlip>
                <a:defRPr b="1">
                  <a:solidFill>
                    <a:srgbClr val="AA7900"/>
                  </a:solidFill>
                  <a:latin typeface="Calibri"/>
                  <a:ea typeface="Calibri"/>
                  <a:cs typeface="Calibri"/>
                  <a:sym typeface="Calibri"/>
                </a:defRPr>
              </a:lvl1pPr>
            </a:lstStyle>
            <a:p>
              <a:pPr lvl="0">
                <a:defRPr b="0" sz="1800">
                  <a:solidFill>
                    <a:srgbClr val="000000"/>
                  </a:solidFill>
                </a:defRPr>
              </a:pPr>
              <a:r>
                <a:rPr b="1" sz="3600">
                  <a:solidFill>
                    <a:srgbClr val="AA7900"/>
                  </a:solidFill>
                </a:rPr>
                <a:t>Bäcklund transformation (1875)</a:t>
              </a:r>
            </a:p>
          </p:txBody>
        </p:sp>
        <p:grpSp>
          <p:nvGrpSpPr>
            <p:cNvPr id="81" name="Group 81"/>
            <p:cNvGrpSpPr/>
            <p:nvPr/>
          </p:nvGrpSpPr>
          <p:grpSpPr>
            <a:xfrm>
              <a:off x="2762994" y="812800"/>
              <a:ext cx="6109346" cy="2509342"/>
              <a:chOff x="0" y="0"/>
              <a:chExt cx="6109344" cy="2509341"/>
            </a:xfrm>
          </p:grpSpPr>
          <p:sp>
            <p:nvSpPr>
              <p:cNvPr id="79" name="Shape 79"/>
              <p:cNvSpPr/>
              <p:nvPr/>
            </p:nvSpPr>
            <p:spPr>
              <a:xfrm>
                <a:off x="0" y="0"/>
                <a:ext cx="6109345" cy="2509342"/>
              </a:xfrm>
              <a:prstGeom prst="rect">
                <a:avLst/>
              </a:prstGeom>
              <a:blipFill rotWithShape="1">
                <a:blip r:embed="rId8"/>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80" name="pasted-image.pdf"/>
              <p:cNvPicPr/>
              <p:nvPr/>
            </p:nvPicPr>
            <p:blipFill>
              <a:blip r:embed="rId10">
                <a:extLst/>
              </a:blip>
              <a:stretch>
                <a:fillRect/>
              </a:stretch>
            </p:blipFill>
            <p:spPr>
              <a:xfrm>
                <a:off x="769441" y="85774"/>
                <a:ext cx="4267201" cy="2311401"/>
              </a:xfrm>
              <a:prstGeom prst="rect">
                <a:avLst/>
              </a:prstGeom>
              <a:ln w="12700" cap="flat">
                <a:noFill/>
                <a:miter lim="400000"/>
              </a:ln>
              <a:effectLst/>
            </p:spPr>
          </p:pic>
        </p:grpSp>
      </p:grpSp>
      <p:grpSp>
        <p:nvGrpSpPr>
          <p:cNvPr id="85" name="Group 85"/>
          <p:cNvGrpSpPr/>
          <p:nvPr/>
        </p:nvGrpSpPr>
        <p:grpSpPr>
          <a:xfrm>
            <a:off x="8931135" y="3353971"/>
            <a:ext cx="3673581" cy="3214266"/>
            <a:chOff x="0" y="0"/>
            <a:chExt cx="3673579" cy="3214264"/>
          </a:xfrm>
        </p:grpSpPr>
        <p:pic>
          <p:nvPicPr>
            <p:cNvPr id="83" name="スクリーンショット 2015-03-04 2.45.42.png"/>
            <p:cNvPicPr/>
            <p:nvPr/>
          </p:nvPicPr>
          <p:blipFill>
            <a:blip r:embed="rId11">
              <a:extLst/>
            </a:blip>
            <a:stretch>
              <a:fillRect/>
            </a:stretch>
          </p:blipFill>
          <p:spPr>
            <a:xfrm>
              <a:off x="0" y="0"/>
              <a:ext cx="3673580" cy="2436558"/>
            </a:xfrm>
            <a:prstGeom prst="rect">
              <a:avLst/>
            </a:prstGeom>
            <a:ln w="12700" cap="flat">
              <a:noFill/>
              <a:miter lim="400000"/>
            </a:ln>
            <a:effectLst/>
          </p:spPr>
        </p:pic>
        <p:sp>
          <p:nvSpPr>
            <p:cNvPr id="84" name="Shape 84"/>
            <p:cNvSpPr/>
            <p:nvPr/>
          </p:nvSpPr>
          <p:spPr>
            <a:xfrm>
              <a:off x="747472" y="2553864"/>
              <a:ext cx="2257839"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1800">
                  <a:solidFill>
                    <a:srgbClr val="005493"/>
                  </a:solidFill>
                  <a:latin typeface="Calibri"/>
                  <a:ea typeface="Calibri"/>
                  <a:cs typeface="Calibri"/>
                  <a:sym typeface="Calibri"/>
                </a:defRPr>
              </a:lvl1pPr>
            </a:lstStyle>
            <a:p>
              <a:pPr lvl="0">
                <a:defRPr>
                  <a:solidFill>
                    <a:srgbClr val="000000"/>
                  </a:solidFill>
                </a:defRPr>
              </a:pPr>
              <a:r>
                <a:rPr>
                  <a:solidFill>
                    <a:srgbClr val="005493"/>
                  </a:solidFill>
                </a:rPr>
                <a:t>(picture by Matsuura)</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 grpId="2"/>
      <p:bldP build="whole" bldLvl="1" animBg="1" rev="0" advAuto="0" spid="77" grpId="3"/>
      <p:bldP build="whole" bldLvl="1" animBg="1" rev="0" advAuto="0" spid="85" grpId="4"/>
      <p:bldP build="whole" bldLvl="1" animBg="1" rev="0" advAuto="0" spid="82" grpId="5"/>
      <p:bldP build="whole" bldLvl="1" animBg="1" rev="0" advAuto="0" spid="70"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nvSpPr>
        <p:spPr>
          <a:xfrm>
            <a:off x="280541" y="139700"/>
            <a:ext cx="12570421" cy="698500"/>
          </a:xfrm>
          <a:prstGeom prst="roundRect">
            <a:avLst>
              <a:gd name="adj" fmla="val 27273"/>
            </a:avLst>
          </a:prstGeom>
          <a:blipFill>
            <a:blip r:embed="rId3"/>
          </a:blipFill>
          <a:ln w="25400">
            <a:solidFill/>
            <a:miter lim="400000"/>
          </a:ln>
          <a:effectLst>
            <a:outerShdw sx="100000" sy="100000" kx="0" ky="0" algn="b" rotWithShape="0" blurRad="38100" dist="12700" dir="5400000">
              <a:srgbClr val="000000">
                <a:alpha val="50000"/>
              </a:srgbClr>
            </a:outerShdw>
          </a:effectLst>
        </p:spPr>
        <p:txBody>
          <a:bodyPr lIns="0" tIns="0" rIns="0" bIns="0" anchor="ctr"/>
          <a:lstStyle/>
          <a:p>
            <a:pPr lvl="0">
              <a:defRPr sz="4000">
                <a:solidFill>
                  <a:srgbClr val="F5D328"/>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90" name="Shape 90"/>
          <p:cNvSpPr/>
          <p:nvPr/>
        </p:nvSpPr>
        <p:spPr>
          <a:xfrm>
            <a:off x="434500" y="-69851"/>
            <a:ext cx="12173150" cy="1066801"/>
          </a:xfrm>
          <a:prstGeom prst="rect">
            <a:avLst/>
          </a:prstGeom>
          <a:ln w="12700">
            <a:miter lim="400000"/>
          </a:ln>
          <a:effectLst>
            <a:outerShdw sx="100000" sy="100000" kx="0" ky="0" algn="b" rotWithShape="0" blurRad="38100" dist="38100" dir="5400000">
              <a:srgbClr val="000000">
                <a:alpha val="50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defRPr b="1" sz="3200">
                <a:solidFill>
                  <a:srgbClr val="FFFFFF"/>
                </a:solidFill>
                <a:latin typeface="Calibri"/>
                <a:ea typeface="Calibri"/>
                <a:cs typeface="Calibri"/>
                <a:sym typeface="Calibri"/>
              </a:defRPr>
            </a:lvl1pPr>
          </a:lstStyle>
          <a:p>
            <a:pPr lvl="0">
              <a:defRPr b="0" sz="1800">
                <a:solidFill>
                  <a:srgbClr val="000000"/>
                </a:solidFill>
              </a:defRPr>
            </a:pPr>
            <a:r>
              <a:rPr b="1" sz="3200">
                <a:solidFill>
                  <a:srgbClr val="FFFFFF"/>
                </a:solidFill>
              </a:rPr>
              <a:t>Classical Differential Geometry as a Source of Integrable Systems (2/2)</a:t>
            </a:r>
          </a:p>
        </p:txBody>
      </p:sp>
      <p:sp>
        <p:nvSpPr>
          <p:cNvPr id="91" name="Shape 91"/>
          <p:cNvSpPr/>
          <p:nvPr/>
        </p:nvSpPr>
        <p:spPr>
          <a:xfrm>
            <a:off x="165100" y="1143000"/>
            <a:ext cx="10277048" cy="12884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360000" indent="-360000" algn="l">
              <a:buSzPct val="70000"/>
              <a:buBlip>
                <a:blip r:embed="rId4"/>
              </a:buBlip>
              <a:defRPr sz="1800"/>
            </a:pPr>
            <a:r>
              <a:rPr b="1" sz="3500">
                <a:solidFill>
                  <a:srgbClr val="AA7900"/>
                </a:solidFill>
                <a:latin typeface="Calibri"/>
                <a:ea typeface="Calibri"/>
                <a:cs typeface="Calibri"/>
                <a:sym typeface="Calibri"/>
              </a:rPr>
              <a:t>Sufrace parametrized by conjugate net in </a:t>
            </a:r>
            <a:r>
              <a:rPr b="1" sz="3500">
                <a:solidFill>
                  <a:srgbClr val="AA7900"/>
                </a:solidFill>
                <a:latin typeface="Academy Engraved LET Plain:1.0"/>
                <a:ea typeface="Academy Engraved LET Plain:1.0"/>
                <a:cs typeface="Academy Engraved LET Plain:1.0"/>
                <a:sym typeface="Academy Engraved LET Plain:1.0"/>
              </a:rPr>
              <a:t>RP</a:t>
            </a:r>
            <a:r>
              <a:rPr b="1" baseline="31999" sz="3500">
                <a:solidFill>
                  <a:srgbClr val="AA7900"/>
                </a:solidFill>
                <a:latin typeface="Calibri"/>
                <a:ea typeface="Calibri"/>
                <a:cs typeface="Calibri"/>
                <a:sym typeface="Calibri"/>
              </a:rPr>
              <a:t>N-1</a:t>
            </a:r>
          </a:p>
        </p:txBody>
      </p:sp>
      <p:grpSp>
        <p:nvGrpSpPr>
          <p:cNvPr id="98" name="Group 98"/>
          <p:cNvGrpSpPr/>
          <p:nvPr/>
        </p:nvGrpSpPr>
        <p:grpSpPr>
          <a:xfrm>
            <a:off x="294084" y="1981200"/>
            <a:ext cx="10517355" cy="1079500"/>
            <a:chOff x="0" y="0"/>
            <a:chExt cx="10517354" cy="1079500"/>
          </a:xfrm>
        </p:grpSpPr>
        <p:grpSp>
          <p:nvGrpSpPr>
            <p:cNvPr id="94" name="Group 94"/>
            <p:cNvGrpSpPr/>
            <p:nvPr/>
          </p:nvGrpSpPr>
          <p:grpSpPr>
            <a:xfrm>
              <a:off x="4888458" y="12700"/>
              <a:ext cx="5628897" cy="1066800"/>
              <a:chOff x="0" y="0"/>
              <a:chExt cx="5628896" cy="1066800"/>
            </a:xfrm>
          </p:grpSpPr>
          <p:pic>
            <p:nvPicPr>
              <p:cNvPr id="92" name="pasted-image.pdf"/>
              <p:cNvPicPr/>
              <p:nvPr/>
            </p:nvPicPr>
            <p:blipFill>
              <a:blip r:embed="rId5">
                <a:extLst/>
              </a:blip>
              <a:stretch>
                <a:fillRect/>
              </a:stretch>
            </p:blipFill>
            <p:spPr>
              <a:xfrm>
                <a:off x="0" y="94555"/>
                <a:ext cx="533400" cy="457201"/>
              </a:xfrm>
              <a:prstGeom prst="rect">
                <a:avLst/>
              </a:prstGeom>
              <a:ln w="12700" cap="flat">
                <a:noFill/>
                <a:miter lim="400000"/>
              </a:ln>
              <a:effectLst/>
            </p:spPr>
          </p:pic>
          <p:sp>
            <p:nvSpPr>
              <p:cNvPr id="93" name="Shape 93"/>
              <p:cNvSpPr/>
              <p:nvPr/>
            </p:nvSpPr>
            <p:spPr>
              <a:xfrm>
                <a:off x="807203" y="0"/>
                <a:ext cx="4821694" cy="1066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homogeneous coordinates</a:t>
                </a:r>
              </a:p>
            </p:txBody>
          </p:sp>
        </p:grpSp>
        <p:grpSp>
          <p:nvGrpSpPr>
            <p:cNvPr id="97" name="Group 97"/>
            <p:cNvGrpSpPr/>
            <p:nvPr/>
          </p:nvGrpSpPr>
          <p:grpSpPr>
            <a:xfrm>
              <a:off x="0" y="0"/>
              <a:ext cx="4679820" cy="623987"/>
              <a:chOff x="0" y="-25400"/>
              <a:chExt cx="4679819" cy="623986"/>
            </a:xfrm>
          </p:grpSpPr>
          <p:pic>
            <p:nvPicPr>
              <p:cNvPr id="95" name="pasted-image.pdf"/>
              <p:cNvPicPr/>
              <p:nvPr/>
            </p:nvPicPr>
            <p:blipFill>
              <a:blip r:embed="rId6">
                <a:extLst/>
              </a:blip>
              <a:stretch>
                <a:fillRect/>
              </a:stretch>
            </p:blipFill>
            <p:spPr>
              <a:xfrm>
                <a:off x="0" y="65186"/>
                <a:ext cx="3009900" cy="533401"/>
              </a:xfrm>
              <a:prstGeom prst="rect">
                <a:avLst/>
              </a:prstGeom>
              <a:ln w="12700" cap="flat">
                <a:noFill/>
                <a:miter lim="400000"/>
              </a:ln>
              <a:effectLst/>
            </p:spPr>
          </p:pic>
          <p:sp>
            <p:nvSpPr>
              <p:cNvPr id="96" name="Shape 96"/>
              <p:cNvSpPr/>
              <p:nvPr/>
            </p:nvSpPr>
            <p:spPr>
              <a:xfrm>
                <a:off x="3130261" y="-25400"/>
                <a:ext cx="1549559"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surface</a:t>
                </a:r>
              </a:p>
            </p:txBody>
          </p:sp>
        </p:grpSp>
      </p:grpSp>
      <p:grpSp>
        <p:nvGrpSpPr>
          <p:cNvPr id="102" name="Group 102"/>
          <p:cNvGrpSpPr/>
          <p:nvPr/>
        </p:nvGrpSpPr>
        <p:grpSpPr>
          <a:xfrm>
            <a:off x="84313" y="2881478"/>
            <a:ext cx="12572041" cy="1054101"/>
            <a:chOff x="0" y="0"/>
            <a:chExt cx="12572040" cy="1054100"/>
          </a:xfrm>
        </p:grpSpPr>
        <p:pic>
          <p:nvPicPr>
            <p:cNvPr id="99" name="pasted-image.pdf"/>
            <p:cNvPicPr/>
            <p:nvPr/>
          </p:nvPicPr>
          <p:blipFill>
            <a:blip r:embed="rId7">
              <a:extLst/>
            </a:blip>
            <a:stretch>
              <a:fillRect/>
            </a:stretch>
          </p:blipFill>
          <p:spPr>
            <a:xfrm>
              <a:off x="3808236" y="143992"/>
              <a:ext cx="5732811" cy="399965"/>
            </a:xfrm>
            <a:prstGeom prst="rect">
              <a:avLst/>
            </a:prstGeom>
            <a:ln w="12700" cap="flat">
              <a:noFill/>
              <a:miter lim="400000"/>
            </a:ln>
            <a:effectLst/>
          </p:spPr>
        </p:pic>
        <p:sp>
          <p:nvSpPr>
            <p:cNvPr id="100" name="Shape 100"/>
            <p:cNvSpPr/>
            <p:nvPr/>
          </p:nvSpPr>
          <p:spPr>
            <a:xfrm>
              <a:off x="0" y="25400"/>
              <a:ext cx="3801996" cy="1028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lgn="l">
                <a:defRPr sz="1800"/>
              </a:pPr>
              <a:r>
                <a:rPr sz="3000">
                  <a:solidFill>
                    <a:srgbClr val="005493"/>
                  </a:solidFill>
                  <a:latin typeface="Times Roman"/>
                  <a:ea typeface="Times Roman"/>
                  <a:cs typeface="Times Roman"/>
                  <a:sym typeface="Times Roman"/>
                </a:rPr>
                <a:t>(</a:t>
              </a:r>
              <a:r>
                <a:rPr i="1" sz="3000">
                  <a:solidFill>
                    <a:srgbClr val="005493"/>
                  </a:solidFill>
                  <a:latin typeface="Times Roman"/>
                  <a:ea typeface="Times Roman"/>
                  <a:cs typeface="Times Roman"/>
                  <a:sym typeface="Times Roman"/>
                </a:rPr>
                <a:t>u,v</a:t>
              </a:r>
              <a:r>
                <a:rPr sz="3000">
                  <a:solidFill>
                    <a:srgbClr val="005493"/>
                  </a:solidFill>
                  <a:latin typeface="Times Roman"/>
                  <a:ea typeface="Times Roman"/>
                  <a:cs typeface="Times Roman"/>
                  <a:sym typeface="Times Roman"/>
                </a:rPr>
                <a:t>)</a:t>
              </a:r>
              <a:r>
                <a:rPr sz="3000">
                  <a:solidFill>
                    <a:srgbClr val="005493"/>
                  </a:solidFill>
                  <a:latin typeface="Gill Sans"/>
                  <a:ea typeface="Gill Sans"/>
                  <a:cs typeface="Gill Sans"/>
                  <a:sym typeface="Gill Sans"/>
                </a:rPr>
                <a:t>: </a:t>
              </a:r>
              <a:r>
                <a:rPr sz="3000">
                  <a:solidFill>
                    <a:srgbClr val="005493"/>
                  </a:solidFill>
                  <a:latin typeface="Calibri"/>
                  <a:ea typeface="Calibri"/>
                  <a:cs typeface="Calibri"/>
                  <a:sym typeface="Calibri"/>
                </a:rPr>
                <a:t> local coordinates</a:t>
              </a:r>
            </a:p>
          </p:txBody>
        </p:sp>
        <p:sp>
          <p:nvSpPr>
            <p:cNvPr id="101" name="Shape 101"/>
            <p:cNvSpPr/>
            <p:nvPr/>
          </p:nvSpPr>
          <p:spPr>
            <a:xfrm>
              <a:off x="9766300" y="0"/>
              <a:ext cx="2805741"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000">
                  <a:solidFill>
                    <a:srgbClr val="005493"/>
                  </a:solidFill>
                  <a:latin typeface="Calibri"/>
                  <a:ea typeface="Calibri"/>
                  <a:cs typeface="Calibri"/>
                  <a:sym typeface="Calibri"/>
                </a:defRPr>
              </a:lvl1pPr>
            </a:lstStyle>
            <a:p>
              <a:pPr lvl="0">
                <a:defRPr sz="1800">
                  <a:solidFill>
                    <a:srgbClr val="000000"/>
                  </a:solidFill>
                </a:defRPr>
              </a:pPr>
              <a:r>
                <a:rPr sz="3000">
                  <a:solidFill>
                    <a:srgbClr val="005493"/>
                  </a:solidFill>
                </a:rPr>
                <a:t> “conjugate net”</a:t>
              </a:r>
            </a:p>
          </p:txBody>
        </p:sp>
      </p:grpSp>
      <p:pic>
        <p:nvPicPr>
          <p:cNvPr id="103" name="pasted-image.pdf"/>
          <p:cNvPicPr/>
          <p:nvPr/>
        </p:nvPicPr>
        <p:blipFill>
          <a:blip r:embed="rId8">
            <a:extLst/>
          </a:blip>
          <a:stretch>
            <a:fillRect/>
          </a:stretch>
        </p:blipFill>
        <p:spPr>
          <a:xfrm>
            <a:off x="199181" y="4825851"/>
            <a:ext cx="9144001" cy="546101"/>
          </a:xfrm>
          <a:prstGeom prst="rect">
            <a:avLst/>
          </a:prstGeom>
          <a:ln w="12700">
            <a:miter lim="400000"/>
          </a:ln>
        </p:spPr>
      </p:pic>
      <p:sp>
        <p:nvSpPr>
          <p:cNvPr id="104" name="Shape 104"/>
          <p:cNvSpPr/>
          <p:nvPr/>
        </p:nvSpPr>
        <p:spPr>
          <a:xfrm>
            <a:off x="4859513" y="6653377"/>
            <a:ext cx="4233102" cy="1028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i="1" sz="3000">
                <a:solidFill>
                  <a:srgbClr val="005493"/>
                </a:solidFill>
                <a:latin typeface="Times Roman"/>
                <a:ea typeface="Times Roman"/>
                <a:cs typeface="Times Roman"/>
                <a:sym typeface="Times Roman"/>
              </a:rPr>
              <a:t>h, k</a:t>
            </a:r>
            <a:r>
              <a:rPr sz="3000">
                <a:solidFill>
                  <a:srgbClr val="005493"/>
                </a:solidFill>
                <a:latin typeface="Gill Sans"/>
                <a:ea typeface="Gill Sans"/>
                <a:cs typeface="Gill Sans"/>
                <a:sym typeface="Gill Sans"/>
              </a:rPr>
              <a:t>: </a:t>
            </a:r>
            <a:r>
              <a:rPr sz="3000">
                <a:solidFill>
                  <a:srgbClr val="005493"/>
                </a:solidFill>
                <a:latin typeface="Calibri"/>
                <a:ea typeface="Calibri"/>
                <a:cs typeface="Calibri"/>
                <a:sym typeface="Calibri"/>
              </a:rPr>
              <a:t> “Laplace invariants”</a:t>
            </a:r>
          </a:p>
        </p:txBody>
      </p:sp>
      <p:pic>
        <p:nvPicPr>
          <p:cNvPr id="105" name="pasted-image.pdf"/>
          <p:cNvPicPr/>
          <p:nvPr/>
        </p:nvPicPr>
        <p:blipFill>
          <a:blip r:embed="rId9">
            <a:extLst/>
          </a:blip>
          <a:stretch>
            <a:fillRect/>
          </a:stretch>
        </p:blipFill>
        <p:spPr>
          <a:xfrm>
            <a:off x="269825" y="5836301"/>
            <a:ext cx="11488143" cy="1236352"/>
          </a:xfrm>
          <a:prstGeom prst="rect">
            <a:avLst/>
          </a:prstGeom>
          <a:ln w="12700">
            <a:miter lim="400000"/>
          </a:ln>
        </p:spPr>
      </p:pic>
      <p:grpSp>
        <p:nvGrpSpPr>
          <p:cNvPr id="108" name="Group 108"/>
          <p:cNvGrpSpPr/>
          <p:nvPr/>
        </p:nvGrpSpPr>
        <p:grpSpPr>
          <a:xfrm>
            <a:off x="139700" y="3886200"/>
            <a:ext cx="9040664" cy="1168400"/>
            <a:chOff x="0" y="0"/>
            <a:chExt cx="9040663" cy="1168400"/>
          </a:xfrm>
        </p:grpSpPr>
        <p:sp>
          <p:nvSpPr>
            <p:cNvPr id="106" name="Shape 106"/>
            <p:cNvSpPr/>
            <p:nvPr/>
          </p:nvSpPr>
          <p:spPr>
            <a:xfrm>
              <a:off x="0" y="0"/>
              <a:ext cx="4046786" cy="1168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360000" indent="-360000" algn="l">
                <a:buSzPct val="70000"/>
                <a:buBlip>
                  <a:blip r:embed="rId4"/>
                </a:buBlip>
                <a:defRPr b="1" sz="3500">
                  <a:solidFill>
                    <a:srgbClr val="AA7900"/>
                  </a:solidFill>
                  <a:latin typeface="Calibri"/>
                  <a:ea typeface="Calibri"/>
                  <a:cs typeface="Calibri"/>
                  <a:sym typeface="Calibri"/>
                </a:defRPr>
              </a:lvl1pPr>
            </a:lstStyle>
            <a:p>
              <a:pPr lvl="0">
                <a:defRPr b="0" sz="1800">
                  <a:solidFill>
                    <a:srgbClr val="000000"/>
                  </a:solidFill>
                </a:defRPr>
              </a:pPr>
              <a:r>
                <a:rPr b="1" sz="3500">
                  <a:solidFill>
                    <a:srgbClr val="AA7900"/>
                  </a:solidFill>
                </a:rPr>
                <a:t>Laplace transform</a:t>
              </a:r>
            </a:p>
          </p:txBody>
        </p:sp>
        <p:pic>
          <p:nvPicPr>
            <p:cNvPr id="107" name="pasted-image.pdf"/>
            <p:cNvPicPr/>
            <p:nvPr/>
          </p:nvPicPr>
          <p:blipFill>
            <a:blip r:embed="rId10">
              <a:extLst/>
            </a:blip>
            <a:stretch>
              <a:fillRect/>
            </a:stretch>
          </p:blipFill>
          <p:spPr>
            <a:xfrm>
              <a:off x="4108896" y="85774"/>
              <a:ext cx="4931768" cy="481708"/>
            </a:xfrm>
            <a:prstGeom prst="rect">
              <a:avLst/>
            </a:prstGeom>
            <a:ln w="12700" cap="flat">
              <a:noFill/>
              <a:miter lim="400000"/>
            </a:ln>
            <a:effectLst/>
          </p:spPr>
        </p:pic>
      </p:grpSp>
      <p:grpSp>
        <p:nvGrpSpPr>
          <p:cNvPr id="113" name="Group 113"/>
          <p:cNvGrpSpPr/>
          <p:nvPr/>
        </p:nvGrpSpPr>
        <p:grpSpPr>
          <a:xfrm>
            <a:off x="1405046" y="7397055"/>
            <a:ext cx="9479766" cy="2635945"/>
            <a:chOff x="0" y="0"/>
            <a:chExt cx="9479764" cy="2635944"/>
          </a:xfrm>
        </p:grpSpPr>
        <p:grpSp>
          <p:nvGrpSpPr>
            <p:cNvPr id="111" name="Group 111"/>
            <p:cNvGrpSpPr/>
            <p:nvPr/>
          </p:nvGrpSpPr>
          <p:grpSpPr>
            <a:xfrm>
              <a:off x="474553" y="0"/>
              <a:ext cx="7761735" cy="1336675"/>
              <a:chOff x="0" y="0"/>
              <a:chExt cx="7761733" cy="1336675"/>
            </a:xfrm>
          </p:grpSpPr>
          <p:sp>
            <p:nvSpPr>
              <p:cNvPr id="109" name="Shape 109"/>
              <p:cNvSpPr/>
              <p:nvPr/>
            </p:nvSpPr>
            <p:spPr>
              <a:xfrm>
                <a:off x="0" y="0"/>
                <a:ext cx="7761734" cy="1336675"/>
              </a:xfrm>
              <a:prstGeom prst="rect">
                <a:avLst/>
              </a:prstGeom>
              <a:blipFill rotWithShape="1">
                <a:blip r:embed="rId1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lvl="0">
                  <a:defRPr sz="2400">
                    <a:solidFill>
                      <a:srgbClr val="F5D328"/>
                    </a:solidFill>
                  </a:defRPr>
                </a:pPr>
              </a:p>
            </p:txBody>
          </p:sp>
          <p:pic>
            <p:nvPicPr>
              <p:cNvPr id="110" name="pasted-image.pdf"/>
              <p:cNvPicPr/>
              <p:nvPr/>
            </p:nvPicPr>
            <p:blipFill>
              <a:blip r:embed="rId12">
                <a:extLst/>
              </a:blip>
              <a:stretch>
                <a:fillRect/>
              </a:stretch>
            </p:blipFill>
            <p:spPr>
              <a:xfrm>
                <a:off x="431105" y="161131"/>
                <a:ext cx="6908801" cy="1016001"/>
              </a:xfrm>
              <a:prstGeom prst="rect">
                <a:avLst/>
              </a:prstGeom>
              <a:ln w="12700" cap="flat">
                <a:noFill/>
                <a:miter lim="400000"/>
              </a:ln>
              <a:effectLst/>
            </p:spPr>
          </p:pic>
        </p:grpSp>
        <p:sp>
          <p:nvSpPr>
            <p:cNvPr id="112" name="Shape 112"/>
            <p:cNvSpPr/>
            <p:nvPr/>
          </p:nvSpPr>
          <p:spPr>
            <a:xfrm>
              <a:off x="0" y="1569144"/>
              <a:ext cx="9479765"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a:defRPr sz="3200">
                  <a:solidFill>
                    <a:srgbClr val="005493"/>
                  </a:solidFill>
                  <a:latin typeface="Calibri"/>
                  <a:ea typeface="Calibri"/>
                  <a:cs typeface="Calibri"/>
                  <a:sym typeface="Calibri"/>
                </a:defRPr>
              </a:lvl1pPr>
            </a:lstStyle>
            <a:p>
              <a:pPr lvl="0">
                <a:defRPr sz="1800">
                  <a:solidFill>
                    <a:srgbClr val="000000"/>
                  </a:solidFill>
                </a:defRPr>
              </a:pPr>
              <a:r>
                <a:rPr sz="3200">
                  <a:solidFill>
                    <a:srgbClr val="005493"/>
                  </a:solidFill>
                </a:rPr>
                <a:t>Two-dimensional Toda lattice equation (Darboux, 1889)</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5" fill="hold">
                                  <p:stCondLst>
                                    <p:cond delay="0"/>
                                  </p:stCondLst>
                                  <p:iterate type="el" backwards="0">
                                    <p:tmAbs val="0"/>
                                  </p:iterate>
                                  <p:childTnLst>
                                    <p:set>
                                      <p:cBhvr>
                                        <p:cTn id="22" fill="hold"/>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6" fill="hold">
                                  <p:stCondLst>
                                    <p:cond delay="0"/>
                                  </p:stCondLst>
                                  <p:iterate type="el" backwards="0">
                                    <p:tmAbs val="0"/>
                                  </p:iterate>
                                  <p:childTnLst>
                                    <p:set>
                                      <p:cBhvr>
                                        <p:cTn id="26" fill="hold"/>
                                        <p:tgtEl>
                                          <p:spTgt spid="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 grpId="7" fill="hold">
                                  <p:stCondLst>
                                    <p:cond delay="0"/>
                                  </p:stCondLst>
                                  <p:iterate type="el" backwards="0">
                                    <p:tmAbs val="0"/>
                                  </p:iterate>
                                  <p:childTnLst>
                                    <p:set>
                                      <p:cBhvr>
                                        <p:cTn id="30" fill="hold"/>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 grpId="7"/>
      <p:bldP build="whole" bldLvl="1" animBg="1" rev="0" advAuto="0" spid="108" grpId="3"/>
      <p:bldP build="whole" bldLvl="1" animBg="1" rev="0" advAuto="0" spid="104" grpId="6"/>
      <p:bldP build="whole" bldLvl="1" animBg="1" rev="0" advAuto="0" spid="103" grpId="4"/>
      <p:bldP build="whole" bldLvl="1" animBg="1" rev="0" advAuto="0" spid="105" grpId="5"/>
      <p:bldP build="whole" bldLvl="1" animBg="1" rev="0" advAuto="0" spid="102" grpId="2"/>
      <p:bldP build="whole" bldLvl="1" animBg="1" rev="0" advAuto="0" spid="98"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Darboux-2DT.png"/>
          <p:cNvPicPr/>
          <p:nvPr/>
        </p:nvPicPr>
        <p:blipFill>
          <a:blip r:embed="rId3">
            <a:extLst/>
          </a:blip>
          <a:stretch>
            <a:fillRect/>
          </a:stretch>
        </p:blipFill>
        <p:spPr>
          <a:xfrm>
            <a:off x="608516" y="-1333742"/>
            <a:ext cx="11772901" cy="19152084"/>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Darboux-molecule.png"/>
          <p:cNvPicPr/>
          <p:nvPr/>
        </p:nvPicPr>
        <p:blipFill>
          <a:blip r:embed="rId3">
            <a:extLst/>
          </a:blip>
          <a:stretch>
            <a:fillRect/>
          </a:stretch>
        </p:blipFill>
        <p:spPr>
          <a:xfrm>
            <a:off x="660400" y="-5214558"/>
            <a:ext cx="12001500" cy="19509616"/>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5D328"/>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5D328"/>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