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828" r:id="rId2"/>
    <p:sldMasterId id="2147484020" r:id="rId3"/>
    <p:sldMasterId id="2147484032" r:id="rId4"/>
  </p:sldMasterIdLst>
  <p:notesMasterIdLst>
    <p:notesMasterId r:id="rId9"/>
  </p:notesMasterIdLst>
  <p:sldIdLst>
    <p:sldId id="260" r:id="rId5"/>
    <p:sldId id="292" r:id="rId6"/>
    <p:sldId id="272" r:id="rId7"/>
    <p:sldId id="29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89EC99A-0103-4039-B366-4384CB0FD270}">
          <p14:sldIdLst>
            <p14:sldId id="260"/>
            <p14:sldId id="292"/>
            <p14:sldId id="27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FA38F-6476-45A2-9E4D-1C87756FC3E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C2753-FE51-419B-9ABE-1B151067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7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E0257-2E7B-4CF4-A531-D5FA4AD67C56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1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7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52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58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2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3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26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12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10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0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4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83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62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45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483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17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31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91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64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46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9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8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4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540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97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18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839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2497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86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86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5450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022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602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29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20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662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71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781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41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6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6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5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9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E13-D41F-4BEC-A2A9-AC868446CA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8805-4779-45EC-896B-FCEBB19171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2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EC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804397-9968-4D4E-BDEB-FE6A63D8BF18}"/>
              </a:ext>
            </a:extLst>
          </p:cNvPr>
          <p:cNvSpPr/>
          <p:nvPr/>
        </p:nvSpPr>
        <p:spPr>
          <a:xfrm>
            <a:off x="81209" y="42405"/>
            <a:ext cx="8970975" cy="100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816" y="5013176"/>
            <a:ext cx="8970975" cy="1768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1816" y="1157462"/>
            <a:ext cx="8970975" cy="3776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11953" y="3305973"/>
            <a:ext cx="7716431" cy="1447847"/>
          </a:xfrm>
          <a:prstGeom prst="roundRect">
            <a:avLst>
              <a:gd name="adj" fmla="val 3455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1915" y="44624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室温における磁化メタン発酵法の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ベンチスケールでの処理性能評価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38539" y="203357"/>
            <a:ext cx="2447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</a:t>
            </a:r>
            <a:r>
              <a:rPr lang="zh-CN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</a:t>
            </a:r>
            <a:endParaRPr lang="en-US" altLang="zh-CN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＊＊＊＊</a:t>
            </a:r>
            <a:endParaRPr lang="ja-JP" altLang="en-US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95536" y="1335313"/>
            <a:ext cx="5271552" cy="1798104"/>
          </a:xfrm>
          <a:prstGeom prst="roundRect">
            <a:avLst/>
          </a:prstGeom>
          <a:noFill/>
          <a:ln w="82550">
            <a:solidFill>
              <a:srgbClr val="FF0000">
                <a:alpha val="2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1953" y="375245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20"/>
              </a:lnSpc>
            </a:pPr>
            <a:r>
              <a:rPr lang="ja-JP" altLang="en-US" sz="3600" b="1" dirty="0">
                <a:solidFill>
                  <a:srgbClr val="238A7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794532" y="1459519"/>
            <a:ext cx="4736759" cy="1483270"/>
            <a:chOff x="1403647" y="2728553"/>
            <a:chExt cx="3612725" cy="1094373"/>
          </a:xfrm>
        </p:grpSpPr>
        <p:sp>
          <p:nvSpPr>
            <p:cNvPr id="13" name="正方形/長方形 12"/>
            <p:cNvSpPr/>
            <p:nvPr/>
          </p:nvSpPr>
          <p:spPr>
            <a:xfrm>
              <a:off x="1403647" y="2728554"/>
              <a:ext cx="1389686" cy="109437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966068" y="2728553"/>
              <a:ext cx="1008859" cy="6827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103186" y="2728744"/>
              <a:ext cx="913186" cy="10756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67875" y="1512308"/>
            <a:ext cx="2049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磁化</a:t>
            </a:r>
          </a:p>
          <a:p>
            <a:pPr algn="ctr">
              <a:lnSpc>
                <a:spcPts val="3200"/>
              </a:lnSpc>
            </a:pPr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メタン発酵</a:t>
            </a:r>
            <a:r>
              <a:rPr lang="en-US" altLang="ja-JP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(MMF)</a:t>
            </a:r>
            <a:endParaRPr lang="en-US" altLang="ja-JP" sz="2000" dirty="0">
              <a:solidFill>
                <a:srgbClr val="FF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2344508" y="1459926"/>
            <a:ext cx="480753" cy="43820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045614" y="1459669"/>
            <a:ext cx="576665" cy="43820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824821" y="1280575"/>
            <a:ext cx="1616924" cy="1738591"/>
          </a:xfrm>
          <a:prstGeom prst="roundRect">
            <a:avLst>
              <a:gd name="adj" fmla="val 9241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56079" y="3234574"/>
            <a:ext cx="61584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❶</a:t>
            </a:r>
            <a:r>
              <a:rPr lang="ja-JP" altLang="en-US" sz="28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℃→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℃へ、大幅な省エネ化</a:t>
            </a:r>
          </a:p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❷ 高負荷運転、浄化性能は維持</a:t>
            </a:r>
          </a:p>
          <a:p>
            <a:pPr>
              <a:lnSpc>
                <a:spcPts val="4000"/>
              </a:lnSpc>
            </a:pPr>
            <a:r>
              <a:rPr lang="ja-JP" altLang="en-US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➌ 余剰汚泥の削減</a:t>
            </a:r>
          </a:p>
        </p:txBody>
      </p:sp>
      <p:sp>
        <p:nvSpPr>
          <p:cNvPr id="28" name="曲折矢印 27"/>
          <p:cNvSpPr/>
          <p:nvPr/>
        </p:nvSpPr>
        <p:spPr>
          <a:xfrm rot="16200000">
            <a:off x="767867" y="2837870"/>
            <a:ext cx="814801" cy="761526"/>
          </a:xfrm>
          <a:prstGeom prst="bentArrow">
            <a:avLst>
              <a:gd name="adj1" fmla="val 23337"/>
              <a:gd name="adj2" fmla="val 30832"/>
              <a:gd name="adj3" fmla="val 39160"/>
              <a:gd name="adj4" fmla="val 43750"/>
            </a:avLst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1977" y="1468459"/>
            <a:ext cx="1458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湖沼</a:t>
            </a: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</a:t>
            </a:r>
            <a:endParaRPr lang="en-US" altLang="ja-JP" sz="2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218427" y="1470145"/>
            <a:ext cx="776777" cy="43820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49005" y="1495738"/>
            <a:ext cx="1485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担体</a:t>
            </a:r>
          </a:p>
          <a:p>
            <a:pPr algn="ctr"/>
            <a:r>
              <a:rPr lang="ja-JP" altLang="en-US" sz="2800" dirty="0">
                <a:solidFill>
                  <a:prstClr val="whit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流動法</a:t>
            </a:r>
            <a:endParaRPr lang="en-US" altLang="ja-JP" sz="2800" dirty="0">
              <a:solidFill>
                <a:prstClr val="white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379114" y="1723147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接触酸化</a:t>
            </a:r>
            <a:endParaRPr lang="en-US" altLang="ja-JP" sz="2800" dirty="0">
              <a:solidFill>
                <a:prstClr val="black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5318200" y="1443724"/>
            <a:ext cx="697784" cy="43820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45851" y="566425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238A7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結果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7674" y="5110152"/>
            <a:ext cx="75381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❶</a:t>
            </a: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加温エネルギーを自給</a:t>
            </a:r>
          </a:p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❷ 活性汚泥法の</a:t>
            </a:r>
            <a:r>
              <a:rPr lang="en-US" altLang="ja-JP" sz="28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倍負荷、上乗せ基準クリア</a:t>
            </a:r>
          </a:p>
          <a:p>
            <a:pPr>
              <a:lnSpc>
                <a:spcPts val="4000"/>
              </a:lnSpc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➌ 余剰汚泥の大幅削減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23014" y="-15892"/>
            <a:ext cx="835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A-3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411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1716" y="1412776"/>
            <a:ext cx="8928992" cy="261147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66" y="107921"/>
            <a:ext cx="91440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 様々な環境汚染物質の磁気シーディング手法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8309" y="836712"/>
            <a:ext cx="3287578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△△</a:t>
            </a:r>
            <a:r>
              <a:rPr lang="zh-TW" alt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大学：</a:t>
            </a:r>
            <a:r>
              <a:rPr lang="en-US" altLang="ja-JP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r>
              <a:rPr lang="ja-JP" alt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r>
              <a:rPr lang="ja-JP" alt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155830" y="1412776"/>
            <a:ext cx="88007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0"/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磁気シーディング</a:t>
            </a:r>
          </a:p>
          <a:p>
            <a:pPr indent="3048000"/>
            <a:endParaRPr lang="en-US" altLang="ja-JP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物質には磁性があり、磁気力を利用して分離することができるが、</a:t>
            </a: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常磁性、反磁性の物質は分離が困難である。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525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強磁性の物質を付与、一体化することで弱磁性物質を強磁性化し磁気分離を可能とする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●目的</a:t>
            </a:r>
            <a:endParaRPr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96938"/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●結果</a:t>
            </a:r>
            <a:endParaRPr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563888" y="2718511"/>
            <a:ext cx="1364261" cy="385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6512" y="-8862"/>
            <a:ext cx="850860" cy="46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B-1</a:t>
            </a:r>
            <a:endParaRPr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2051720" y="4149080"/>
            <a:ext cx="59766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0"/>
            <a:endParaRPr lang="en-US" altLang="ja-JP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分離対象物の調査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マグネタイト添加量に対する分離速度の調査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多くの汚濁物質の分離が可能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分離速度が増加した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1">
            <a:extLst>
              <a:ext uri="{FF2B5EF4-FFF2-40B4-BE49-F238E27FC236}">
                <a16:creationId xmlns:a16="http://schemas.microsoft.com/office/drawing/2014/main" id="{8B1E4F6C-7EEC-437C-8839-42E72E83377D}"/>
              </a:ext>
            </a:extLst>
          </p:cNvPr>
          <p:cNvSpPr/>
          <p:nvPr/>
        </p:nvSpPr>
        <p:spPr>
          <a:xfrm>
            <a:off x="1259633" y="34063"/>
            <a:ext cx="5976664" cy="1359773"/>
          </a:xfrm>
          <a:prstGeom prst="roundRect">
            <a:avLst>
              <a:gd name="adj" fmla="val 1757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7134" y="2618525"/>
            <a:ext cx="2868681" cy="3762804"/>
          </a:xfrm>
          <a:prstGeom prst="roundRect">
            <a:avLst>
              <a:gd name="adj" fmla="val 1757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36469" y="1507632"/>
            <a:ext cx="8583408" cy="864096"/>
          </a:xfrm>
          <a:prstGeom prst="roundRect">
            <a:avLst>
              <a:gd name="adj" fmla="val 36304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331640" y="38817"/>
            <a:ext cx="5760640" cy="14260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7.5m</a:t>
            </a:r>
            <a:r>
              <a:rPr lang="en-US" altLang="ja-JP" sz="2400" b="1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規模のパイロットプラントでの</a:t>
            </a:r>
          </a:p>
          <a:p>
            <a:pPr algn="ctr">
              <a:lnSpc>
                <a:spcPts val="26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磁化活性汚泥法による</a:t>
            </a:r>
          </a:p>
          <a:p>
            <a:pPr algn="ctr">
              <a:lnSpc>
                <a:spcPts val="26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食品工場排水のオンサイト処理試験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6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     </a:t>
            </a:r>
            <a:r>
              <a:rPr lang="ja-JP" altLang="en-US" sz="2000" dirty="0" smtClean="0">
                <a:solidFill>
                  <a:prstClr val="black"/>
                </a:solidFill>
                <a:latin typeface="ＭＳ Ｐゴシック"/>
              </a:rPr>
              <a:t>◇</a:t>
            </a: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latin typeface="ＭＳ Ｐゴシック"/>
              </a:rPr>
              <a:t>◇</a:t>
            </a: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latin typeface="ＭＳ Ｐゴシック"/>
              </a:rPr>
              <a:t>大学</a:t>
            </a:r>
            <a:r>
              <a:rPr lang="ja-JP" altLang="en-US" sz="2000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％％％％</a:t>
            </a:r>
            <a:r>
              <a:rPr lang="ja-JP" altLang="en-US" sz="2000" dirty="0" smtClean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ja-JP" altLang="en-US" sz="2000" dirty="0">
                <a:solidFill>
                  <a:prstClr val="black"/>
                </a:solidFill>
                <a:latin typeface="ＭＳ Ｐゴシック"/>
              </a:rPr>
              <a:t>他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81984" y="1519429"/>
            <a:ext cx="64077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食品工場に設置したパイロットプラントで</a:t>
            </a:r>
          </a:p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磁化活性汚泥法の実用可能性について検討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832"/>
          <a:stretch/>
        </p:blipFill>
        <p:spPr bwMode="auto">
          <a:xfrm>
            <a:off x="2987824" y="2402666"/>
            <a:ext cx="6120000" cy="37659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0" y="3430892"/>
            <a:ext cx="330365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●容積負荷</a:t>
            </a:r>
            <a:r>
              <a:rPr lang="en-US" altLang="ja-JP" sz="2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0.3kg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BOD/(m</a:t>
            </a:r>
            <a:r>
              <a:rPr lang="en-US" altLang="ja-JP" sz="22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d)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で平衡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汚泥濃度</a:t>
            </a:r>
            <a:r>
              <a:rPr lang="en-US" altLang="ja-JP" sz="2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12,000mg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/L</a:t>
            </a:r>
            <a:endParaRPr lang="ja-JP" altLang="en-US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●余剰汚泥引抜きなし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8717" y="5024744"/>
            <a:ext cx="41306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225" indent="-149225"/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●処理水の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BOD</a:t>
            </a: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現地の排水基準を</a:t>
            </a:r>
            <a:b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満たした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6512" y="3"/>
            <a:ext cx="835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C-2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1608362"/>
            <a:ext cx="116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1081" y="2618525"/>
            <a:ext cx="116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</a:t>
            </a:r>
            <a:endParaRPr lang="en-US" altLang="ja-JP" sz="3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84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1955089" y="5575288"/>
            <a:ext cx="6790375" cy="1189946"/>
          </a:xfrm>
          <a:prstGeom prst="roundRect">
            <a:avLst>
              <a:gd name="adj" fmla="val 36304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CB36880-E309-4C43-9E61-A5A92BFCC0C3}"/>
              </a:ext>
            </a:extLst>
          </p:cNvPr>
          <p:cNvGrpSpPr/>
          <p:nvPr/>
        </p:nvGrpSpPr>
        <p:grpSpPr>
          <a:xfrm>
            <a:off x="5779940" y="2414936"/>
            <a:ext cx="2592288" cy="2590395"/>
            <a:chOff x="5245258" y="2252400"/>
            <a:chExt cx="2592288" cy="2590395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59846B4C-8C80-447D-AF7C-44C338E2A722}"/>
                </a:ext>
              </a:extLst>
            </p:cNvPr>
            <p:cNvGrpSpPr/>
            <p:nvPr/>
          </p:nvGrpSpPr>
          <p:grpSpPr>
            <a:xfrm>
              <a:off x="5245258" y="2252400"/>
              <a:ext cx="1431776" cy="2580056"/>
              <a:chOff x="2915816" y="2721152"/>
              <a:chExt cx="1431776" cy="2580056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F3B34A6F-DA83-41AF-93C7-EEEA10F61C20}"/>
                  </a:ext>
                </a:extLst>
              </p:cNvPr>
              <p:cNvSpPr/>
              <p:nvPr/>
            </p:nvSpPr>
            <p:spPr>
              <a:xfrm>
                <a:off x="3923928" y="3499536"/>
                <a:ext cx="288032" cy="180167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05B7EA13-C3FF-46A6-8A6E-963DCB0B8F0A}"/>
                  </a:ext>
                </a:extLst>
              </p:cNvPr>
              <p:cNvSpPr/>
              <p:nvPr/>
            </p:nvSpPr>
            <p:spPr>
              <a:xfrm>
                <a:off x="3059832" y="3501008"/>
                <a:ext cx="936104" cy="1800200"/>
              </a:xfrm>
              <a:prstGeom prst="rect">
                <a:avLst/>
              </a:prstGeom>
              <a:solidFill>
                <a:srgbClr val="91F3FD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A0E553F9-DA32-4DEE-B060-F962BCA7CBD1}"/>
                  </a:ext>
                </a:extLst>
              </p:cNvPr>
              <p:cNvSpPr/>
              <p:nvPr/>
            </p:nvSpPr>
            <p:spPr>
              <a:xfrm>
                <a:off x="3059832" y="2924944"/>
                <a:ext cx="1152128" cy="2376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2A543904-CBFF-47C5-9A7D-FF4F45D8EC5F}"/>
                  </a:ext>
                </a:extLst>
              </p:cNvPr>
              <p:cNvSpPr/>
              <p:nvPr/>
            </p:nvSpPr>
            <p:spPr>
              <a:xfrm>
                <a:off x="2915816" y="2721152"/>
                <a:ext cx="1431776" cy="4236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41A804C-2C05-423D-BBD3-C9FBD6D561C7}"/>
                </a:ext>
              </a:extLst>
            </p:cNvPr>
            <p:cNvGrpSpPr/>
            <p:nvPr/>
          </p:nvGrpSpPr>
          <p:grpSpPr>
            <a:xfrm>
              <a:off x="6541402" y="2883063"/>
              <a:ext cx="1296144" cy="1959732"/>
              <a:chOff x="6557332" y="2882546"/>
              <a:chExt cx="1296144" cy="1959732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ED62BC15-BE7B-4F66-B263-ADBB5CB10883}"/>
                  </a:ext>
                </a:extLst>
              </p:cNvPr>
              <p:cNvGrpSpPr/>
              <p:nvPr/>
            </p:nvGrpSpPr>
            <p:grpSpPr>
              <a:xfrm>
                <a:off x="6627649" y="2882546"/>
                <a:ext cx="864096" cy="1959732"/>
                <a:chOff x="6731658" y="2912459"/>
                <a:chExt cx="864096" cy="1959732"/>
              </a:xfrm>
            </p:grpSpPr>
            <p:sp>
              <p:nvSpPr>
                <p:cNvPr id="17" name="正方形/長方形 16">
                  <a:extLst>
                    <a:ext uri="{FF2B5EF4-FFF2-40B4-BE49-F238E27FC236}">
                      <a16:creationId xmlns:a16="http://schemas.microsoft.com/office/drawing/2014/main" id="{5C032B74-773F-4393-AB41-6B80DD9B2D67}"/>
                    </a:ext>
                  </a:extLst>
                </p:cNvPr>
                <p:cNvSpPr/>
                <p:nvPr/>
              </p:nvSpPr>
              <p:spPr>
                <a:xfrm>
                  <a:off x="6731658" y="2927975"/>
                  <a:ext cx="432048" cy="1944216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BD3FA779-1ABA-41A6-8748-DA5B3061A14F}"/>
                    </a:ext>
                  </a:extLst>
                </p:cNvPr>
                <p:cNvSpPr/>
                <p:nvPr/>
              </p:nvSpPr>
              <p:spPr>
                <a:xfrm>
                  <a:off x="7163706" y="2912459"/>
                  <a:ext cx="432048" cy="194421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F6183BF-EA84-4ACC-B4D6-E803027AAF3E}"/>
                  </a:ext>
                </a:extLst>
              </p:cNvPr>
              <p:cNvSpPr txBox="1"/>
              <p:nvPr/>
            </p:nvSpPr>
            <p:spPr>
              <a:xfrm>
                <a:off x="6557332" y="3419123"/>
                <a:ext cx="129614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dirty="0">
                    <a:solidFill>
                      <a:prstClr val="white"/>
                    </a:solidFill>
                  </a:rPr>
                  <a:t>N</a:t>
                </a:r>
                <a:r>
                  <a:rPr lang="ja-JP" altLang="en-US" dirty="0">
                    <a:solidFill>
                      <a:prstClr val="white"/>
                    </a:solidFill>
                  </a:rPr>
                  <a:t>　</a:t>
                </a:r>
                <a:r>
                  <a:rPr lang="en-US" altLang="ja-JP" sz="4400" dirty="0">
                    <a:solidFill>
                      <a:prstClr val="white"/>
                    </a:solidFill>
                  </a:rPr>
                  <a:t>S</a:t>
                </a:r>
                <a:endParaRPr lang="ja-JP" altLang="en-US" sz="44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矢印: ストライプ 31">
              <a:extLst>
                <a:ext uri="{FF2B5EF4-FFF2-40B4-BE49-F238E27FC236}">
                  <a16:creationId xmlns:a16="http://schemas.microsoft.com/office/drawing/2014/main" id="{AD6F6306-FF90-4412-ACE1-C70FEBA59312}"/>
                </a:ext>
              </a:extLst>
            </p:cNvPr>
            <p:cNvSpPr/>
            <p:nvPr/>
          </p:nvSpPr>
          <p:spPr>
            <a:xfrm>
              <a:off x="6055348" y="3499944"/>
              <a:ext cx="684076" cy="864823"/>
            </a:xfrm>
            <a:prstGeom prst="striped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74192" y="126708"/>
            <a:ext cx="8169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ctr"/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とちぎ子どもの未来創造大学　磁石と微生物の共同作業！</a:t>
            </a:r>
            <a: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～汚れた水がみるみるきれいになる体験をしよう～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7532" y="1036939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￥￥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zh-TW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＊＊＊＊</a:t>
            </a:r>
            <a:r>
              <a:rPr lang="ja-JP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，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ほか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F6558AC-D611-4804-AC20-F15C15C51733}"/>
              </a:ext>
            </a:extLst>
          </p:cNvPr>
          <p:cNvSpPr/>
          <p:nvPr/>
        </p:nvSpPr>
        <p:spPr>
          <a:xfrm>
            <a:off x="2375769" y="2169519"/>
            <a:ext cx="568441" cy="320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 b="1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37A57AB-52A8-4BF8-A6DE-C46BF1C65084}"/>
              </a:ext>
            </a:extLst>
          </p:cNvPr>
          <p:cNvSpPr/>
          <p:nvPr/>
        </p:nvSpPr>
        <p:spPr>
          <a:xfrm>
            <a:off x="5216613" y="2094704"/>
            <a:ext cx="568441" cy="320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 b="1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CE426C9-5A5F-47A7-8223-E7A126FCB187}"/>
              </a:ext>
            </a:extLst>
          </p:cNvPr>
          <p:cNvGrpSpPr/>
          <p:nvPr/>
        </p:nvGrpSpPr>
        <p:grpSpPr>
          <a:xfrm>
            <a:off x="3339608" y="2489750"/>
            <a:ext cx="1431776" cy="2470830"/>
            <a:chOff x="2915816" y="2721152"/>
            <a:chExt cx="1431776" cy="2580056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B93C3E0-980E-4B7A-8472-0927951906F5}"/>
                </a:ext>
              </a:extLst>
            </p:cNvPr>
            <p:cNvSpPr/>
            <p:nvPr/>
          </p:nvSpPr>
          <p:spPr>
            <a:xfrm>
              <a:off x="3059832" y="3645024"/>
              <a:ext cx="1152128" cy="16561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B146D2A-FBC0-4758-A6E3-47A9163A1EF1}"/>
                </a:ext>
              </a:extLst>
            </p:cNvPr>
            <p:cNvSpPr/>
            <p:nvPr/>
          </p:nvSpPr>
          <p:spPr>
            <a:xfrm>
              <a:off x="3059832" y="3501008"/>
              <a:ext cx="1152128" cy="144016"/>
            </a:xfrm>
            <a:prstGeom prst="rect">
              <a:avLst/>
            </a:prstGeom>
            <a:solidFill>
              <a:srgbClr val="91F3FD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D4A8890-9FD1-4006-BABD-0520D6653592}"/>
                </a:ext>
              </a:extLst>
            </p:cNvPr>
            <p:cNvSpPr/>
            <p:nvPr/>
          </p:nvSpPr>
          <p:spPr>
            <a:xfrm>
              <a:off x="3059832" y="2924944"/>
              <a:ext cx="1152128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31BB9E8-036C-4CB6-94B5-D0FBD9260896}"/>
                </a:ext>
              </a:extLst>
            </p:cNvPr>
            <p:cNvSpPr/>
            <p:nvPr/>
          </p:nvSpPr>
          <p:spPr>
            <a:xfrm>
              <a:off x="2915816" y="2721152"/>
              <a:ext cx="1431776" cy="423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22D4B54-6125-4F55-8853-E63063352C6E}"/>
              </a:ext>
            </a:extLst>
          </p:cNvPr>
          <p:cNvGrpSpPr/>
          <p:nvPr/>
        </p:nvGrpSpPr>
        <p:grpSpPr>
          <a:xfrm>
            <a:off x="1007122" y="2473793"/>
            <a:ext cx="1431776" cy="2470830"/>
            <a:chOff x="2915816" y="2721152"/>
            <a:chExt cx="1431776" cy="2580056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113C015C-ED86-4AA7-A575-E5343DD016AF}"/>
                </a:ext>
              </a:extLst>
            </p:cNvPr>
            <p:cNvSpPr/>
            <p:nvPr/>
          </p:nvSpPr>
          <p:spPr>
            <a:xfrm>
              <a:off x="3059832" y="3645024"/>
              <a:ext cx="1152128" cy="16561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874C83C3-D63A-4D08-994E-31745846A7EE}"/>
                </a:ext>
              </a:extLst>
            </p:cNvPr>
            <p:cNvSpPr/>
            <p:nvPr/>
          </p:nvSpPr>
          <p:spPr>
            <a:xfrm>
              <a:off x="3059832" y="3501008"/>
              <a:ext cx="1152128" cy="1448570"/>
            </a:xfrm>
            <a:prstGeom prst="rect">
              <a:avLst/>
            </a:prstGeom>
            <a:solidFill>
              <a:srgbClr val="91F3FD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8016160-986B-43FD-B40E-8F5DA0431EA0}"/>
                </a:ext>
              </a:extLst>
            </p:cNvPr>
            <p:cNvSpPr/>
            <p:nvPr/>
          </p:nvSpPr>
          <p:spPr>
            <a:xfrm>
              <a:off x="3059832" y="2924944"/>
              <a:ext cx="1152128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4A4EFDD-4F46-4222-9ABA-989E2BBD8858}"/>
                </a:ext>
              </a:extLst>
            </p:cNvPr>
            <p:cNvSpPr/>
            <p:nvPr/>
          </p:nvSpPr>
          <p:spPr>
            <a:xfrm>
              <a:off x="2915816" y="2721152"/>
              <a:ext cx="1431776" cy="423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9AD4CF-8144-4268-A5AE-4627F8173F04}"/>
              </a:ext>
            </a:extLst>
          </p:cNvPr>
          <p:cNvSpPr txBox="1"/>
          <p:nvPr/>
        </p:nvSpPr>
        <p:spPr>
          <a:xfrm>
            <a:off x="2252210" y="5575288"/>
            <a:ext cx="6584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カ月間の体験実験をまとめました。</a:t>
            </a:r>
          </a:p>
          <a:p>
            <a:r>
              <a:rPr lang="ja-JP" altLang="en-US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詳しい結果はポスターにて</a:t>
            </a:r>
            <a:r>
              <a:rPr lang="en-US" altLang="ja-JP" sz="3200" i="1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lang="ja-JP" altLang="en-US" sz="3200" i="1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C1CA62D-0308-4612-9F25-51F1B3DDD5C3}"/>
              </a:ext>
            </a:extLst>
          </p:cNvPr>
          <p:cNvSpPr txBox="1"/>
          <p:nvPr/>
        </p:nvSpPr>
        <p:spPr>
          <a:xfrm>
            <a:off x="5699820" y="1885453"/>
            <a:ext cx="3045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磁気分離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で良好な水処理ができた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5B4A7A-1DEF-40A3-B146-3E25CD7D72E0}"/>
              </a:ext>
            </a:extLst>
          </p:cNvPr>
          <p:cNvSpPr txBox="1"/>
          <p:nvPr/>
        </p:nvSpPr>
        <p:spPr>
          <a:xfrm>
            <a:off x="2794844" y="1885452"/>
            <a:ext cx="27059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超バルキング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重力沈降不可能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AC51B2-E053-4C3B-959F-3F25E0DBC0C3}"/>
              </a:ext>
            </a:extLst>
          </p:cNvPr>
          <p:cNvSpPr txBox="1"/>
          <p:nvPr/>
        </p:nvSpPr>
        <p:spPr>
          <a:xfrm>
            <a:off x="568254" y="1937882"/>
            <a:ext cx="1870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負荷ゼロを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36512" y="1"/>
            <a:ext cx="850860" cy="46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D-</a:t>
            </a:r>
            <a:r>
              <a:rPr lang="en-US" altLang="ja-JP" sz="2400" b="1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endParaRPr kumimoji="1" lang="ja-JP" altLang="en-US" sz="2400" b="1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D5B4A7A-1DEF-40A3-B146-3E25CD7D72E0}"/>
              </a:ext>
            </a:extLst>
          </p:cNvPr>
          <p:cNvSpPr txBox="1"/>
          <p:nvPr/>
        </p:nvSpPr>
        <p:spPr>
          <a:xfrm>
            <a:off x="2794844" y="4385528"/>
            <a:ext cx="2521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i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沈降しない </a:t>
            </a:r>
            <a:r>
              <a:rPr lang="en-US" altLang="ja-JP" sz="2800" i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</a:t>
            </a:r>
            <a:endParaRPr lang="ja-JP" altLang="en-US" sz="2800" i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57651" y="3654993"/>
            <a:ext cx="129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上澄み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1994" y="4920754"/>
            <a:ext cx="1835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活性汚泥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974192" y="3914256"/>
            <a:ext cx="419100" cy="52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814347" y="4725144"/>
            <a:ext cx="548746" cy="2172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2240137" y="3437787"/>
            <a:ext cx="1218732" cy="1170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240137" y="4939847"/>
            <a:ext cx="1218732" cy="47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7151397" y="3029642"/>
            <a:ext cx="859100" cy="194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93942" y="1853055"/>
            <a:ext cx="8647578" cy="100652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90729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351</Words>
  <Application>Microsoft Office PowerPoint</Application>
  <PresentationFormat>画面に合わせる (4:3)</PresentationFormat>
  <Paragraphs>71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HGP創英角ｺﾞｼｯｸUB</vt:lpstr>
      <vt:lpstr>HGP創英角ﾎﾟｯﾌﾟ体</vt:lpstr>
      <vt:lpstr>Meiryo UI</vt:lpstr>
      <vt:lpstr>ＭＳ Ｐゴシック</vt:lpstr>
      <vt:lpstr>メイリオ</vt:lpstr>
      <vt:lpstr>Arial</vt:lpstr>
      <vt:lpstr>Calibri</vt:lpstr>
      <vt:lpstr>Segoe UI</vt:lpstr>
      <vt:lpstr>2_Office ​​テーマ</vt:lpstr>
      <vt:lpstr>6_Office ​​テーマ</vt:lpstr>
      <vt:lpstr>14_Office ​​テーマ</vt:lpstr>
      <vt:lpstr>15_Office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analysys</dc:creator>
  <cp:lastModifiedBy>Ikko Ihara</cp:lastModifiedBy>
  <cp:revision>87</cp:revision>
  <dcterms:created xsi:type="dcterms:W3CDTF">2018-09-07T00:14:10Z</dcterms:created>
  <dcterms:modified xsi:type="dcterms:W3CDTF">2023-08-09T02:36:41Z</dcterms:modified>
</cp:coreProperties>
</file>