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828" r:id="rId2"/>
    <p:sldMasterId id="2147484020" r:id="rId3"/>
    <p:sldMasterId id="2147484032" r:id="rId4"/>
  </p:sldMasterIdLst>
  <p:notesMasterIdLst>
    <p:notesMasterId r:id="rId9"/>
  </p:notesMasterIdLst>
  <p:sldIdLst>
    <p:sldId id="260" r:id="rId5"/>
    <p:sldId id="292" r:id="rId6"/>
    <p:sldId id="272" r:id="rId7"/>
    <p:sldId id="291" r:id="rId8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タイトルなしのセクション" id="{B89EC99A-0103-4039-B366-4384CB0FD270}">
          <p14:sldIdLst>
            <p14:sldId id="260"/>
            <p14:sldId id="292"/>
            <p14:sldId id="272"/>
            <p14:sldId id="29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0" d="100"/>
          <a:sy n="150" d="100"/>
        </p:scale>
        <p:origin x="882" y="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5FA38F-6476-45A2-9E4D-1C87756FC3EC}" type="datetimeFigureOut">
              <a:rPr kumimoji="1" lang="ja-JP" altLang="en-US" smtClean="0"/>
              <a:t>2021/8/28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5C2753-FE51-419B-9ABE-1B151067E7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6474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3E0257-2E7B-4CF4-A531-D5FA4AD67C56}" type="slidenum">
              <a:rPr lang="ja-JP" altLang="en-US" smtClean="0">
                <a:solidFill>
                  <a:prstClr val="black"/>
                </a:solidFill>
              </a:rPr>
              <a:pPr/>
              <a:t>4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8218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573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5750-7694-43BE-985E-621B528D0B5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2021/8/28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4B52-1CB7-49A7-BA30-225E9AD3DBA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981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5750-7694-43BE-985E-621B528D0B5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2021/8/28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4B52-1CB7-49A7-BA30-225E9AD3DBA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2524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5750-7694-43BE-985E-621B528D0B5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2021/8/28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4B52-1CB7-49A7-BA30-225E9AD3DBA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74583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5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FE13-D41F-4BEC-A2A9-AC868446CA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2021/8/28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18805-4779-45EC-896B-FCEBB19171D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61296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FE13-D41F-4BEC-A2A9-AC868446CA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2021/8/28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18805-4779-45EC-896B-FCEBB19171D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59305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70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FE13-D41F-4BEC-A2A9-AC868446CA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2021/8/28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18805-4779-45EC-896B-FCEBB19171D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6616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FE13-D41F-4BEC-A2A9-AC868446CA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2021/8/28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18805-4779-45EC-896B-FCEBB19171D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02653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43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43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FE13-D41F-4BEC-A2A9-AC868446CA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2021/8/28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18805-4779-45EC-896B-FCEBB19171D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97120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FE13-D41F-4BEC-A2A9-AC868446CA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2021/8/28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18805-4779-45EC-896B-FCEBB19171D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64101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FE13-D41F-4BEC-A2A9-AC868446CA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2021/8/28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18805-4779-45EC-896B-FCEBB19171D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54069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8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2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8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FE13-D41F-4BEC-A2A9-AC868446CA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2021/8/28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18805-4779-45EC-896B-FCEBB19171D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341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5750-7694-43BE-985E-621B528D0B5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2021/8/28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4B52-1CB7-49A7-BA30-225E9AD3DBA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398309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FE13-D41F-4BEC-A2A9-AC868446CA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2021/8/28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18805-4779-45EC-896B-FCEBB19171D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1626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FE13-D41F-4BEC-A2A9-AC868446CA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2021/8/28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18805-4779-45EC-896B-FCEBB19171D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90458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FE13-D41F-4BEC-A2A9-AC868446CA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2021/8/28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18805-4779-45EC-896B-FCEBB19171D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048395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5750-7694-43BE-985E-621B528D0B5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2021/8/28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4B52-1CB7-49A7-BA30-225E9AD3DBA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58175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5750-7694-43BE-985E-621B528D0B5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2021/8/28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4B52-1CB7-49A7-BA30-225E9AD3DBA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893159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5750-7694-43BE-985E-621B528D0B5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2021/8/28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4B52-1CB7-49A7-BA30-225E9AD3DBA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849122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5750-7694-43BE-985E-621B528D0B5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2021/8/28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4B52-1CB7-49A7-BA30-225E9AD3DBA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786404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5750-7694-43BE-985E-621B528D0B5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2021/8/28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4B52-1CB7-49A7-BA30-225E9AD3DBA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574684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5750-7694-43BE-985E-621B528D0B5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2021/8/28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4B52-1CB7-49A7-BA30-225E9AD3DBA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46948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5750-7694-43BE-985E-621B528D0B5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2021/8/28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4B52-1CB7-49A7-BA30-225E9AD3DBA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8083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704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5750-7694-43BE-985E-621B528D0B5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2021/8/28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4B52-1CB7-49A7-BA30-225E9AD3DBA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235407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5750-7694-43BE-985E-621B528D0B5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2021/8/28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4B52-1CB7-49A7-BA30-225E9AD3DBA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899731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5750-7694-43BE-985E-621B528D0B5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2021/8/28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4B52-1CB7-49A7-BA30-225E9AD3DBA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621872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5750-7694-43BE-985E-621B528D0B5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2021/8/28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4B52-1CB7-49A7-BA30-225E9AD3DBA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983991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5750-7694-43BE-985E-621B528D0B5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2021/8/28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4B52-1CB7-49A7-BA30-225E9AD3DBA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824971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5750-7694-43BE-985E-621B528D0B5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2021/8/28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4B52-1CB7-49A7-BA30-225E9AD3DBA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498693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5750-7694-43BE-985E-621B528D0B5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2021/8/28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4B52-1CB7-49A7-BA30-225E9AD3DBA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68655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5750-7694-43BE-985E-621B528D0B5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2021/8/28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4B52-1CB7-49A7-BA30-225E9AD3DBA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354509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5750-7694-43BE-985E-621B528D0B5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2021/8/28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4B52-1CB7-49A7-BA30-225E9AD3DBA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600226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5750-7694-43BE-985E-621B528D0B5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2021/8/28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4B52-1CB7-49A7-BA30-225E9AD3DBA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646025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5750-7694-43BE-985E-621B528D0B5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2021/8/28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4B52-1CB7-49A7-BA30-225E9AD3DBA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9294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5750-7694-43BE-985E-621B528D0B5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2021/8/28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4B52-1CB7-49A7-BA30-225E9AD3DBA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992023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5750-7694-43BE-985E-621B528D0B5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2021/8/28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4B52-1CB7-49A7-BA30-225E9AD3DBA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546621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5750-7694-43BE-985E-621B528D0B5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2021/8/28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4B52-1CB7-49A7-BA30-225E9AD3DBA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87719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5750-7694-43BE-985E-621B528D0B5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2021/8/28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4B52-1CB7-49A7-BA30-225E9AD3DBA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717815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5750-7694-43BE-985E-621B528D0B5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2021/8/28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4B52-1CB7-49A7-BA30-225E9AD3DBA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76415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5750-7694-43BE-985E-621B528D0B5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2021/8/28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4B52-1CB7-49A7-BA30-225E9AD3DBA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6184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43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43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5750-7694-43BE-985E-621B528D0B5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2021/8/28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4B52-1CB7-49A7-BA30-225E9AD3DBA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9970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5750-7694-43BE-985E-621B528D0B5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2021/8/28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4B52-1CB7-49A7-BA30-225E9AD3DBA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0166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5750-7694-43BE-985E-621B528D0B5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2021/8/28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4B52-1CB7-49A7-BA30-225E9AD3DBA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6466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8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2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8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5750-7694-43BE-985E-621B528D0B5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2021/8/28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4B52-1CB7-49A7-BA30-225E9AD3DBA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897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5750-7694-43BE-985E-621B528D0B5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2021/8/28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4B52-1CB7-49A7-BA30-225E9AD3DBA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1258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49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F85750-7694-43BE-985E-621B528D0B5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2021/8/28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49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49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F64B52-1CB7-49A7-BA30-225E9AD3DBA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2210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4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2FE13-D41F-4BEC-A2A9-AC868446CA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2021/8/28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4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4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318805-4779-45EC-896B-FCEBB19171D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7946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F85750-7694-43BE-985E-621B528D0B5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2021/8/28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F64B52-1CB7-49A7-BA30-225E9AD3DBA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921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F85750-7694-43BE-985E-621B528D0B5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2021/8/28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F64B52-1CB7-49A7-BA30-225E9AD3DBA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689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CECD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DA804397-9968-4D4E-BDEB-FE6A63D8BF18}"/>
              </a:ext>
            </a:extLst>
          </p:cNvPr>
          <p:cNvSpPr/>
          <p:nvPr/>
        </p:nvSpPr>
        <p:spPr>
          <a:xfrm>
            <a:off x="81209" y="42405"/>
            <a:ext cx="8970975" cy="10080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91816" y="5013176"/>
            <a:ext cx="8970975" cy="17686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91816" y="1157462"/>
            <a:ext cx="8970975" cy="37764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311953" y="3305973"/>
            <a:ext cx="7716431" cy="1447847"/>
          </a:xfrm>
          <a:prstGeom prst="roundRect">
            <a:avLst>
              <a:gd name="adj" fmla="val 34550"/>
            </a:avLst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21915" y="44624"/>
            <a:ext cx="56166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室温における磁化メタン発酵法の</a:t>
            </a:r>
            <a:endParaRPr lang="en-US" altLang="ja-JP" sz="3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3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ベンチスケールでの処理性能評価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538539" y="203357"/>
            <a:ext cx="24472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sz="2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宇都宮大学</a:t>
            </a:r>
            <a:r>
              <a:rPr lang="ja-JP" altLang="en-US" sz="2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・院</a:t>
            </a:r>
          </a:p>
          <a:p>
            <a:pPr algn="r"/>
            <a:r>
              <a:rPr lang="ja-JP" altLang="en-US" sz="2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和久井結太</a:t>
            </a:r>
          </a:p>
        </p:txBody>
      </p:sp>
      <p:sp>
        <p:nvSpPr>
          <p:cNvPr id="38" name="角丸四角形 37"/>
          <p:cNvSpPr/>
          <p:nvPr/>
        </p:nvSpPr>
        <p:spPr>
          <a:xfrm>
            <a:off x="395536" y="1335313"/>
            <a:ext cx="5271552" cy="1798104"/>
          </a:xfrm>
          <a:prstGeom prst="roundRect">
            <a:avLst/>
          </a:prstGeom>
          <a:noFill/>
          <a:ln w="82550">
            <a:solidFill>
              <a:srgbClr val="FF0000">
                <a:alpha val="27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11953" y="3752450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320"/>
              </a:lnSpc>
            </a:pPr>
            <a:r>
              <a:rPr lang="ja-JP" altLang="en-US" sz="3600" b="1" dirty="0">
                <a:solidFill>
                  <a:srgbClr val="238A7A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目的</a:t>
            </a:r>
          </a:p>
        </p:txBody>
      </p:sp>
      <p:grpSp>
        <p:nvGrpSpPr>
          <p:cNvPr id="14" name="グループ化 13"/>
          <p:cNvGrpSpPr/>
          <p:nvPr/>
        </p:nvGrpSpPr>
        <p:grpSpPr>
          <a:xfrm>
            <a:off x="794532" y="1459519"/>
            <a:ext cx="4736759" cy="1483270"/>
            <a:chOff x="1403647" y="2728553"/>
            <a:chExt cx="3612725" cy="1094373"/>
          </a:xfrm>
        </p:grpSpPr>
        <p:sp>
          <p:nvSpPr>
            <p:cNvPr id="13" name="正方形/長方形 12"/>
            <p:cNvSpPr/>
            <p:nvPr/>
          </p:nvSpPr>
          <p:spPr>
            <a:xfrm>
              <a:off x="1403647" y="2728554"/>
              <a:ext cx="1389686" cy="1094372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15" name="正方形/長方形 14"/>
            <p:cNvSpPr/>
            <p:nvPr/>
          </p:nvSpPr>
          <p:spPr>
            <a:xfrm>
              <a:off x="2966068" y="2728553"/>
              <a:ext cx="1008859" cy="682741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16" name="正方形/長方形 15"/>
            <p:cNvSpPr/>
            <p:nvPr/>
          </p:nvSpPr>
          <p:spPr>
            <a:xfrm>
              <a:off x="4103186" y="2728744"/>
              <a:ext cx="913186" cy="107564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19" name="テキスト ボックス 18"/>
          <p:cNvSpPr txBox="1"/>
          <p:nvPr/>
        </p:nvSpPr>
        <p:spPr>
          <a:xfrm>
            <a:off x="667875" y="1512308"/>
            <a:ext cx="20498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200"/>
              </a:lnSpc>
            </a:pPr>
            <a:r>
              <a:rPr lang="ja-JP" altLang="en-US" sz="2800" dirty="0">
                <a:solidFill>
                  <a:prstClr val="white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磁化</a:t>
            </a:r>
          </a:p>
          <a:p>
            <a:pPr algn="ctr">
              <a:lnSpc>
                <a:spcPts val="3200"/>
              </a:lnSpc>
            </a:pPr>
            <a:r>
              <a:rPr lang="ja-JP" altLang="en-US" sz="2800" dirty="0">
                <a:solidFill>
                  <a:prstClr val="white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メタン発酵</a:t>
            </a:r>
            <a:r>
              <a:rPr lang="en-US" altLang="ja-JP" sz="2800" dirty="0">
                <a:solidFill>
                  <a:prstClr val="white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(MMF)</a:t>
            </a:r>
            <a:endParaRPr lang="en-US" altLang="ja-JP" sz="2000" dirty="0">
              <a:solidFill>
                <a:srgbClr val="FF0000"/>
              </a:solidFill>
              <a:latin typeface="Segoe UI" panose="020B0502040204020203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18" name="右矢印 17"/>
          <p:cNvSpPr/>
          <p:nvPr/>
        </p:nvSpPr>
        <p:spPr>
          <a:xfrm>
            <a:off x="2344508" y="1459926"/>
            <a:ext cx="480753" cy="438207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3" name="右矢印 22"/>
          <p:cNvSpPr/>
          <p:nvPr/>
        </p:nvSpPr>
        <p:spPr>
          <a:xfrm>
            <a:off x="4045614" y="1459669"/>
            <a:ext cx="576665" cy="438207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5824821" y="1280575"/>
            <a:ext cx="1616924" cy="1738591"/>
          </a:xfrm>
          <a:prstGeom prst="roundRect">
            <a:avLst>
              <a:gd name="adj" fmla="val 9241"/>
            </a:avLst>
          </a:prstGeom>
          <a:solidFill>
            <a:schemeClr val="accent1">
              <a:lumMod val="20000"/>
              <a:lumOff val="80000"/>
            </a:schemeClr>
          </a:solidFill>
          <a:ln w="12700"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1556079" y="3234574"/>
            <a:ext cx="615847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000"/>
              </a:lnSpc>
            </a:pPr>
            <a:r>
              <a:rPr lang="ja-JP" altLang="en-US" sz="2800" b="1" i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❶</a:t>
            </a:r>
            <a:r>
              <a:rPr lang="ja-JP" altLang="en-US" sz="2800" b="1" i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2800" b="1" i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37</a:t>
            </a:r>
            <a:r>
              <a:rPr lang="ja-JP" altLang="en-US" sz="2800" b="1" i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℃→</a:t>
            </a:r>
            <a:r>
              <a:rPr lang="en-US" altLang="ja-JP" sz="2800" b="1" i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25</a:t>
            </a:r>
            <a:r>
              <a:rPr lang="ja-JP" altLang="en-US" sz="2800" b="1" i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℃へ、大幅な省エネ化</a:t>
            </a:r>
          </a:p>
          <a:p>
            <a:pPr>
              <a:lnSpc>
                <a:spcPts val="4000"/>
              </a:lnSpc>
            </a:pPr>
            <a:r>
              <a:rPr lang="ja-JP" altLang="en-US" sz="2800" b="1" i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❷ 高負荷運転、浄化性能は維持</a:t>
            </a:r>
          </a:p>
          <a:p>
            <a:pPr>
              <a:lnSpc>
                <a:spcPts val="4000"/>
              </a:lnSpc>
            </a:pPr>
            <a:r>
              <a:rPr lang="ja-JP" altLang="en-US" sz="2800" b="1" i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➌ 余剰汚泥の削減</a:t>
            </a:r>
          </a:p>
        </p:txBody>
      </p:sp>
      <p:sp>
        <p:nvSpPr>
          <p:cNvPr id="28" name="曲折矢印 27"/>
          <p:cNvSpPr/>
          <p:nvPr/>
        </p:nvSpPr>
        <p:spPr>
          <a:xfrm rot="16200000">
            <a:off x="767867" y="2837870"/>
            <a:ext cx="814801" cy="761526"/>
          </a:xfrm>
          <a:prstGeom prst="bentArrow">
            <a:avLst>
              <a:gd name="adj1" fmla="val 23337"/>
              <a:gd name="adj2" fmla="val 30832"/>
              <a:gd name="adj3" fmla="val 39160"/>
              <a:gd name="adj4" fmla="val 43750"/>
            </a:avLst>
          </a:prstGeom>
          <a:solidFill>
            <a:srgbClr val="FF0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5951977" y="1468459"/>
            <a:ext cx="145888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河川</a:t>
            </a:r>
          </a:p>
          <a:p>
            <a:pPr algn="ctr"/>
            <a:r>
              <a:rPr lang="ja-JP" altLang="en-US" sz="28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湖沼</a:t>
            </a:r>
          </a:p>
          <a:p>
            <a:pPr algn="ctr"/>
            <a:r>
              <a:rPr lang="ja-JP" altLang="en-US" sz="28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海</a:t>
            </a:r>
            <a:endParaRPr lang="en-US" altLang="ja-JP" sz="2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5" name="右矢印 34"/>
          <p:cNvSpPr/>
          <p:nvPr/>
        </p:nvSpPr>
        <p:spPr>
          <a:xfrm>
            <a:off x="218427" y="1470145"/>
            <a:ext cx="776777" cy="438207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2749005" y="1495738"/>
            <a:ext cx="148558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>
                <a:solidFill>
                  <a:prstClr val="white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担体</a:t>
            </a:r>
          </a:p>
          <a:p>
            <a:pPr algn="ctr"/>
            <a:r>
              <a:rPr lang="ja-JP" altLang="en-US" sz="2800" dirty="0">
                <a:solidFill>
                  <a:prstClr val="white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流動法</a:t>
            </a:r>
            <a:endParaRPr lang="en-US" altLang="ja-JP" sz="2800" dirty="0">
              <a:solidFill>
                <a:prstClr val="white"/>
              </a:solidFill>
              <a:latin typeface="Segoe UI" panose="020B0502040204020203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4379114" y="1723147"/>
            <a:ext cx="11521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>
                <a:solidFill>
                  <a:prstClr val="black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接触酸化</a:t>
            </a:r>
            <a:endParaRPr lang="en-US" altLang="ja-JP" sz="2800" dirty="0">
              <a:solidFill>
                <a:prstClr val="black"/>
              </a:solidFill>
              <a:latin typeface="Segoe UI" panose="020B0502040204020203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24" name="右矢印 23"/>
          <p:cNvSpPr/>
          <p:nvPr/>
        </p:nvSpPr>
        <p:spPr>
          <a:xfrm>
            <a:off x="5318200" y="1443724"/>
            <a:ext cx="697784" cy="438207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345851" y="5664253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b="1" dirty="0">
                <a:solidFill>
                  <a:srgbClr val="238A7A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結果</a:t>
            </a: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1547674" y="5110152"/>
            <a:ext cx="753816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000"/>
              </a:lnSpc>
            </a:pPr>
            <a:r>
              <a:rPr lang="ja-JP" altLang="en-US" sz="28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❶</a:t>
            </a:r>
            <a:r>
              <a:rPr lang="ja-JP" altLang="en-US" sz="28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28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加温エネルギーを自給</a:t>
            </a:r>
          </a:p>
          <a:p>
            <a:pPr>
              <a:lnSpc>
                <a:spcPts val="4000"/>
              </a:lnSpc>
            </a:pPr>
            <a:r>
              <a:rPr lang="ja-JP" altLang="en-US" sz="28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❷ 活性汚泥法の</a:t>
            </a:r>
            <a:r>
              <a:rPr lang="en-US" altLang="ja-JP" sz="2800" b="1" i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lang="ja-JP" altLang="en-US" sz="28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倍負荷、上乗せ基準クリア</a:t>
            </a:r>
          </a:p>
          <a:p>
            <a:pPr>
              <a:lnSpc>
                <a:spcPts val="4000"/>
              </a:lnSpc>
            </a:pPr>
            <a:r>
              <a:rPr lang="ja-JP" altLang="en-US" sz="28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➌ 余剰汚泥の大幅削減</a:t>
            </a: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-23014" y="-15892"/>
            <a:ext cx="835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i="1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A-3</a:t>
            </a:r>
            <a:endParaRPr kumimoji="1" lang="ja-JP" altLang="en-US" sz="2400" b="1" i="1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1268A00D-C9A1-45E7-8AAE-F01F638DEC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99478" y="1003894"/>
            <a:ext cx="1420146" cy="1629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4119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>
          <a:xfrm>
            <a:off x="91716" y="1412776"/>
            <a:ext cx="8928992" cy="2611471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8766" y="107921"/>
            <a:ext cx="9144000" cy="58477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  様々な環境汚染物質の磁気シーディング手法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848309" y="836712"/>
            <a:ext cx="3287578" cy="40011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TW" alt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宇都宮大学：海賀俊人</a:t>
            </a:r>
            <a:r>
              <a:rPr lang="ja-JP" alt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 他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5FFEB167-E109-475F-B87D-0A12F3BD991E}"/>
              </a:ext>
            </a:extLst>
          </p:cNvPr>
          <p:cNvSpPr txBox="1"/>
          <p:nvPr/>
        </p:nvSpPr>
        <p:spPr>
          <a:xfrm>
            <a:off x="155830" y="1412776"/>
            <a:ext cx="880076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048000"/>
            <a:r>
              <a:rPr lang="ja-JP" altLang="en-US" sz="2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磁気シーディング</a:t>
            </a:r>
          </a:p>
          <a:p>
            <a:pPr indent="3048000"/>
            <a:endParaRPr lang="en-US" altLang="ja-JP" sz="8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3525"/>
            <a:r>
              <a:rPr lang="ja-JP" altLang="en-US" sz="2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物質には磁性があり、磁気力を利用して分離することができるが、</a:t>
            </a:r>
          </a:p>
          <a:p>
            <a:pPr marL="263525"/>
            <a:r>
              <a:rPr lang="ja-JP" altLang="en-US" sz="2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常磁性、反磁性の物質は分離が困難である。</a:t>
            </a:r>
            <a:endParaRPr lang="en-US" altLang="ja-JP" sz="2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28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3525"/>
            <a:r>
              <a:rPr lang="ja-JP" altLang="en-US" sz="2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強磁性の物質を付与、一体化することで弱磁性物質を強磁性化し磁気分離を可能とする</a:t>
            </a:r>
            <a:endParaRPr lang="en-US" altLang="ja-JP" sz="2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</a:t>
            </a:r>
            <a:endParaRPr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14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4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●目的</a:t>
            </a:r>
            <a:endParaRPr lang="en-US" altLang="ja-JP" sz="44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96938"/>
            <a:endParaRPr lang="en-US" altLang="ja-JP" sz="2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4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●結果</a:t>
            </a:r>
            <a:endParaRPr lang="en-US" altLang="ja-JP" sz="44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下矢印 2"/>
          <p:cNvSpPr/>
          <p:nvPr/>
        </p:nvSpPr>
        <p:spPr>
          <a:xfrm>
            <a:off x="3563888" y="2718511"/>
            <a:ext cx="1364261" cy="3851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-36512" y="-8862"/>
            <a:ext cx="850860" cy="4616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i="1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B-1</a:t>
            </a:r>
            <a:endParaRPr lang="ja-JP" altLang="en-US" sz="2400" b="1" i="1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FFEB167-E109-475F-B87D-0A12F3BD991E}"/>
              </a:ext>
            </a:extLst>
          </p:cNvPr>
          <p:cNvSpPr txBox="1"/>
          <p:nvPr/>
        </p:nvSpPr>
        <p:spPr>
          <a:xfrm>
            <a:off x="2051720" y="4149080"/>
            <a:ext cx="597666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048000"/>
            <a:endParaRPr lang="en-US" altLang="ja-JP" sz="8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588"/>
            <a:r>
              <a:rPr lang="ja-JP" altLang="en-US" sz="2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分離対象物の調査</a:t>
            </a:r>
            <a:endParaRPr lang="en-US" altLang="ja-JP" sz="2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588"/>
            <a:r>
              <a:rPr lang="ja-JP" altLang="en-US" sz="2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マグネタイト添加量に対する分離速度の調査</a:t>
            </a:r>
            <a:endParaRPr lang="en-US" altLang="ja-JP" sz="2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588"/>
            <a:endParaRPr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588"/>
            <a:endParaRPr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588"/>
            <a:endParaRPr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588"/>
            <a:r>
              <a:rPr lang="ja-JP" altLang="en-US" sz="2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多くの汚濁物質の分離が可能</a:t>
            </a:r>
            <a:endParaRPr lang="en-US" altLang="ja-JP" sz="2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588"/>
            <a:r>
              <a:rPr lang="ja-JP" altLang="en-US" sz="2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分離速度が増加した</a:t>
            </a:r>
            <a:endParaRPr lang="en-US" altLang="ja-JP" sz="20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6788347C-55BA-4506-A658-2B5D4472A7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71764" y="5096320"/>
            <a:ext cx="1441468" cy="1659191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21674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角丸四角形 11">
            <a:extLst>
              <a:ext uri="{FF2B5EF4-FFF2-40B4-BE49-F238E27FC236}">
                <a16:creationId xmlns:a16="http://schemas.microsoft.com/office/drawing/2014/main" id="{8B1E4F6C-7EEC-437C-8839-42E72E83377D}"/>
              </a:ext>
            </a:extLst>
          </p:cNvPr>
          <p:cNvSpPr/>
          <p:nvPr/>
        </p:nvSpPr>
        <p:spPr>
          <a:xfrm>
            <a:off x="1259633" y="34063"/>
            <a:ext cx="5976664" cy="1359773"/>
          </a:xfrm>
          <a:prstGeom prst="roundRect">
            <a:avLst>
              <a:gd name="adj" fmla="val 17573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角丸四角形 11"/>
          <p:cNvSpPr/>
          <p:nvPr/>
        </p:nvSpPr>
        <p:spPr>
          <a:xfrm>
            <a:off x="47134" y="2618525"/>
            <a:ext cx="2868681" cy="3762804"/>
          </a:xfrm>
          <a:prstGeom prst="roundRect">
            <a:avLst>
              <a:gd name="adj" fmla="val 17573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角丸四角形 10"/>
          <p:cNvSpPr/>
          <p:nvPr/>
        </p:nvSpPr>
        <p:spPr>
          <a:xfrm>
            <a:off x="336469" y="1507632"/>
            <a:ext cx="8583408" cy="864096"/>
          </a:xfrm>
          <a:prstGeom prst="roundRect">
            <a:avLst>
              <a:gd name="adj" fmla="val 36304"/>
            </a:avLst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1331640" y="38817"/>
            <a:ext cx="5760640" cy="138595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ts val="2600"/>
              </a:lnSpc>
            </a:pPr>
            <a:r>
              <a:rPr lang="en-US" altLang="ja-JP" sz="2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7.5m</a:t>
            </a:r>
            <a:r>
              <a:rPr lang="en-US" altLang="ja-JP" sz="2400" b="1" baseline="30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2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規模のパイロットプラントでの</a:t>
            </a:r>
          </a:p>
          <a:p>
            <a:pPr algn="ctr">
              <a:lnSpc>
                <a:spcPts val="2600"/>
              </a:lnSpc>
            </a:pPr>
            <a:r>
              <a:rPr lang="ja-JP" altLang="en-US" sz="2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磁化活性汚泥法による</a:t>
            </a:r>
          </a:p>
          <a:p>
            <a:pPr algn="ctr">
              <a:lnSpc>
                <a:spcPts val="2600"/>
              </a:lnSpc>
            </a:pPr>
            <a:r>
              <a:rPr lang="ja-JP" altLang="en-US" sz="2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食品工場排水のオンサイト処理試験</a:t>
            </a:r>
            <a:endParaRPr lang="en-US" altLang="ja-JP" sz="2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ts val="2600"/>
              </a:lnSpc>
            </a:pPr>
            <a:r>
              <a:rPr lang="ja-JP" altLang="en-US" sz="2000" dirty="0">
                <a:solidFill>
                  <a:prstClr val="black"/>
                </a:solidFill>
                <a:latin typeface="ＭＳ Ｐゴシック"/>
              </a:rPr>
              <a:t>     宇都宮大学：直井裕哉 他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081984" y="1519429"/>
            <a:ext cx="64077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食品工場に設置したパイロットプラントで</a:t>
            </a:r>
          </a:p>
          <a:p>
            <a:r>
              <a:rPr lang="ja-JP" altLang="en-US" sz="2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磁化活性汚泥法の実用可能性について検討</a:t>
            </a:r>
            <a:endParaRPr lang="en-US" altLang="ja-JP" sz="2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" r="2832"/>
          <a:stretch/>
        </p:blipFill>
        <p:spPr bwMode="auto">
          <a:xfrm>
            <a:off x="2987824" y="2402666"/>
            <a:ext cx="6120000" cy="376596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正方形/長方形 2"/>
          <p:cNvSpPr/>
          <p:nvPr/>
        </p:nvSpPr>
        <p:spPr>
          <a:xfrm>
            <a:off x="0" y="3430892"/>
            <a:ext cx="3303651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●容積負荷</a:t>
            </a:r>
            <a:r>
              <a:rPr lang="en-US" altLang="ja-JP" sz="2200" dirty="0" err="1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0.3kg</a:t>
            </a:r>
            <a:r>
              <a:rPr lang="en-US" altLang="ja-JP" sz="2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-</a:t>
            </a:r>
            <a:br>
              <a:rPr lang="ja-JP" altLang="en-US" sz="2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2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BOD/(m</a:t>
            </a:r>
            <a:r>
              <a:rPr lang="en-US" altLang="ja-JP" sz="2200" baseline="30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2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2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d)</a:t>
            </a:r>
            <a:r>
              <a:rPr lang="ja-JP" altLang="en-US" sz="2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で平衡</a:t>
            </a:r>
            <a:br>
              <a:rPr lang="ja-JP" altLang="en-US" sz="2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汚泥濃度</a:t>
            </a:r>
            <a:r>
              <a:rPr lang="en-US" altLang="ja-JP" sz="2200" dirty="0" err="1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12,000mg</a:t>
            </a:r>
            <a:r>
              <a:rPr lang="en-US" altLang="ja-JP" sz="2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/L</a:t>
            </a:r>
            <a:endParaRPr lang="ja-JP" altLang="en-US" sz="2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9388" indent="-179388"/>
            <a:r>
              <a:rPr lang="ja-JP" altLang="en-US" sz="2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●余剰汚泥引抜きなし</a:t>
            </a:r>
            <a:endParaRPr lang="en-US" altLang="ja-JP" sz="2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-8717" y="5024744"/>
            <a:ext cx="4130621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9225" indent="-149225"/>
            <a:r>
              <a:rPr lang="ja-JP" altLang="en-US" sz="2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●処理水の</a:t>
            </a:r>
            <a:r>
              <a:rPr lang="en-US" altLang="ja-JP" sz="2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BOD</a:t>
            </a:r>
            <a:r>
              <a:rPr lang="ja-JP" altLang="en-US" sz="2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</a:t>
            </a:r>
            <a:br>
              <a:rPr lang="ja-JP" altLang="en-US" sz="2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現地の排水基準を</a:t>
            </a:r>
            <a:br>
              <a:rPr lang="ja-JP" altLang="en-US" sz="2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満たした</a:t>
            </a:r>
            <a:endParaRPr lang="en-US" altLang="ja-JP" sz="2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-36512" y="3"/>
            <a:ext cx="835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i="1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C-2</a:t>
            </a:r>
            <a:endParaRPr kumimoji="1" lang="ja-JP" altLang="en-US" sz="2400" b="1" i="1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83568" y="1608362"/>
            <a:ext cx="11665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目的</a:t>
            </a:r>
            <a:endParaRPr lang="en-US" altLang="ja-JP" sz="3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81081" y="2618525"/>
            <a:ext cx="11665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結果</a:t>
            </a:r>
            <a:endParaRPr lang="en-US" altLang="ja-JP" sz="3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9EBB5EB2-ABBF-4CA9-8949-2C3244E07F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6336" y="121511"/>
            <a:ext cx="1098525" cy="1264449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5118490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角丸四角形 43"/>
          <p:cNvSpPr/>
          <p:nvPr/>
        </p:nvSpPr>
        <p:spPr>
          <a:xfrm>
            <a:off x="1955089" y="5575288"/>
            <a:ext cx="6790375" cy="1189946"/>
          </a:xfrm>
          <a:prstGeom prst="roundRect">
            <a:avLst>
              <a:gd name="adj" fmla="val 36304"/>
            </a:avLst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6" name="グループ化 35">
            <a:extLst>
              <a:ext uri="{FF2B5EF4-FFF2-40B4-BE49-F238E27FC236}">
                <a16:creationId xmlns:a16="http://schemas.microsoft.com/office/drawing/2014/main" id="{1CB36880-E309-4C43-9E61-A5A92BFCC0C3}"/>
              </a:ext>
            </a:extLst>
          </p:cNvPr>
          <p:cNvGrpSpPr/>
          <p:nvPr/>
        </p:nvGrpSpPr>
        <p:grpSpPr>
          <a:xfrm>
            <a:off x="5779940" y="2414936"/>
            <a:ext cx="2592288" cy="2590395"/>
            <a:chOff x="5245258" y="2252400"/>
            <a:chExt cx="2592288" cy="2590395"/>
          </a:xfrm>
        </p:grpSpPr>
        <p:grpSp>
          <p:nvGrpSpPr>
            <p:cNvPr id="23" name="グループ化 22">
              <a:extLst>
                <a:ext uri="{FF2B5EF4-FFF2-40B4-BE49-F238E27FC236}">
                  <a16:creationId xmlns:a16="http://schemas.microsoft.com/office/drawing/2014/main" id="{59846B4C-8C80-447D-AF7C-44C338E2A722}"/>
                </a:ext>
              </a:extLst>
            </p:cNvPr>
            <p:cNvGrpSpPr/>
            <p:nvPr/>
          </p:nvGrpSpPr>
          <p:grpSpPr>
            <a:xfrm>
              <a:off x="5245258" y="2252400"/>
              <a:ext cx="1431776" cy="2580056"/>
              <a:chOff x="2915816" y="2721152"/>
              <a:chExt cx="1431776" cy="2580056"/>
            </a:xfrm>
          </p:grpSpPr>
          <p:sp>
            <p:nvSpPr>
              <p:cNvPr id="24" name="正方形/長方形 23">
                <a:extLst>
                  <a:ext uri="{FF2B5EF4-FFF2-40B4-BE49-F238E27FC236}">
                    <a16:creationId xmlns:a16="http://schemas.microsoft.com/office/drawing/2014/main" id="{F3B34A6F-DA83-41AF-93C7-EEEA10F61C20}"/>
                  </a:ext>
                </a:extLst>
              </p:cNvPr>
              <p:cNvSpPr/>
              <p:nvPr/>
            </p:nvSpPr>
            <p:spPr>
              <a:xfrm>
                <a:off x="3923928" y="3499536"/>
                <a:ext cx="288032" cy="1801672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952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5" name="正方形/長方形 24">
                <a:extLst>
                  <a:ext uri="{FF2B5EF4-FFF2-40B4-BE49-F238E27FC236}">
                    <a16:creationId xmlns:a16="http://schemas.microsoft.com/office/drawing/2014/main" id="{05B7EA13-C3FF-46A6-8A6E-963DCB0B8F0A}"/>
                  </a:ext>
                </a:extLst>
              </p:cNvPr>
              <p:cNvSpPr/>
              <p:nvPr/>
            </p:nvSpPr>
            <p:spPr>
              <a:xfrm>
                <a:off x="3059832" y="3501008"/>
                <a:ext cx="936104" cy="1800200"/>
              </a:xfrm>
              <a:prstGeom prst="rect">
                <a:avLst/>
              </a:prstGeom>
              <a:solidFill>
                <a:srgbClr val="91F3FD"/>
              </a:solidFill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6" name="正方形/長方形 25">
                <a:extLst>
                  <a:ext uri="{FF2B5EF4-FFF2-40B4-BE49-F238E27FC236}">
                    <a16:creationId xmlns:a16="http://schemas.microsoft.com/office/drawing/2014/main" id="{A0E553F9-DA32-4DEE-B060-F962BCA7CBD1}"/>
                  </a:ext>
                </a:extLst>
              </p:cNvPr>
              <p:cNvSpPr/>
              <p:nvPr/>
            </p:nvSpPr>
            <p:spPr>
              <a:xfrm>
                <a:off x="3059832" y="2924944"/>
                <a:ext cx="1152128" cy="237626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7" name="正方形/長方形 26">
                <a:extLst>
                  <a:ext uri="{FF2B5EF4-FFF2-40B4-BE49-F238E27FC236}">
                    <a16:creationId xmlns:a16="http://schemas.microsoft.com/office/drawing/2014/main" id="{2A543904-CBFF-47C5-9A7D-FF4F45D8EC5F}"/>
                  </a:ext>
                </a:extLst>
              </p:cNvPr>
              <p:cNvSpPr/>
              <p:nvPr/>
            </p:nvSpPr>
            <p:spPr>
              <a:xfrm>
                <a:off x="2915816" y="2721152"/>
                <a:ext cx="1431776" cy="42366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5" name="グループ化 34">
              <a:extLst>
                <a:ext uri="{FF2B5EF4-FFF2-40B4-BE49-F238E27FC236}">
                  <a16:creationId xmlns:a16="http://schemas.microsoft.com/office/drawing/2014/main" id="{041A804C-2C05-423D-BBD3-C9FBD6D561C7}"/>
                </a:ext>
              </a:extLst>
            </p:cNvPr>
            <p:cNvGrpSpPr/>
            <p:nvPr/>
          </p:nvGrpSpPr>
          <p:grpSpPr>
            <a:xfrm>
              <a:off x="6541402" y="2883063"/>
              <a:ext cx="1296144" cy="1959732"/>
              <a:chOff x="6557332" y="2882546"/>
              <a:chExt cx="1296144" cy="1959732"/>
            </a:xfrm>
          </p:grpSpPr>
          <p:grpSp>
            <p:nvGrpSpPr>
              <p:cNvPr id="34" name="グループ化 33">
                <a:extLst>
                  <a:ext uri="{FF2B5EF4-FFF2-40B4-BE49-F238E27FC236}">
                    <a16:creationId xmlns:a16="http://schemas.microsoft.com/office/drawing/2014/main" id="{ED62BC15-BE7B-4F66-B263-ADBB5CB10883}"/>
                  </a:ext>
                </a:extLst>
              </p:cNvPr>
              <p:cNvGrpSpPr/>
              <p:nvPr/>
            </p:nvGrpSpPr>
            <p:grpSpPr>
              <a:xfrm>
                <a:off x="6627649" y="2882546"/>
                <a:ext cx="864096" cy="1959732"/>
                <a:chOff x="6731658" y="2912459"/>
                <a:chExt cx="864096" cy="1959732"/>
              </a:xfrm>
            </p:grpSpPr>
            <p:sp>
              <p:nvSpPr>
                <p:cNvPr id="17" name="正方形/長方形 16">
                  <a:extLst>
                    <a:ext uri="{FF2B5EF4-FFF2-40B4-BE49-F238E27FC236}">
                      <a16:creationId xmlns:a16="http://schemas.microsoft.com/office/drawing/2014/main" id="{5C032B74-773F-4393-AB41-6B80DD9B2D67}"/>
                    </a:ext>
                  </a:extLst>
                </p:cNvPr>
                <p:cNvSpPr/>
                <p:nvPr/>
              </p:nvSpPr>
              <p:spPr>
                <a:xfrm>
                  <a:off x="6731658" y="2927975"/>
                  <a:ext cx="432048" cy="1944216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9" name="正方形/長方形 28">
                  <a:extLst>
                    <a:ext uri="{FF2B5EF4-FFF2-40B4-BE49-F238E27FC236}">
                      <a16:creationId xmlns:a16="http://schemas.microsoft.com/office/drawing/2014/main" id="{BD3FA779-1ABA-41A6-8748-DA5B3061A14F}"/>
                    </a:ext>
                  </a:extLst>
                </p:cNvPr>
                <p:cNvSpPr/>
                <p:nvPr/>
              </p:nvSpPr>
              <p:spPr>
                <a:xfrm>
                  <a:off x="7163706" y="2912459"/>
                  <a:ext cx="432048" cy="1944216"/>
                </a:xfrm>
                <a:prstGeom prst="rect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dirty="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3F6183BF-EA84-4ACC-B4D6-E803027AAF3E}"/>
                  </a:ext>
                </a:extLst>
              </p:cNvPr>
              <p:cNvSpPr txBox="1"/>
              <p:nvPr/>
            </p:nvSpPr>
            <p:spPr>
              <a:xfrm>
                <a:off x="6557332" y="3419123"/>
                <a:ext cx="1296144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4400" dirty="0">
                    <a:solidFill>
                      <a:prstClr val="white"/>
                    </a:solidFill>
                  </a:rPr>
                  <a:t>N</a:t>
                </a:r>
                <a:r>
                  <a:rPr lang="ja-JP" altLang="en-US" dirty="0">
                    <a:solidFill>
                      <a:prstClr val="white"/>
                    </a:solidFill>
                  </a:rPr>
                  <a:t>　</a:t>
                </a:r>
                <a:r>
                  <a:rPr lang="en-US" altLang="ja-JP" sz="4400" dirty="0">
                    <a:solidFill>
                      <a:prstClr val="white"/>
                    </a:solidFill>
                  </a:rPr>
                  <a:t>S</a:t>
                </a:r>
                <a:endParaRPr lang="ja-JP" altLang="en-US" sz="4400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32" name="矢印: ストライプ 31">
              <a:extLst>
                <a:ext uri="{FF2B5EF4-FFF2-40B4-BE49-F238E27FC236}">
                  <a16:creationId xmlns:a16="http://schemas.microsoft.com/office/drawing/2014/main" id="{AD6F6306-FF90-4412-ACE1-C70FEBA59312}"/>
                </a:ext>
              </a:extLst>
            </p:cNvPr>
            <p:cNvSpPr/>
            <p:nvPr/>
          </p:nvSpPr>
          <p:spPr>
            <a:xfrm>
              <a:off x="6055348" y="3499944"/>
              <a:ext cx="684076" cy="864823"/>
            </a:xfrm>
            <a:prstGeom prst="stripedRight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4" name="テキスト ボックス 3"/>
          <p:cNvSpPr txBox="1"/>
          <p:nvPr/>
        </p:nvSpPr>
        <p:spPr>
          <a:xfrm>
            <a:off x="974192" y="126708"/>
            <a:ext cx="81698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539750" algn="ctr"/>
            <a:r>
              <a:rPr lang="ja-JP" altLang="ja-JP" sz="2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とちぎ子どもの未来創造大学　磁石と微生物の共同作業！</a:t>
            </a:r>
            <a:br>
              <a:rPr lang="en-US" altLang="ja-JP" sz="2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ja-JP" sz="2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～汚れた水がみるみるきれいになる体験をしよう～</a:t>
            </a:r>
            <a:endParaRPr lang="ja-JP" altLang="en-US" sz="2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287532" y="1036939"/>
            <a:ext cx="5328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ja-JP" sz="2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宇都宮短大・附中</a:t>
            </a:r>
            <a:r>
              <a:rPr lang="zh-TW" altLang="ja-JP" sz="2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ja-JP" altLang="ja-JP" sz="2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〇鷲足祐香，</a:t>
            </a:r>
            <a:r>
              <a:rPr lang="ja-JP" altLang="en-US" sz="2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ほか</a:t>
            </a:r>
          </a:p>
        </p:txBody>
      </p:sp>
      <p:sp>
        <p:nvSpPr>
          <p:cNvPr id="8" name="矢印: 右 7">
            <a:extLst>
              <a:ext uri="{FF2B5EF4-FFF2-40B4-BE49-F238E27FC236}">
                <a16:creationId xmlns:a16="http://schemas.microsoft.com/office/drawing/2014/main" id="{5F6558AC-D611-4804-AC20-F15C15C51733}"/>
              </a:ext>
            </a:extLst>
          </p:cNvPr>
          <p:cNvSpPr/>
          <p:nvPr/>
        </p:nvSpPr>
        <p:spPr>
          <a:xfrm>
            <a:off x="2375769" y="2169519"/>
            <a:ext cx="568441" cy="3202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800" b="1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矢印: 右 11">
            <a:extLst>
              <a:ext uri="{FF2B5EF4-FFF2-40B4-BE49-F238E27FC236}">
                <a16:creationId xmlns:a16="http://schemas.microsoft.com/office/drawing/2014/main" id="{137A57AB-52A8-4BF8-A6DE-C46BF1C65084}"/>
              </a:ext>
            </a:extLst>
          </p:cNvPr>
          <p:cNvSpPr/>
          <p:nvPr/>
        </p:nvSpPr>
        <p:spPr>
          <a:xfrm>
            <a:off x="5216613" y="2094704"/>
            <a:ext cx="568441" cy="3202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800" b="1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4CE426C9-5A5F-47A7-8223-E7A126FCB187}"/>
              </a:ext>
            </a:extLst>
          </p:cNvPr>
          <p:cNvGrpSpPr/>
          <p:nvPr/>
        </p:nvGrpSpPr>
        <p:grpSpPr>
          <a:xfrm>
            <a:off x="3339608" y="2489750"/>
            <a:ext cx="1431776" cy="2470830"/>
            <a:chOff x="2915816" y="2721152"/>
            <a:chExt cx="1431776" cy="2580056"/>
          </a:xfrm>
        </p:grpSpPr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4B93C3E0-980E-4B7A-8472-0927951906F5}"/>
                </a:ext>
              </a:extLst>
            </p:cNvPr>
            <p:cNvSpPr/>
            <p:nvPr/>
          </p:nvSpPr>
          <p:spPr>
            <a:xfrm>
              <a:off x="3059832" y="3645024"/>
              <a:ext cx="1152128" cy="1656184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5B146D2A-FBC0-4758-A6E3-47A9163A1EF1}"/>
                </a:ext>
              </a:extLst>
            </p:cNvPr>
            <p:cNvSpPr/>
            <p:nvPr/>
          </p:nvSpPr>
          <p:spPr>
            <a:xfrm>
              <a:off x="3059832" y="3501008"/>
              <a:ext cx="1152128" cy="144016"/>
            </a:xfrm>
            <a:prstGeom prst="rect">
              <a:avLst/>
            </a:prstGeom>
            <a:solidFill>
              <a:srgbClr val="91F3FD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DD4A8890-9FD1-4006-BABD-0520D6653592}"/>
                </a:ext>
              </a:extLst>
            </p:cNvPr>
            <p:cNvSpPr/>
            <p:nvPr/>
          </p:nvSpPr>
          <p:spPr>
            <a:xfrm>
              <a:off x="3059832" y="2924944"/>
              <a:ext cx="1152128" cy="237626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431BB9E8-036C-4CB6-94B5-D0FBD9260896}"/>
                </a:ext>
              </a:extLst>
            </p:cNvPr>
            <p:cNvSpPr/>
            <p:nvPr/>
          </p:nvSpPr>
          <p:spPr>
            <a:xfrm>
              <a:off x="2915816" y="2721152"/>
              <a:ext cx="1431776" cy="4236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022D4B54-6125-4F55-8853-E63063352C6E}"/>
              </a:ext>
            </a:extLst>
          </p:cNvPr>
          <p:cNvGrpSpPr/>
          <p:nvPr/>
        </p:nvGrpSpPr>
        <p:grpSpPr>
          <a:xfrm>
            <a:off x="1007122" y="2473793"/>
            <a:ext cx="1431776" cy="2470830"/>
            <a:chOff x="2915816" y="2721152"/>
            <a:chExt cx="1431776" cy="2580056"/>
          </a:xfrm>
        </p:grpSpPr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113C015C-ED86-4AA7-A575-E5343DD016AF}"/>
                </a:ext>
              </a:extLst>
            </p:cNvPr>
            <p:cNvSpPr/>
            <p:nvPr/>
          </p:nvSpPr>
          <p:spPr>
            <a:xfrm>
              <a:off x="3059832" y="3645024"/>
              <a:ext cx="1152128" cy="1656184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20" name="正方形/長方形 19">
              <a:extLst>
                <a:ext uri="{FF2B5EF4-FFF2-40B4-BE49-F238E27FC236}">
                  <a16:creationId xmlns:a16="http://schemas.microsoft.com/office/drawing/2014/main" id="{874C83C3-D63A-4D08-994E-31745846A7EE}"/>
                </a:ext>
              </a:extLst>
            </p:cNvPr>
            <p:cNvSpPr/>
            <p:nvPr/>
          </p:nvSpPr>
          <p:spPr>
            <a:xfrm>
              <a:off x="3059832" y="3501008"/>
              <a:ext cx="1152128" cy="1448570"/>
            </a:xfrm>
            <a:prstGeom prst="rect">
              <a:avLst/>
            </a:prstGeom>
            <a:solidFill>
              <a:srgbClr val="91F3FD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dirty="0">
                <a:solidFill>
                  <a:prstClr val="white"/>
                </a:solidFill>
              </a:endParaRPr>
            </a:p>
          </p:txBody>
        </p: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88016160-986B-43FD-B40E-8F5DA0431EA0}"/>
                </a:ext>
              </a:extLst>
            </p:cNvPr>
            <p:cNvSpPr/>
            <p:nvPr/>
          </p:nvSpPr>
          <p:spPr>
            <a:xfrm>
              <a:off x="3059832" y="2924944"/>
              <a:ext cx="1152128" cy="237626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22" name="正方形/長方形 21">
              <a:extLst>
                <a:ext uri="{FF2B5EF4-FFF2-40B4-BE49-F238E27FC236}">
                  <a16:creationId xmlns:a16="http://schemas.microsoft.com/office/drawing/2014/main" id="{04A4EFDD-4F46-4222-9ABA-989E2BBD8858}"/>
                </a:ext>
              </a:extLst>
            </p:cNvPr>
            <p:cNvSpPr/>
            <p:nvPr/>
          </p:nvSpPr>
          <p:spPr>
            <a:xfrm>
              <a:off x="2915816" y="2721152"/>
              <a:ext cx="1431776" cy="4236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4E9AD4CF-8144-4268-A5AE-4627F8173F04}"/>
              </a:ext>
            </a:extLst>
          </p:cNvPr>
          <p:cNvSpPr txBox="1"/>
          <p:nvPr/>
        </p:nvSpPr>
        <p:spPr>
          <a:xfrm>
            <a:off x="2252210" y="5575288"/>
            <a:ext cx="658483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i="1" dirty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2</a:t>
            </a:r>
            <a:r>
              <a:rPr lang="ja-JP" altLang="en-US" sz="3200" i="1" dirty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カ月間の体験実験をまとめました。</a:t>
            </a:r>
          </a:p>
          <a:p>
            <a:r>
              <a:rPr lang="ja-JP" altLang="en-US" sz="3200" i="1" dirty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詳しい結果はポスターにて</a:t>
            </a:r>
            <a:r>
              <a:rPr lang="en-US" altLang="ja-JP" sz="3200" i="1" dirty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!!</a:t>
            </a:r>
            <a:endParaRPr lang="ja-JP" altLang="en-US" sz="3200" i="1" dirty="0">
              <a:solidFill>
                <a:prstClr val="black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C1CA62D-0308-4612-9F25-51F1B3DDD5C3}"/>
              </a:ext>
            </a:extLst>
          </p:cNvPr>
          <p:cNvSpPr txBox="1"/>
          <p:nvPr/>
        </p:nvSpPr>
        <p:spPr>
          <a:xfrm>
            <a:off x="5699820" y="1885453"/>
            <a:ext cx="30456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磁気分離</a:t>
            </a:r>
            <a:r>
              <a:rPr lang="ja-JP" altLang="en-US" sz="28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で良好な水処理ができた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D5B4A7A-1DEF-40A3-B146-3E25CD7D72E0}"/>
              </a:ext>
            </a:extLst>
          </p:cNvPr>
          <p:cNvSpPr txBox="1"/>
          <p:nvPr/>
        </p:nvSpPr>
        <p:spPr>
          <a:xfrm>
            <a:off x="2794844" y="1885452"/>
            <a:ext cx="270598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超バルキング</a:t>
            </a:r>
            <a:endParaRPr lang="en-US" altLang="ja-JP" sz="28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28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重力沈降不可能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EAC51B2-E053-4C3B-959F-3F25E0DBC0C3}"/>
              </a:ext>
            </a:extLst>
          </p:cNvPr>
          <p:cNvSpPr txBox="1"/>
          <p:nvPr/>
        </p:nvSpPr>
        <p:spPr>
          <a:xfrm>
            <a:off x="568254" y="1937882"/>
            <a:ext cx="18706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負荷ゼロを</a:t>
            </a:r>
            <a:endParaRPr lang="en-US" altLang="ja-JP" sz="28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sz="28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28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日間</a:t>
            </a: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-36512" y="1"/>
            <a:ext cx="850860" cy="4616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i="1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D-</a:t>
            </a:r>
            <a:r>
              <a:rPr lang="en-US" altLang="ja-JP" sz="2400" b="1" i="1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3</a:t>
            </a:r>
            <a:endParaRPr kumimoji="1" lang="ja-JP" altLang="en-US" sz="2400" b="1" i="1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FD5B4A7A-1DEF-40A3-B146-3E25CD7D72E0}"/>
              </a:ext>
            </a:extLst>
          </p:cNvPr>
          <p:cNvSpPr txBox="1"/>
          <p:nvPr/>
        </p:nvSpPr>
        <p:spPr>
          <a:xfrm>
            <a:off x="2794844" y="4385528"/>
            <a:ext cx="25213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i="1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沈降しない </a:t>
            </a:r>
            <a:r>
              <a:rPr lang="en-US" altLang="ja-JP" sz="2800" i="1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!</a:t>
            </a:r>
            <a:endParaRPr lang="ja-JP" altLang="en-US" sz="2800" i="1" dirty="0"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-57651" y="3654993"/>
            <a:ext cx="12910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上澄み</a:t>
            </a: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71994" y="4920754"/>
            <a:ext cx="18357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活性汚泥</a:t>
            </a:r>
          </a:p>
        </p:txBody>
      </p:sp>
      <p:cxnSp>
        <p:nvCxnSpPr>
          <p:cNvPr id="6" name="直線コネクタ 5"/>
          <p:cNvCxnSpPr/>
          <p:nvPr/>
        </p:nvCxnSpPr>
        <p:spPr>
          <a:xfrm>
            <a:off x="974192" y="3914256"/>
            <a:ext cx="419100" cy="5264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/>
          <p:nvPr/>
        </p:nvCxnSpPr>
        <p:spPr>
          <a:xfrm flipV="1">
            <a:off x="814347" y="4725144"/>
            <a:ext cx="548746" cy="21720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/>
          <p:cNvCxnSpPr/>
          <p:nvPr/>
        </p:nvCxnSpPr>
        <p:spPr>
          <a:xfrm flipV="1">
            <a:off x="2240137" y="3437787"/>
            <a:ext cx="1218732" cy="117009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/>
          <p:nvPr/>
        </p:nvCxnSpPr>
        <p:spPr>
          <a:xfrm>
            <a:off x="2240137" y="4939847"/>
            <a:ext cx="1218732" cy="477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正方形/長方形 46"/>
          <p:cNvSpPr/>
          <p:nvPr/>
        </p:nvSpPr>
        <p:spPr>
          <a:xfrm>
            <a:off x="7151397" y="3029642"/>
            <a:ext cx="859100" cy="19442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角丸四角形 2"/>
          <p:cNvSpPr/>
          <p:nvPr/>
        </p:nvSpPr>
        <p:spPr>
          <a:xfrm>
            <a:off x="93942" y="1853055"/>
            <a:ext cx="8647578" cy="1006529"/>
          </a:xfrm>
          <a:prstGeom prst="round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51" name="グループ化 50">
            <a:extLst>
              <a:ext uri="{FF2B5EF4-FFF2-40B4-BE49-F238E27FC236}">
                <a16:creationId xmlns:a16="http://schemas.microsoft.com/office/drawing/2014/main" id="{4EB932FC-5634-4B6F-AE86-8F09F755AE30}"/>
              </a:ext>
            </a:extLst>
          </p:cNvPr>
          <p:cNvGrpSpPr/>
          <p:nvPr/>
        </p:nvGrpSpPr>
        <p:grpSpPr>
          <a:xfrm>
            <a:off x="339464" y="373213"/>
            <a:ext cx="1156388" cy="1286249"/>
            <a:chOff x="339464" y="373213"/>
            <a:chExt cx="1156388" cy="1286249"/>
          </a:xfrm>
        </p:grpSpPr>
        <p:sp>
          <p:nvSpPr>
            <p:cNvPr id="45" name="正方形/長方形 44">
              <a:extLst>
                <a:ext uri="{FF2B5EF4-FFF2-40B4-BE49-F238E27FC236}">
                  <a16:creationId xmlns:a16="http://schemas.microsoft.com/office/drawing/2014/main" id="{4BBE02E8-AC73-40ED-BF1F-A6A6821D01F4}"/>
                </a:ext>
              </a:extLst>
            </p:cNvPr>
            <p:cNvSpPr/>
            <p:nvPr/>
          </p:nvSpPr>
          <p:spPr>
            <a:xfrm>
              <a:off x="339464" y="373213"/>
              <a:ext cx="1156388" cy="1286249"/>
            </a:xfrm>
            <a:prstGeom prst="rect">
              <a:avLst/>
            </a:prstGeom>
            <a:noFill/>
            <a:ln w="1905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9" name="フリーフォーム: 図形 48">
              <a:extLst>
                <a:ext uri="{FF2B5EF4-FFF2-40B4-BE49-F238E27FC236}">
                  <a16:creationId xmlns:a16="http://schemas.microsoft.com/office/drawing/2014/main" id="{90A926C1-D3AE-4932-9CE2-A19B16027A4F}"/>
                </a:ext>
              </a:extLst>
            </p:cNvPr>
            <p:cNvSpPr/>
            <p:nvPr/>
          </p:nvSpPr>
          <p:spPr>
            <a:xfrm>
              <a:off x="420888" y="524254"/>
              <a:ext cx="993540" cy="1011140"/>
            </a:xfrm>
            <a:custGeom>
              <a:avLst/>
              <a:gdLst>
                <a:gd name="connsiteX0" fmla="*/ 0 w 993540"/>
                <a:gd name="connsiteY0" fmla="*/ 969483 h 1011140"/>
                <a:gd name="connsiteX1" fmla="*/ 95250 w 993540"/>
                <a:gd name="connsiteY1" fmla="*/ 804383 h 1011140"/>
                <a:gd name="connsiteX2" fmla="*/ 279400 w 993540"/>
                <a:gd name="connsiteY2" fmla="*/ 753583 h 1011140"/>
                <a:gd name="connsiteX3" fmla="*/ 349250 w 993540"/>
                <a:gd name="connsiteY3" fmla="*/ 639283 h 1011140"/>
                <a:gd name="connsiteX4" fmla="*/ 184150 w 993540"/>
                <a:gd name="connsiteY4" fmla="*/ 461483 h 1011140"/>
                <a:gd name="connsiteX5" fmla="*/ 234950 w 993540"/>
                <a:gd name="connsiteY5" fmla="*/ 239233 h 1011140"/>
                <a:gd name="connsiteX6" fmla="*/ 330200 w 993540"/>
                <a:gd name="connsiteY6" fmla="*/ 55083 h 1011140"/>
                <a:gd name="connsiteX7" fmla="*/ 698500 w 993540"/>
                <a:gd name="connsiteY7" fmla="*/ 16983 h 1011140"/>
                <a:gd name="connsiteX8" fmla="*/ 869950 w 993540"/>
                <a:gd name="connsiteY8" fmla="*/ 302733 h 1011140"/>
                <a:gd name="connsiteX9" fmla="*/ 831850 w 993540"/>
                <a:gd name="connsiteY9" fmla="*/ 607533 h 1011140"/>
                <a:gd name="connsiteX10" fmla="*/ 666750 w 993540"/>
                <a:gd name="connsiteY10" fmla="*/ 683733 h 1011140"/>
                <a:gd name="connsiteX11" fmla="*/ 850900 w 993540"/>
                <a:gd name="connsiteY11" fmla="*/ 753583 h 1011140"/>
                <a:gd name="connsiteX12" fmla="*/ 984250 w 993540"/>
                <a:gd name="connsiteY12" fmla="*/ 988533 h 1011140"/>
                <a:gd name="connsiteX13" fmla="*/ 971550 w 993540"/>
                <a:gd name="connsiteY13" fmla="*/ 988533 h 10111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993540" h="1011140">
                  <a:moveTo>
                    <a:pt x="0" y="969483"/>
                  </a:moveTo>
                  <a:cubicBezTo>
                    <a:pt x="24341" y="904924"/>
                    <a:pt x="48683" y="840366"/>
                    <a:pt x="95250" y="804383"/>
                  </a:cubicBezTo>
                  <a:cubicBezTo>
                    <a:pt x="141817" y="768400"/>
                    <a:pt x="237067" y="781100"/>
                    <a:pt x="279400" y="753583"/>
                  </a:cubicBezTo>
                  <a:cubicBezTo>
                    <a:pt x="321733" y="726066"/>
                    <a:pt x="365125" y="687966"/>
                    <a:pt x="349250" y="639283"/>
                  </a:cubicBezTo>
                  <a:cubicBezTo>
                    <a:pt x="333375" y="590600"/>
                    <a:pt x="203200" y="528158"/>
                    <a:pt x="184150" y="461483"/>
                  </a:cubicBezTo>
                  <a:cubicBezTo>
                    <a:pt x="165100" y="394808"/>
                    <a:pt x="210608" y="306966"/>
                    <a:pt x="234950" y="239233"/>
                  </a:cubicBezTo>
                  <a:cubicBezTo>
                    <a:pt x="259292" y="171500"/>
                    <a:pt x="252942" y="92125"/>
                    <a:pt x="330200" y="55083"/>
                  </a:cubicBezTo>
                  <a:cubicBezTo>
                    <a:pt x="407458" y="18041"/>
                    <a:pt x="608542" y="-24292"/>
                    <a:pt x="698500" y="16983"/>
                  </a:cubicBezTo>
                  <a:cubicBezTo>
                    <a:pt x="788458" y="58258"/>
                    <a:pt x="847725" y="204308"/>
                    <a:pt x="869950" y="302733"/>
                  </a:cubicBezTo>
                  <a:cubicBezTo>
                    <a:pt x="892175" y="401158"/>
                    <a:pt x="865717" y="544033"/>
                    <a:pt x="831850" y="607533"/>
                  </a:cubicBezTo>
                  <a:cubicBezTo>
                    <a:pt x="797983" y="671033"/>
                    <a:pt x="663575" y="659391"/>
                    <a:pt x="666750" y="683733"/>
                  </a:cubicBezTo>
                  <a:cubicBezTo>
                    <a:pt x="669925" y="708075"/>
                    <a:pt x="797983" y="702783"/>
                    <a:pt x="850900" y="753583"/>
                  </a:cubicBezTo>
                  <a:cubicBezTo>
                    <a:pt x="903817" y="804383"/>
                    <a:pt x="964142" y="949375"/>
                    <a:pt x="984250" y="988533"/>
                  </a:cubicBezTo>
                  <a:cubicBezTo>
                    <a:pt x="1004358" y="1027691"/>
                    <a:pt x="987954" y="1008112"/>
                    <a:pt x="971550" y="988533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" name="テキスト ボックス 49">
              <a:extLst>
                <a:ext uri="{FF2B5EF4-FFF2-40B4-BE49-F238E27FC236}">
                  <a16:creationId xmlns:a16="http://schemas.microsoft.com/office/drawing/2014/main" id="{825EA21A-B95E-4295-9B97-5DFED6DA27B4}"/>
                </a:ext>
              </a:extLst>
            </p:cNvPr>
            <p:cNvSpPr txBox="1"/>
            <p:nvPr/>
          </p:nvSpPr>
          <p:spPr>
            <a:xfrm>
              <a:off x="502312" y="1269787"/>
              <a:ext cx="9935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/>
                <a:t>顔写真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83907297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6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4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5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745</TotalTime>
  <Words>359</Words>
  <Application>Microsoft Office PowerPoint</Application>
  <PresentationFormat>画面に合わせる (4:3)</PresentationFormat>
  <Paragraphs>72</Paragraphs>
  <Slides>4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4</vt:i4>
      </vt:variant>
      <vt:variant>
        <vt:lpstr>スライド タイトル</vt:lpstr>
      </vt:variant>
      <vt:variant>
        <vt:i4>4</vt:i4>
      </vt:variant>
    </vt:vector>
  </HeadingPairs>
  <TitlesOfParts>
    <vt:vector size="16" baseType="lpstr">
      <vt:lpstr>HGP創英角ｺﾞｼｯｸUB</vt:lpstr>
      <vt:lpstr>HGP創英角ﾎﾟｯﾌﾟ体</vt:lpstr>
      <vt:lpstr>Meiryo UI</vt:lpstr>
      <vt:lpstr>ＭＳ Ｐゴシック</vt:lpstr>
      <vt:lpstr>メイリオ</vt:lpstr>
      <vt:lpstr>Arial</vt:lpstr>
      <vt:lpstr>Calibri</vt:lpstr>
      <vt:lpstr>Segoe UI</vt:lpstr>
      <vt:lpstr>2_Office ​​テーマ</vt:lpstr>
      <vt:lpstr>6_Office ​​テーマ</vt:lpstr>
      <vt:lpstr>14_Office ​​テーマ</vt:lpstr>
      <vt:lpstr>15_Office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analysys</dc:creator>
  <cp:lastModifiedBy>sakaiy</cp:lastModifiedBy>
  <cp:revision>86</cp:revision>
  <dcterms:created xsi:type="dcterms:W3CDTF">2018-09-07T00:14:10Z</dcterms:created>
  <dcterms:modified xsi:type="dcterms:W3CDTF">2021-08-28T07:55:27Z</dcterms:modified>
</cp:coreProperties>
</file>