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9"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E1F3"/>
    <a:srgbClr val="10BE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p:cViewPr varScale="1">
        <p:scale>
          <a:sx n="41" d="100"/>
          <a:sy n="41" d="100"/>
        </p:scale>
        <p:origin x="2340" y="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337FFB7-CD41-4C4F-B25C-720C25D97DB6}" type="datetimeFigureOut">
              <a:rPr kumimoji="1" lang="ja-JP" altLang="en-US" smtClean="0"/>
              <a:t>2019/9/19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3553C05-94BD-46DC-B9EA-E4040630610B}" type="slidenum">
              <a:rPr kumimoji="1" lang="ja-JP" altLang="en-US" smtClean="0"/>
              <a:t>‹#›</a:t>
            </a:fld>
            <a:endParaRPr kumimoji="1" lang="ja-JP" altLang="en-US"/>
          </a:p>
        </p:txBody>
      </p:sp>
    </p:spTree>
    <p:extLst>
      <p:ext uri="{BB962C8B-B14F-4D97-AF65-F5344CB8AC3E}">
        <p14:creationId xmlns:p14="http://schemas.microsoft.com/office/powerpoint/2010/main" val="25883373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B5D7D6-C95D-4042-97F3-D5E304DB8A5A}"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54498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95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018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230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851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5333"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065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874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752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952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776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667"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727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667"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94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600">
                <a:solidFill>
                  <a:schemeClr val="tx1">
                    <a:tint val="75000"/>
                  </a:schemeClr>
                </a:solidFill>
              </a:defRPr>
            </a:lvl1pPr>
          </a:lstStyle>
          <a:p>
            <a:fld id="{BCF2C283-BE6D-4243-B0BF-D48E345FD6E3}" type="datetimeFigureOut">
              <a:rPr lang="ja-JP" altLang="en-US" smtClean="0">
                <a:solidFill>
                  <a:prstClr val="black">
                    <a:tint val="75000"/>
                  </a:prstClr>
                </a:solidFill>
              </a:rPr>
              <a:pPr/>
              <a:t>2019/9/19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600">
                <a:solidFill>
                  <a:schemeClr val="tx1">
                    <a:tint val="75000"/>
                  </a:schemeClr>
                </a:solidFill>
              </a:defRPr>
            </a:lvl1pPr>
          </a:lstStyle>
          <a:p>
            <a:fld id="{6D74636C-DD87-4CA8-A5CF-AC95718186D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086558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4678696" y="7815325"/>
            <a:ext cx="2142040" cy="726219"/>
          </a:xfrm>
          <a:prstGeom prst="rect">
            <a:avLst/>
          </a:prstGeom>
          <a:solidFill>
            <a:schemeClr val="bg1"/>
          </a:solidFill>
          <a:ln>
            <a:solidFill>
              <a:srgbClr val="E268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dirty="0">
                <a:solidFill>
                  <a:prstClr val="white"/>
                </a:solidFill>
              </a:rPr>
              <a:t>ｃ</a:t>
            </a:r>
          </a:p>
        </p:txBody>
      </p:sp>
      <p:sp>
        <p:nvSpPr>
          <p:cNvPr id="61" name="正方形/長方形 60"/>
          <p:cNvSpPr/>
          <p:nvPr/>
        </p:nvSpPr>
        <p:spPr>
          <a:xfrm>
            <a:off x="4678696" y="7812136"/>
            <a:ext cx="2130489" cy="238332"/>
          </a:xfrm>
          <a:prstGeom prst="rect">
            <a:avLst/>
          </a:prstGeom>
          <a:solidFill>
            <a:srgbClr val="E268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ja-JP" altLang="en-US">
              <a:solidFill>
                <a:prstClr val="white"/>
              </a:solidFill>
            </a:endParaRPr>
          </a:p>
        </p:txBody>
      </p:sp>
      <p:sp>
        <p:nvSpPr>
          <p:cNvPr id="22" name="テキスト ボックス 21"/>
          <p:cNvSpPr txBox="1"/>
          <p:nvPr/>
        </p:nvSpPr>
        <p:spPr>
          <a:xfrm>
            <a:off x="4692976" y="7775051"/>
            <a:ext cx="2101928" cy="329321"/>
          </a:xfrm>
          <a:prstGeom prst="rect">
            <a:avLst/>
          </a:prstGeom>
          <a:noFill/>
        </p:spPr>
        <p:txBody>
          <a:bodyPr wrap="square" rtlCol="0">
            <a:spAutoFit/>
          </a:bodyPr>
          <a:lstStyle/>
          <a:p>
            <a:pPr>
              <a:lnSpc>
                <a:spcPct val="110000"/>
              </a:lnSpc>
            </a:pPr>
            <a:r>
              <a:rPr lang="ja-JP" altLang="en-US" sz="1400" b="1" dirty="0">
                <a:solidFill>
                  <a:prstClr val="white"/>
                </a:solidFill>
              </a:rPr>
              <a:t>お申し込み（予約制）</a:t>
            </a:r>
          </a:p>
        </p:txBody>
      </p:sp>
      <p:sp>
        <p:nvSpPr>
          <p:cNvPr id="77" name="正方形/長方形 76"/>
          <p:cNvSpPr/>
          <p:nvPr/>
        </p:nvSpPr>
        <p:spPr>
          <a:xfrm>
            <a:off x="187198" y="4850223"/>
            <a:ext cx="6510782" cy="3898503"/>
          </a:xfrm>
          <a:prstGeom prst="rect">
            <a:avLst/>
          </a:prstGeom>
        </p:spPr>
        <p:txBody>
          <a:bodyPr wrap="square">
            <a:spAutoFit/>
          </a:bodyPr>
          <a:lstStyle/>
          <a:p>
            <a:pPr algn="just">
              <a:lnSpc>
                <a:spcPts val="2200"/>
              </a:lnSpc>
              <a:spcAft>
                <a:spcPts val="0"/>
              </a:spcAft>
            </a:pPr>
            <a:r>
              <a:rPr lang="ja-JP" altLang="en-US" sz="1200" b="1" kern="100" dirty="0">
                <a:latin typeface="Century" panose="02040604050505020304" pitchFamily="18" charset="0"/>
                <a:ea typeface="ＭＳ ゴシック" panose="020B0609070205080204" pitchFamily="49" charset="-128"/>
                <a:cs typeface="Times New Roman" panose="02020603050405020304" pitchFamily="18" charset="0"/>
              </a:rPr>
              <a:t>（プログラム）</a:t>
            </a:r>
            <a:endParaRPr lang="en-US" altLang="zh-CN" sz="1200" b="1"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2200"/>
              </a:lnSpc>
              <a:spcAft>
                <a:spcPts val="0"/>
              </a:spcAft>
            </a:pPr>
            <a:r>
              <a:rPr lang="ja-JP" altLang="en-US"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b="1" u="sng" kern="100" dirty="0">
                <a:latin typeface="Century" panose="02040604050505020304" pitchFamily="18" charset="0"/>
                <a:ea typeface="ＭＳ ゴシック" panose="020B0609070205080204" pitchFamily="49" charset="-128"/>
                <a:cs typeface="Times New Roman" panose="02020603050405020304" pitchFamily="18" charset="0"/>
              </a:rPr>
              <a:t>１．</a:t>
            </a:r>
            <a:r>
              <a:rPr lang="ja-JP" altLang="ja-JP" sz="1200" b="1" u="sng" kern="100" dirty="0">
                <a:latin typeface="Century" panose="02040604050505020304" pitchFamily="18" charset="0"/>
                <a:ea typeface="ＭＳ ゴシック" panose="020B0609070205080204" pitchFamily="49" charset="-128"/>
                <a:cs typeface="Times New Roman" panose="02020603050405020304" pitchFamily="18" charset="0"/>
              </a:rPr>
              <a:t>開催挨拶　全学的な科研費獲得状況の説明</a:t>
            </a:r>
            <a:r>
              <a:rPr lang="ja-JP" altLang="en-US" sz="1200" b="1" u="sng" kern="100" dirty="0">
                <a:latin typeface="Century" panose="02040604050505020304" pitchFamily="18" charset="0"/>
                <a:ea typeface="ＭＳ ゴシック" panose="020B0609070205080204" pitchFamily="49" charset="-128"/>
                <a:cs typeface="Times New Roman" panose="02020603050405020304" pitchFamily="18" charset="0"/>
              </a:rPr>
              <a:t>及び不正行為の防止に向けて</a:t>
            </a:r>
            <a:endParaRPr lang="ja-JP" altLang="ja-JP" sz="1200" u="sng"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2200"/>
              </a:lnSpc>
              <a:spcAft>
                <a:spcPts val="0"/>
              </a:spcAft>
            </a:pP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小川</a:t>
            </a:r>
            <a:r>
              <a:rPr lang="ja-JP" altLang="en-US"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真人（理事（研究・</a:t>
            </a:r>
            <a:r>
              <a:rPr lang="ja-JP" altLang="en-US" sz="1200" b="1" kern="100" dirty="0">
                <a:latin typeface="Century" panose="02040604050505020304" pitchFamily="18" charset="0"/>
                <a:ea typeface="ＭＳ ゴシック" panose="020B0609070205080204" pitchFamily="49" charset="-128"/>
                <a:cs typeface="Times New Roman" panose="02020603050405020304" pitchFamily="18" charset="0"/>
              </a:rPr>
              <a:t>情報管理</a:t>
            </a: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担当</a:t>
            </a:r>
            <a:r>
              <a:rPr lang="ja-JP" altLang="en-US" sz="1200" b="1" kern="100" dirty="0">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50000"/>
              </a:lnSpc>
              <a:spcAft>
                <a:spcPts val="0"/>
              </a:spcAft>
            </a:pPr>
            <a:r>
              <a:rPr lang="en-US"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1200" b="1" u="sng"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b="1" u="sng" kern="100" dirty="0">
                <a:latin typeface="Century" panose="02040604050505020304" pitchFamily="18" charset="0"/>
                <a:ea typeface="ＭＳ ゴシック" panose="020B0609070205080204" pitchFamily="49" charset="-128"/>
                <a:cs typeface="Times New Roman" panose="02020603050405020304" pitchFamily="18" charset="0"/>
              </a:rPr>
              <a:t>２</a:t>
            </a:r>
            <a:r>
              <a:rPr lang="ja-JP" altLang="ja-JP" sz="1200" b="1" u="sng" kern="100" dirty="0">
                <a:latin typeface="Century" panose="02040604050505020304" pitchFamily="18" charset="0"/>
                <a:ea typeface="ＭＳ ゴシック" panose="020B0609070205080204" pitchFamily="49" charset="-128"/>
                <a:cs typeface="Times New Roman" panose="02020603050405020304" pitchFamily="18" charset="0"/>
              </a:rPr>
              <a:t>．研究費不正使用防止への取組みについて</a:t>
            </a:r>
            <a:endParaRPr lang="en-US" altLang="ja-JP" sz="1200" b="1" u="sng"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2200"/>
              </a:lnSpc>
              <a:spcAft>
                <a:spcPts val="0"/>
              </a:spcAft>
            </a:pP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池村　学</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（内部統制室</a:t>
            </a:r>
            <a:r>
              <a:rPr lang="en-US"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主任</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ct val="200000"/>
              </a:lnSpc>
              <a:spcAft>
                <a:spcPts val="0"/>
              </a:spcAft>
            </a:pPr>
            <a:r>
              <a:rPr lang="ja-JP" altLang="en-US" sz="1200" b="1" u="sng" kern="100" dirty="0">
                <a:latin typeface="Century" panose="02040604050505020304" pitchFamily="18" charset="0"/>
                <a:ea typeface="ＭＳ ゴシック" panose="020B0609070205080204" pitchFamily="49" charset="-128"/>
                <a:cs typeface="Times New Roman" panose="02020603050405020304" pitchFamily="18" charset="0"/>
              </a:rPr>
              <a:t>  ３．</a:t>
            </a:r>
            <a:r>
              <a:rPr lang="ja-JP" altLang="ja-JP" sz="1200" b="1" u="sng" kern="100" dirty="0">
                <a:ea typeface="ＭＳ ゴシック" panose="020B0609070205080204" pitchFamily="49" charset="-128"/>
                <a:cs typeface="Times New Roman" panose="02020603050405020304" pitchFamily="18" charset="0"/>
              </a:rPr>
              <a:t>「科研費」の最近の動向について</a:t>
            </a:r>
            <a:r>
              <a:rPr lang="ja-JP"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1200" b="1" kern="100" dirty="0">
              <a:latin typeface="Century" panose="02040604050505020304" pitchFamily="18" charset="0"/>
              <a:ea typeface="ＭＳ ゴシック" panose="020B0609070205080204" pitchFamily="49" charset="-128"/>
              <a:cs typeface="Times New Roman" panose="02020603050405020304" pitchFamily="18" charset="0"/>
            </a:endParaRPr>
          </a:p>
          <a:p>
            <a:pPr lvl="0" algn="just">
              <a:lnSpc>
                <a:spcPct val="150000"/>
              </a:lnSpc>
            </a:pP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１回目</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）池田　勉</a:t>
            </a:r>
            <a:r>
              <a:rPr lang="ja-JP" altLang="en-US"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100" b="1" kern="100" dirty="0">
                <a:latin typeface="Century" panose="02040604050505020304" pitchFamily="18" charset="0"/>
                <a:ea typeface="ＭＳ ゴシック" panose="020B0609070205080204" pitchFamily="49" charset="-128"/>
                <a:cs typeface="Times New Roman" panose="02020603050405020304" pitchFamily="18" charset="0"/>
              </a:rPr>
              <a:t>独立行政法人</a:t>
            </a:r>
            <a:r>
              <a:rPr lang="ja-JP" altLang="ja-JP" sz="1100" b="1" kern="100" dirty="0">
                <a:latin typeface="Century" panose="02040604050505020304" pitchFamily="18" charset="0"/>
                <a:ea typeface="ＭＳ ゴシック" panose="020B0609070205080204" pitchFamily="49" charset="-128"/>
                <a:cs typeface="Times New Roman" panose="02020603050405020304" pitchFamily="18" charset="0"/>
              </a:rPr>
              <a:t>日本学術振興会</a:t>
            </a:r>
            <a:r>
              <a:rPr lang="ja-JP" altLang="en-US" sz="11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zh-TW" altLang="en-US" sz="1100" b="1" kern="100" dirty="0">
                <a:latin typeface="Century" panose="02040604050505020304" pitchFamily="18" charset="0"/>
                <a:ea typeface="ＭＳ ゴシック" panose="020B0609070205080204" pitchFamily="49" charset="-128"/>
                <a:cs typeface="Times New Roman" panose="02020603050405020304" pitchFamily="18" charset="0"/>
              </a:rPr>
              <a:t>研究事業部研究助成</a:t>
            </a:r>
            <a:r>
              <a:rPr lang="ja-JP" altLang="en-US" sz="1100" b="1" kern="100" dirty="0">
                <a:latin typeface="Century" panose="02040604050505020304" pitchFamily="18" charset="0"/>
                <a:ea typeface="ＭＳ ゴシック" panose="020B0609070205080204" pitchFamily="49" charset="-128"/>
                <a:cs typeface="Times New Roman" panose="02020603050405020304" pitchFamily="18" charset="0"/>
              </a:rPr>
              <a:t>第二課　</a:t>
            </a:r>
            <a:r>
              <a:rPr lang="zh-TW" altLang="en-US"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課長代理</a:t>
            </a:r>
            <a:r>
              <a:rPr lang="ja-JP" altLang="en-US"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lvl="0" algn="just">
              <a:lnSpc>
                <a:spcPct val="150000"/>
              </a:lnSpc>
            </a:pPr>
            <a:r>
              <a:rPr lang="ja-JP" altLang="en-US" sz="12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２回目</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）寺本　時靖</a:t>
            </a:r>
            <a:r>
              <a:rPr lang="ja-JP" altLang="en-US"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（学術・産業イノベーション創造本部ＵＲＡ（特命准教授））</a:t>
            </a:r>
            <a:r>
              <a:rPr lang="ja-JP" altLang="ja-JP" sz="1100"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11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ct val="200000"/>
              </a:lnSpc>
            </a:pPr>
            <a:r>
              <a:rPr lang="en-US" altLang="ja-JP" sz="1200" b="1"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200" b="1" u="sng" kern="100" dirty="0">
                <a:latin typeface="Century" panose="02040604050505020304" pitchFamily="18" charset="0"/>
                <a:ea typeface="ＭＳ ゴシック" panose="020B0609070205080204" pitchFamily="49" charset="-128"/>
                <a:cs typeface="Times New Roman" panose="02020603050405020304" pitchFamily="18" charset="0"/>
              </a:rPr>
              <a:t>４</a:t>
            </a:r>
            <a:r>
              <a:rPr lang="ja-JP" altLang="ja-JP" sz="1200" b="1" u="sng" kern="100" dirty="0">
                <a:latin typeface="Century" panose="02040604050505020304" pitchFamily="18" charset="0"/>
                <a:ea typeface="ＭＳ ゴシック" panose="020B0609070205080204" pitchFamily="49" charset="-128"/>
                <a:cs typeface="Times New Roman" panose="02020603050405020304" pitchFamily="18" charset="0"/>
              </a:rPr>
              <a:t>．審査委員経験者や大型科研費獲得者から見た研究計画調書の書き方のポイントについて</a:t>
            </a:r>
            <a:endParaRPr lang="en-US"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ct val="200000"/>
              </a:lnSpc>
              <a:spcAft>
                <a:spcPts val="0"/>
              </a:spcAft>
            </a:pP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１回目</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経済学研究科　羽森　茂之　</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教授</a:t>
            </a:r>
            <a:endParaRPr lang="en-US" altLang="ja-JP" sz="9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zh-TW"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人間発達環境学</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研究科　津田　英二　</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教授</a:t>
            </a:r>
            <a:endParaRPr lang="en-US" altLang="ja-JP" sz="9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ct val="200000"/>
              </a:lnSpc>
            </a:pP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（２</a:t>
            </a:r>
            <a:r>
              <a:rPr lang="ja-JP"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回目</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理学研究科　深城　英弘　教授</a:t>
            </a:r>
            <a:endParaRPr lang="en-US" altLang="ja-JP" sz="9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農学研究科　李　智博</a:t>
            </a:r>
            <a:r>
              <a:rPr lang="ja-JP" altLang="en-US" sz="1200" b="1" kern="10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准</a:t>
            </a:r>
            <a:r>
              <a:rPr lang="ja-JP" altLang="en-US"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教授</a:t>
            </a:r>
            <a:endParaRPr lang="en-US" altLang="ja-JP" sz="1200" b="1"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55" name="テキスト ボックス 54"/>
          <p:cNvSpPr txBox="1"/>
          <p:nvPr/>
        </p:nvSpPr>
        <p:spPr>
          <a:xfrm>
            <a:off x="1031850" y="2382798"/>
            <a:ext cx="5836369" cy="892552"/>
          </a:xfrm>
          <a:prstGeom prst="rect">
            <a:avLst/>
          </a:prstGeom>
          <a:noFill/>
        </p:spPr>
        <p:txBody>
          <a:bodyPr wrap="square" rtlCol="0">
            <a:spAutoFit/>
          </a:bodyPr>
          <a:lstStyle/>
          <a:p>
            <a:r>
              <a:rPr lang="ja-JP" altLang="en-US" sz="1200" b="1" dirty="0">
                <a:solidFill>
                  <a:prstClr val="black"/>
                </a:solidFill>
              </a:rPr>
              <a:t>（</a:t>
            </a:r>
            <a:r>
              <a:rPr lang="en-US" altLang="ja-JP" sz="1200" b="1" dirty="0">
                <a:solidFill>
                  <a:prstClr val="black"/>
                </a:solidFill>
              </a:rPr>
              <a:t>2</a:t>
            </a:r>
            <a:r>
              <a:rPr lang="ja-JP" altLang="en-US" sz="1200" b="1" dirty="0">
                <a:solidFill>
                  <a:prstClr val="black"/>
                </a:solidFill>
              </a:rPr>
              <a:t>回目） </a:t>
            </a:r>
            <a:r>
              <a:rPr lang="en-US" altLang="ja-JP" sz="2600" b="1" dirty="0">
                <a:solidFill>
                  <a:prstClr val="black"/>
                </a:solidFill>
              </a:rPr>
              <a:t>2019</a:t>
            </a:r>
            <a:r>
              <a:rPr lang="ja-JP" altLang="en-US" sz="2400" b="1" dirty="0">
                <a:solidFill>
                  <a:prstClr val="black"/>
                </a:solidFill>
              </a:rPr>
              <a:t>年</a:t>
            </a:r>
            <a:r>
              <a:rPr lang="en-US" altLang="ja-JP" sz="2600" b="1" dirty="0">
                <a:solidFill>
                  <a:prstClr val="black"/>
                </a:solidFill>
              </a:rPr>
              <a:t>9</a:t>
            </a:r>
            <a:r>
              <a:rPr lang="ja-JP" altLang="en-US" sz="2400" b="1" dirty="0">
                <a:solidFill>
                  <a:prstClr val="black"/>
                </a:solidFill>
              </a:rPr>
              <a:t>月</a:t>
            </a:r>
            <a:r>
              <a:rPr lang="en-US" altLang="ja-JP" sz="2600" b="1" dirty="0">
                <a:solidFill>
                  <a:prstClr val="black"/>
                </a:solidFill>
              </a:rPr>
              <a:t>20</a:t>
            </a:r>
            <a:r>
              <a:rPr lang="ja-JP" altLang="en-US" sz="2400" b="1" spc="-700" dirty="0">
                <a:solidFill>
                  <a:prstClr val="black"/>
                </a:solidFill>
              </a:rPr>
              <a:t>日</a:t>
            </a:r>
            <a:r>
              <a:rPr lang="en-US" altLang="ja-JP" sz="2000" b="1" dirty="0">
                <a:solidFill>
                  <a:prstClr val="black"/>
                </a:solidFill>
              </a:rPr>
              <a:t>【</a:t>
            </a:r>
            <a:r>
              <a:rPr lang="ja-JP" altLang="en-US" sz="2000" b="1" dirty="0">
                <a:solidFill>
                  <a:prstClr val="black"/>
                </a:solidFill>
              </a:rPr>
              <a:t>金</a:t>
            </a:r>
            <a:r>
              <a:rPr lang="en-US" altLang="ja-JP" sz="2000" b="1" dirty="0">
                <a:solidFill>
                  <a:prstClr val="black"/>
                </a:solidFill>
              </a:rPr>
              <a:t>】</a:t>
            </a:r>
            <a:r>
              <a:rPr lang="en-US" altLang="ja-JP" sz="2600" b="1" dirty="0">
                <a:solidFill>
                  <a:prstClr val="black"/>
                </a:solidFill>
              </a:rPr>
              <a:t>10:00~12:00</a:t>
            </a:r>
          </a:p>
          <a:p>
            <a:r>
              <a:rPr lang="ja-JP" altLang="en-US" sz="2600" b="1" kern="100" dirty="0">
                <a:solidFill>
                  <a:prstClr val="black"/>
                </a:solidFill>
                <a:latin typeface="Century" panose="02040604050505020304" pitchFamily="18" charset="0"/>
                <a:ea typeface="ＭＳ ゴシック" panose="020B0609070205080204" pitchFamily="49" charset="-128"/>
                <a:cs typeface="Times New Roman" panose="02020603050405020304" pitchFamily="18" charset="0"/>
              </a:rPr>
              <a:t>　　</a:t>
            </a:r>
            <a:r>
              <a:rPr lang="zh-TW" altLang="en-US" b="1" kern="100" dirty="0">
                <a:latin typeface="+mn-ea"/>
                <a:cs typeface="Times New Roman" panose="02020603050405020304" pitchFamily="18" charset="0"/>
              </a:rPr>
              <a:t>瀧川記念学術交流会館２階大会議室</a:t>
            </a:r>
            <a:endParaRPr lang="ja-JP" altLang="ja-JP" kern="100" dirty="0">
              <a:latin typeface="+mn-ea"/>
              <a:cs typeface="Times New Roman" panose="02020603050405020304" pitchFamily="18" charset="0"/>
            </a:endParaRPr>
          </a:p>
        </p:txBody>
      </p:sp>
      <p:sp>
        <p:nvSpPr>
          <p:cNvPr id="19" name="テキスト ボックス 18"/>
          <p:cNvSpPr txBox="1"/>
          <p:nvPr/>
        </p:nvSpPr>
        <p:spPr>
          <a:xfrm>
            <a:off x="9087" y="175723"/>
            <a:ext cx="6754309" cy="584775"/>
          </a:xfrm>
          <a:prstGeom prst="rect">
            <a:avLst/>
          </a:prstGeom>
          <a:noFill/>
        </p:spPr>
        <p:txBody>
          <a:bodyPr wrap="square" rtlCol="0">
            <a:spAutoFit/>
          </a:bodyPr>
          <a:lstStyle/>
          <a:p>
            <a:pPr algn="ctr">
              <a:spcBef>
                <a:spcPts val="160"/>
              </a:spcBef>
              <a:spcAft>
                <a:spcPts val="160"/>
              </a:spcAft>
            </a:pPr>
            <a:r>
              <a:rPr lang="ja-JP" altLang="en-US" sz="3200" b="1" dirty="0">
                <a:solidFill>
                  <a:prstClr val="black"/>
                </a:solidFill>
              </a:rPr>
              <a:t>令和２</a:t>
            </a:r>
            <a:r>
              <a:rPr lang="zh-TW" altLang="en-US" sz="3200" b="1" dirty="0">
                <a:solidFill>
                  <a:prstClr val="black"/>
                </a:solidFill>
              </a:rPr>
              <a:t>年度科学研究費助成事業</a:t>
            </a:r>
            <a:endParaRPr lang="en-US" altLang="ja-JP" sz="3200" b="1" dirty="0">
              <a:solidFill>
                <a:prstClr val="black"/>
              </a:solidFill>
            </a:endParaRPr>
          </a:p>
        </p:txBody>
      </p:sp>
      <p:sp>
        <p:nvSpPr>
          <p:cNvPr id="8" name="テキスト ボックス 7"/>
          <p:cNvSpPr txBox="1"/>
          <p:nvPr/>
        </p:nvSpPr>
        <p:spPr>
          <a:xfrm>
            <a:off x="0" y="670582"/>
            <a:ext cx="6878369" cy="707886"/>
          </a:xfrm>
          <a:prstGeom prst="rect">
            <a:avLst/>
          </a:prstGeom>
          <a:noFill/>
        </p:spPr>
        <p:txBody>
          <a:bodyPr wrap="square" rtlCol="0">
            <a:spAutoFit/>
          </a:bodyPr>
          <a:lstStyle/>
          <a:p>
            <a:pPr algn="ctr">
              <a:spcBef>
                <a:spcPts val="160"/>
              </a:spcBef>
              <a:spcAft>
                <a:spcPts val="160"/>
              </a:spcAft>
            </a:pPr>
            <a:r>
              <a:rPr lang="zh-CN" altLang="en-US" sz="4000" b="1" dirty="0">
                <a:solidFill>
                  <a:prstClr val="black"/>
                </a:solidFill>
              </a:rPr>
              <a:t>説明会</a:t>
            </a:r>
            <a:r>
              <a:rPr lang="zh-CN" altLang="en-US" sz="3600" b="1" dirty="0">
                <a:solidFill>
                  <a:prstClr val="black"/>
                </a:solidFill>
              </a:rPr>
              <a:t>（六甲台地区）</a:t>
            </a:r>
            <a:endParaRPr lang="en-US" altLang="ja-JP" sz="3600" b="1" dirty="0">
              <a:solidFill>
                <a:prstClr val="black"/>
              </a:solidFill>
            </a:endParaRPr>
          </a:p>
        </p:txBody>
      </p:sp>
      <p:sp>
        <p:nvSpPr>
          <p:cNvPr id="34" name="テキスト ボックス 33"/>
          <p:cNvSpPr txBox="1"/>
          <p:nvPr/>
        </p:nvSpPr>
        <p:spPr>
          <a:xfrm>
            <a:off x="1031850" y="1585123"/>
            <a:ext cx="5826149" cy="892552"/>
          </a:xfrm>
          <a:prstGeom prst="rect">
            <a:avLst/>
          </a:prstGeom>
          <a:noFill/>
        </p:spPr>
        <p:txBody>
          <a:bodyPr wrap="square" rtlCol="0">
            <a:spAutoFit/>
          </a:bodyPr>
          <a:lstStyle/>
          <a:p>
            <a:r>
              <a:rPr lang="ja-JP" altLang="en-US" sz="1200" b="1" dirty="0">
                <a:solidFill>
                  <a:prstClr val="black"/>
                </a:solidFill>
              </a:rPr>
              <a:t>（</a:t>
            </a:r>
            <a:r>
              <a:rPr lang="en-US" altLang="ja-JP" sz="1200" b="1" dirty="0">
                <a:solidFill>
                  <a:prstClr val="black"/>
                </a:solidFill>
              </a:rPr>
              <a:t>1</a:t>
            </a:r>
            <a:r>
              <a:rPr lang="ja-JP" altLang="en-US" sz="1200" b="1" dirty="0">
                <a:solidFill>
                  <a:prstClr val="black"/>
                </a:solidFill>
              </a:rPr>
              <a:t>回目）</a:t>
            </a:r>
            <a:r>
              <a:rPr lang="en-US" altLang="ja-JP" sz="2600" b="1" dirty="0">
                <a:solidFill>
                  <a:prstClr val="black"/>
                </a:solidFill>
              </a:rPr>
              <a:t>2019</a:t>
            </a:r>
            <a:r>
              <a:rPr lang="ja-JP" altLang="en-US" sz="2400" b="1" dirty="0">
                <a:solidFill>
                  <a:prstClr val="black"/>
                </a:solidFill>
              </a:rPr>
              <a:t>年</a:t>
            </a:r>
            <a:r>
              <a:rPr lang="en-US" altLang="ja-JP" sz="2400" b="1" dirty="0">
                <a:solidFill>
                  <a:prstClr val="black"/>
                </a:solidFill>
              </a:rPr>
              <a:t>9</a:t>
            </a:r>
            <a:r>
              <a:rPr lang="ja-JP" altLang="en-US" sz="2400" b="1" dirty="0">
                <a:solidFill>
                  <a:prstClr val="black"/>
                </a:solidFill>
              </a:rPr>
              <a:t>月</a:t>
            </a:r>
            <a:r>
              <a:rPr lang="en-US" altLang="ja-JP" sz="2400" b="1" dirty="0">
                <a:solidFill>
                  <a:prstClr val="black"/>
                </a:solidFill>
              </a:rPr>
              <a:t>18</a:t>
            </a:r>
            <a:r>
              <a:rPr lang="ja-JP" altLang="en-US" sz="2400" b="1" spc="-700" dirty="0">
                <a:solidFill>
                  <a:prstClr val="black"/>
                </a:solidFill>
              </a:rPr>
              <a:t>日</a:t>
            </a:r>
            <a:r>
              <a:rPr lang="en-US" altLang="ja-JP" sz="2000" b="1" dirty="0">
                <a:solidFill>
                  <a:prstClr val="black"/>
                </a:solidFill>
              </a:rPr>
              <a:t>【</a:t>
            </a:r>
            <a:r>
              <a:rPr lang="ja-JP" altLang="en-US" sz="2000" b="1" dirty="0">
                <a:solidFill>
                  <a:prstClr val="black"/>
                </a:solidFill>
              </a:rPr>
              <a:t>水</a:t>
            </a:r>
            <a:r>
              <a:rPr lang="en-US" altLang="ja-JP" sz="2000" b="1" dirty="0">
                <a:solidFill>
                  <a:prstClr val="black"/>
                </a:solidFill>
              </a:rPr>
              <a:t>】</a:t>
            </a:r>
            <a:r>
              <a:rPr lang="en-US" altLang="ja-JP" sz="2600" b="1" dirty="0">
                <a:solidFill>
                  <a:prstClr val="black"/>
                </a:solidFill>
              </a:rPr>
              <a:t>13:00~15:00</a:t>
            </a:r>
          </a:p>
          <a:p>
            <a:r>
              <a:rPr lang="ja-JP" altLang="en-US" sz="2600" b="1" dirty="0">
                <a:solidFill>
                  <a:prstClr val="black"/>
                </a:solidFill>
              </a:rPr>
              <a:t>　　</a:t>
            </a:r>
            <a:r>
              <a:rPr lang="ja-JP" altLang="ja-JP" b="1" kern="100" dirty="0">
                <a:latin typeface="+mn-ea"/>
                <a:cs typeface="Times New Roman" panose="02020603050405020304" pitchFamily="18" charset="0"/>
              </a:rPr>
              <a:t>アカデミア館５階５０１多目的室</a:t>
            </a:r>
            <a:endParaRPr lang="ja-JP" altLang="ja-JP" kern="100" dirty="0">
              <a:latin typeface="+mn-ea"/>
              <a:cs typeface="Times New Roman" panose="02020603050405020304" pitchFamily="18" charset="0"/>
            </a:endParaRPr>
          </a:p>
        </p:txBody>
      </p:sp>
      <p:sp>
        <p:nvSpPr>
          <p:cNvPr id="41" name="テキスト ボックス 40"/>
          <p:cNvSpPr txBox="1"/>
          <p:nvPr/>
        </p:nvSpPr>
        <p:spPr>
          <a:xfrm>
            <a:off x="1211700" y="3376371"/>
            <a:ext cx="4800600" cy="338554"/>
          </a:xfrm>
          <a:prstGeom prst="rect">
            <a:avLst/>
          </a:prstGeom>
          <a:noFill/>
        </p:spPr>
        <p:txBody>
          <a:bodyPr wrap="square" rtlCol="0">
            <a:spAutoFit/>
          </a:bodyPr>
          <a:lstStyle/>
          <a:p>
            <a:r>
              <a:rPr lang="ja-JP" altLang="en-US" sz="1600" b="1" dirty="0">
                <a:solidFill>
                  <a:prstClr val="black"/>
                </a:solidFill>
                <a:latin typeface="メイリオ"/>
                <a:ea typeface="メイリオ"/>
                <a:cs typeface="メイリオ"/>
              </a:rPr>
              <a:t>教員・研究員・事務職員　定員</a:t>
            </a:r>
            <a:r>
              <a:rPr lang="en-US" altLang="ja-JP" sz="1600" b="1" dirty="0">
                <a:solidFill>
                  <a:prstClr val="black"/>
                </a:solidFill>
                <a:latin typeface="メイリオ"/>
                <a:ea typeface="メイリオ"/>
                <a:cs typeface="メイリオ"/>
              </a:rPr>
              <a:t>: </a:t>
            </a:r>
            <a:r>
              <a:rPr lang="ja-JP" altLang="en-US" sz="1600" b="1" dirty="0">
                <a:solidFill>
                  <a:prstClr val="black"/>
                </a:solidFill>
                <a:latin typeface="メイリオ"/>
                <a:ea typeface="メイリオ"/>
                <a:cs typeface="メイリオ"/>
              </a:rPr>
              <a:t>各</a:t>
            </a:r>
            <a:r>
              <a:rPr lang="en-US" altLang="ja-JP" sz="1600" b="1" dirty="0">
                <a:solidFill>
                  <a:prstClr val="black"/>
                </a:solidFill>
              </a:rPr>
              <a:t>100</a:t>
            </a:r>
            <a:r>
              <a:rPr lang="ja-JP" altLang="en-US" sz="1600" b="1" dirty="0">
                <a:solidFill>
                  <a:prstClr val="black"/>
                </a:solidFill>
              </a:rPr>
              <a:t>名</a:t>
            </a:r>
          </a:p>
        </p:txBody>
      </p:sp>
      <p:sp>
        <p:nvSpPr>
          <p:cNvPr id="45" name="テキスト ボックス 44"/>
          <p:cNvSpPr txBox="1"/>
          <p:nvPr/>
        </p:nvSpPr>
        <p:spPr>
          <a:xfrm>
            <a:off x="4678697" y="8939027"/>
            <a:ext cx="2099494" cy="732508"/>
          </a:xfrm>
          <a:prstGeom prst="rect">
            <a:avLst/>
          </a:prstGeom>
          <a:noFill/>
        </p:spPr>
        <p:txBody>
          <a:bodyPr wrap="square" rtlCol="0">
            <a:spAutoFit/>
          </a:bodyPr>
          <a:lstStyle/>
          <a:p>
            <a:pPr>
              <a:lnSpc>
                <a:spcPct val="130000"/>
              </a:lnSpc>
            </a:pPr>
            <a:r>
              <a:rPr lang="ja-JP" altLang="en-US" sz="800" dirty="0">
                <a:latin typeface="メイリオ"/>
                <a:ea typeface="メイリオ"/>
                <a:cs typeface="メイリオ"/>
              </a:rPr>
              <a:t>研究推進部</a:t>
            </a:r>
            <a:r>
              <a:rPr lang="ja-JP" altLang="en-US" sz="800" dirty="0">
                <a:solidFill>
                  <a:prstClr val="black"/>
                </a:solidFill>
                <a:latin typeface="メイリオ"/>
                <a:ea typeface="メイリオ"/>
                <a:cs typeface="メイリオ"/>
              </a:rPr>
              <a:t>研究推進課</a:t>
            </a:r>
            <a:endParaRPr lang="en-US" altLang="ja-JP" sz="800" dirty="0">
              <a:solidFill>
                <a:prstClr val="black"/>
              </a:solidFill>
              <a:latin typeface="メイリオ"/>
              <a:ea typeface="メイリオ"/>
              <a:cs typeface="メイリオ"/>
            </a:endParaRPr>
          </a:p>
          <a:p>
            <a:pPr>
              <a:lnSpc>
                <a:spcPct val="130000"/>
              </a:lnSpc>
            </a:pPr>
            <a:r>
              <a:rPr lang="ja-JP" altLang="en-US" sz="800" dirty="0">
                <a:solidFill>
                  <a:prstClr val="black"/>
                </a:solidFill>
                <a:latin typeface="メイリオ"/>
                <a:ea typeface="メイリオ"/>
                <a:cs typeface="メイリオ"/>
              </a:rPr>
              <a:t>（高木、武内）</a:t>
            </a:r>
            <a:endParaRPr lang="en-US" altLang="ja-JP" sz="800" dirty="0">
              <a:solidFill>
                <a:prstClr val="black"/>
              </a:solidFill>
              <a:latin typeface="メイリオ"/>
              <a:ea typeface="メイリオ"/>
              <a:cs typeface="メイリオ"/>
            </a:endParaRPr>
          </a:p>
          <a:p>
            <a:pPr>
              <a:lnSpc>
                <a:spcPct val="130000"/>
              </a:lnSpc>
            </a:pPr>
            <a:r>
              <a:rPr lang="en-US" altLang="ja-JP" sz="800" dirty="0">
                <a:solidFill>
                  <a:prstClr val="black"/>
                </a:solidFill>
                <a:latin typeface="メイリオ"/>
                <a:ea typeface="メイリオ"/>
                <a:cs typeface="メイリオ"/>
              </a:rPr>
              <a:t>Tel .078-803-5029</a:t>
            </a:r>
          </a:p>
          <a:p>
            <a:pPr>
              <a:lnSpc>
                <a:spcPct val="130000"/>
              </a:lnSpc>
            </a:pPr>
            <a:r>
              <a:rPr lang="en-US" altLang="ja-JP" sz="800" dirty="0">
                <a:solidFill>
                  <a:srgbClr val="000000"/>
                </a:solidFill>
                <a:latin typeface="メイリオ"/>
                <a:cs typeface="メイリオ"/>
              </a:rPr>
              <a:t>Mail. ksui-kenjo2@office.kobe-u.ac.jp</a:t>
            </a:r>
          </a:p>
        </p:txBody>
      </p:sp>
      <p:sp>
        <p:nvSpPr>
          <p:cNvPr id="66" name="テキスト ボックス 65"/>
          <p:cNvSpPr txBox="1"/>
          <p:nvPr/>
        </p:nvSpPr>
        <p:spPr>
          <a:xfrm>
            <a:off x="4682663" y="8076932"/>
            <a:ext cx="2015317" cy="393569"/>
          </a:xfrm>
          <a:prstGeom prst="rect">
            <a:avLst/>
          </a:prstGeom>
          <a:noFill/>
        </p:spPr>
        <p:txBody>
          <a:bodyPr wrap="square" rtlCol="0">
            <a:spAutoFit/>
          </a:bodyPr>
          <a:lstStyle/>
          <a:p>
            <a:pPr>
              <a:lnSpc>
                <a:spcPct val="110000"/>
              </a:lnSpc>
            </a:pPr>
            <a:r>
              <a:rPr lang="ja-JP" altLang="en-US" sz="900" dirty="0">
                <a:solidFill>
                  <a:prstClr val="black"/>
                </a:solidFill>
              </a:rPr>
              <a:t>お申し込みについては、所属部署の</a:t>
            </a:r>
            <a:endParaRPr lang="en-US" altLang="ja-JP" sz="900" dirty="0">
              <a:solidFill>
                <a:prstClr val="black"/>
              </a:solidFill>
            </a:endParaRPr>
          </a:p>
          <a:p>
            <a:pPr>
              <a:lnSpc>
                <a:spcPct val="110000"/>
              </a:lnSpc>
            </a:pPr>
            <a:r>
              <a:rPr lang="ja-JP" altLang="en-US" sz="900" dirty="0">
                <a:solidFill>
                  <a:prstClr val="black"/>
                </a:solidFill>
              </a:rPr>
              <a:t>総務担当係にお問い合わせください。</a:t>
            </a:r>
          </a:p>
        </p:txBody>
      </p:sp>
      <p:sp>
        <p:nvSpPr>
          <p:cNvPr id="4" name="正方形/長方形 3"/>
          <p:cNvSpPr/>
          <p:nvPr/>
        </p:nvSpPr>
        <p:spPr>
          <a:xfrm>
            <a:off x="9087" y="1254728"/>
            <a:ext cx="6878369" cy="369332"/>
          </a:xfrm>
          <a:prstGeom prst="rect">
            <a:avLst/>
          </a:prstGeom>
        </p:spPr>
        <p:txBody>
          <a:bodyPr wrap="square">
            <a:spAutoFit/>
          </a:bodyPr>
          <a:lstStyle/>
          <a:p>
            <a:pPr algn="ctr"/>
            <a:r>
              <a:rPr lang="ja-JP" altLang="en-US" b="1" dirty="0">
                <a:solidFill>
                  <a:srgbClr val="00B0F0"/>
                </a:solidFill>
              </a:rPr>
              <a:t>科研費申請に関する「コツ」を伝授！</a:t>
            </a:r>
          </a:p>
        </p:txBody>
      </p:sp>
      <p:pic>
        <p:nvPicPr>
          <p:cNvPr id="60" name="図 5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6642" y="754273"/>
            <a:ext cx="775863" cy="675455"/>
          </a:xfrm>
          <a:prstGeom prst="rect">
            <a:avLst/>
          </a:prstGeom>
          <a:solidFill>
            <a:srgbClr val="FFFFFF"/>
          </a:solidFill>
          <a:ln>
            <a:noFill/>
          </a:ln>
        </p:spPr>
      </p:pic>
      <p:sp>
        <p:nvSpPr>
          <p:cNvPr id="10" name="正方形/長方形 9"/>
          <p:cNvSpPr/>
          <p:nvPr/>
        </p:nvSpPr>
        <p:spPr>
          <a:xfrm>
            <a:off x="325965" y="3927807"/>
            <a:ext cx="6120555" cy="692497"/>
          </a:xfrm>
          <a:prstGeom prst="rect">
            <a:avLst/>
          </a:prstGeom>
        </p:spPr>
        <p:txBody>
          <a:bodyPr wrap="square">
            <a:spAutoFit/>
          </a:bodyPr>
          <a:lstStyle/>
          <a:p>
            <a:pPr algn="just">
              <a:lnSpc>
                <a:spcPct val="130000"/>
              </a:lnSpc>
            </a:pPr>
            <a:r>
              <a:rPr lang="ja-JP" altLang="en-US" sz="1000" dirty="0">
                <a:solidFill>
                  <a:prstClr val="black"/>
                </a:solidFill>
                <a:latin typeface="メイリオ"/>
                <a:ea typeface="メイリオ"/>
                <a:cs typeface="メイリオ"/>
              </a:rPr>
              <a:t>学内から応募・採択・審査を経験した先生をお招きし、科研費申請にあたるイロハを解説いただきます。</a:t>
            </a:r>
            <a:endParaRPr lang="en-US" altLang="ja-JP" sz="1000" dirty="0">
              <a:solidFill>
                <a:prstClr val="black"/>
              </a:solidFill>
              <a:latin typeface="メイリオ"/>
              <a:ea typeface="メイリオ"/>
              <a:cs typeface="メイリオ"/>
            </a:endParaRPr>
          </a:p>
          <a:p>
            <a:pPr algn="just">
              <a:lnSpc>
                <a:spcPct val="130000"/>
              </a:lnSpc>
            </a:pPr>
            <a:r>
              <a:rPr lang="ja-JP" altLang="en-US" sz="1000" dirty="0">
                <a:solidFill>
                  <a:prstClr val="black"/>
                </a:solidFill>
                <a:latin typeface="メイリオ"/>
                <a:ea typeface="メイリオ"/>
                <a:cs typeface="メイリオ"/>
              </a:rPr>
              <a:t>　また、当日は近年の科研費改革の動向や、令和</a:t>
            </a:r>
            <a:r>
              <a:rPr lang="en-US" altLang="ja-JP" sz="1000" dirty="0">
                <a:solidFill>
                  <a:prstClr val="black"/>
                </a:solidFill>
                <a:latin typeface="メイリオ"/>
                <a:ea typeface="メイリオ"/>
                <a:cs typeface="メイリオ"/>
              </a:rPr>
              <a:t>2</a:t>
            </a:r>
            <a:r>
              <a:rPr lang="ja-JP" altLang="en-US" sz="1000" dirty="0">
                <a:solidFill>
                  <a:prstClr val="black"/>
                </a:solidFill>
                <a:latin typeface="メイリオ"/>
                <a:ea typeface="メイリオ"/>
                <a:cs typeface="メイリオ"/>
              </a:rPr>
              <a:t>年度の科研費公募に関する情報についても取り上げます。科研費の獲得に向けた情報収集の場として、是非ご活用下さい。</a:t>
            </a:r>
          </a:p>
        </p:txBody>
      </p:sp>
      <p:sp>
        <p:nvSpPr>
          <p:cNvPr id="79" name="テキスト ボックス 78"/>
          <p:cNvSpPr txBox="1"/>
          <p:nvPr/>
        </p:nvSpPr>
        <p:spPr>
          <a:xfrm>
            <a:off x="4978346" y="3419117"/>
            <a:ext cx="1531188" cy="276999"/>
          </a:xfrm>
          <a:prstGeom prst="rect">
            <a:avLst/>
          </a:prstGeom>
          <a:noFill/>
        </p:spPr>
        <p:txBody>
          <a:bodyPr wrap="none" rtlCol="0">
            <a:spAutoFit/>
          </a:bodyPr>
          <a:lstStyle/>
          <a:p>
            <a:r>
              <a:rPr lang="ja-JP" altLang="en-US" sz="1200" dirty="0">
                <a:solidFill>
                  <a:prstClr val="black"/>
                </a:solidFill>
              </a:rPr>
              <a:t>（文系理系問わず</a:t>
            </a:r>
            <a:r>
              <a:rPr lang="ja-JP" altLang="en-US" sz="900" dirty="0">
                <a:solidFill>
                  <a:prstClr val="black"/>
                </a:solidFill>
              </a:rPr>
              <a:t>）</a:t>
            </a:r>
          </a:p>
        </p:txBody>
      </p:sp>
      <p:sp>
        <p:nvSpPr>
          <p:cNvPr id="82" name="正方形/長方形 81"/>
          <p:cNvSpPr/>
          <p:nvPr/>
        </p:nvSpPr>
        <p:spPr>
          <a:xfrm>
            <a:off x="0" y="9669392"/>
            <a:ext cx="6858072" cy="234630"/>
          </a:xfrm>
          <a:prstGeom prst="rect">
            <a:avLst/>
          </a:prstGeom>
          <a:solidFill>
            <a:srgbClr val="10BE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prstClr val="white"/>
              </a:solidFill>
            </a:endParaRPr>
          </a:p>
        </p:txBody>
      </p:sp>
      <p:sp>
        <p:nvSpPr>
          <p:cNvPr id="87" name="正方形/長方形 86"/>
          <p:cNvSpPr/>
          <p:nvPr/>
        </p:nvSpPr>
        <p:spPr>
          <a:xfrm>
            <a:off x="0" y="0"/>
            <a:ext cx="6862231" cy="125957"/>
          </a:xfrm>
          <a:prstGeom prst="rect">
            <a:avLst/>
          </a:prstGeom>
          <a:solidFill>
            <a:srgbClr val="12C4E8"/>
          </a:solidFill>
          <a:ln>
            <a:solidFill>
              <a:srgbClr val="12C4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prstClr val="white"/>
              </a:solidFill>
            </a:endParaRPr>
          </a:p>
        </p:txBody>
      </p:sp>
      <p:grpSp>
        <p:nvGrpSpPr>
          <p:cNvPr id="50" name="グループ化 49"/>
          <p:cNvGrpSpPr/>
          <p:nvPr/>
        </p:nvGrpSpPr>
        <p:grpSpPr>
          <a:xfrm>
            <a:off x="112770" y="1595543"/>
            <a:ext cx="1012193" cy="778036"/>
            <a:chOff x="3416505" y="5634932"/>
            <a:chExt cx="1272308" cy="284929"/>
          </a:xfrm>
        </p:grpSpPr>
        <p:sp>
          <p:nvSpPr>
            <p:cNvPr id="51" name="角丸四角形 50"/>
            <p:cNvSpPr/>
            <p:nvPr/>
          </p:nvSpPr>
          <p:spPr>
            <a:xfrm>
              <a:off x="3416505" y="5634932"/>
              <a:ext cx="1272308" cy="284929"/>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ja-JP" altLang="en-US">
                <a:solidFill>
                  <a:prstClr val="white"/>
                </a:solidFill>
              </a:endParaRPr>
            </a:p>
          </p:txBody>
        </p:sp>
        <p:sp>
          <p:nvSpPr>
            <p:cNvPr id="52" name="テキスト ボックス 51"/>
            <p:cNvSpPr txBox="1"/>
            <p:nvPr/>
          </p:nvSpPr>
          <p:spPr>
            <a:xfrm>
              <a:off x="3447708" y="5704075"/>
              <a:ext cx="1154316" cy="154453"/>
            </a:xfrm>
            <a:prstGeom prst="rect">
              <a:avLst/>
            </a:prstGeom>
            <a:noFill/>
          </p:spPr>
          <p:txBody>
            <a:bodyPr wrap="square" rtlCol="0" anchor="ctr" anchorCtr="1">
              <a:spAutoFit/>
            </a:bodyPr>
            <a:lstStyle/>
            <a:p>
              <a:pPr>
                <a:spcBef>
                  <a:spcPts val="160"/>
                </a:spcBef>
                <a:spcAft>
                  <a:spcPts val="160"/>
                </a:spcAft>
              </a:pPr>
              <a:r>
                <a:rPr lang="ja-JP" altLang="en-US" sz="1400" b="1" dirty="0">
                  <a:solidFill>
                    <a:prstClr val="white"/>
                  </a:solidFill>
                </a:rPr>
                <a:t>開催日</a:t>
              </a:r>
              <a:endParaRPr lang="en-US" altLang="ja-JP" sz="1400" b="1" dirty="0">
                <a:solidFill>
                  <a:prstClr val="white"/>
                </a:solidFill>
              </a:endParaRPr>
            </a:p>
            <a:p>
              <a:pPr>
                <a:spcBef>
                  <a:spcPts val="160"/>
                </a:spcBef>
                <a:spcAft>
                  <a:spcPts val="160"/>
                </a:spcAft>
              </a:pPr>
              <a:r>
                <a:rPr lang="ja-JP" altLang="en-US" sz="1400" b="1" dirty="0">
                  <a:solidFill>
                    <a:prstClr val="white"/>
                  </a:solidFill>
                </a:rPr>
                <a:t>開催場所</a:t>
              </a:r>
              <a:endParaRPr lang="en-US" altLang="ja-JP" sz="1400" b="1" dirty="0">
                <a:solidFill>
                  <a:prstClr val="white"/>
                </a:solidFill>
              </a:endParaRPr>
            </a:p>
          </p:txBody>
        </p:sp>
      </p:grpSp>
      <p:pic>
        <p:nvPicPr>
          <p:cNvPr id="53" name="図 52"/>
          <p:cNvPicPr>
            <a:picLocks noChangeAspect="1"/>
          </p:cNvPicPr>
          <p:nvPr/>
        </p:nvPicPr>
        <p:blipFill>
          <a:blip r:embed="rId4"/>
          <a:stretch>
            <a:fillRect/>
          </a:stretch>
        </p:blipFill>
        <p:spPr>
          <a:xfrm>
            <a:off x="-2387" y="9410016"/>
            <a:ext cx="3816423" cy="346947"/>
          </a:xfrm>
          <a:prstGeom prst="rect">
            <a:avLst/>
          </a:prstGeom>
        </p:spPr>
      </p:pic>
      <p:sp>
        <p:nvSpPr>
          <p:cNvPr id="57" name="正方形/長方形 56"/>
          <p:cNvSpPr/>
          <p:nvPr/>
        </p:nvSpPr>
        <p:spPr>
          <a:xfrm>
            <a:off x="4678696" y="8729876"/>
            <a:ext cx="2130489" cy="883221"/>
          </a:xfrm>
          <a:prstGeom prst="rect">
            <a:avLst/>
          </a:prstGeom>
          <a:noFill/>
          <a:ln>
            <a:solidFill>
              <a:srgbClr val="E268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ja-JP" altLang="en-US" dirty="0">
              <a:solidFill>
                <a:prstClr val="white"/>
              </a:solidFill>
            </a:endParaRPr>
          </a:p>
        </p:txBody>
      </p:sp>
      <p:sp>
        <p:nvSpPr>
          <p:cNvPr id="58" name="正方形/長方形 57"/>
          <p:cNvSpPr/>
          <p:nvPr/>
        </p:nvSpPr>
        <p:spPr>
          <a:xfrm>
            <a:off x="4666791" y="8636532"/>
            <a:ext cx="2157872" cy="267720"/>
          </a:xfrm>
          <a:prstGeom prst="rect">
            <a:avLst/>
          </a:prstGeom>
          <a:solidFill>
            <a:srgbClr val="E268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ja-JP" altLang="en-US">
              <a:solidFill>
                <a:prstClr val="white"/>
              </a:solidFill>
            </a:endParaRPr>
          </a:p>
        </p:txBody>
      </p:sp>
      <p:sp>
        <p:nvSpPr>
          <p:cNvPr id="63" name="テキスト ボックス 62"/>
          <p:cNvSpPr txBox="1"/>
          <p:nvPr/>
        </p:nvSpPr>
        <p:spPr>
          <a:xfrm>
            <a:off x="4726335" y="8608742"/>
            <a:ext cx="1285965" cy="329321"/>
          </a:xfrm>
          <a:prstGeom prst="rect">
            <a:avLst/>
          </a:prstGeom>
          <a:noFill/>
        </p:spPr>
        <p:txBody>
          <a:bodyPr wrap="square" rtlCol="0">
            <a:spAutoFit/>
          </a:bodyPr>
          <a:lstStyle/>
          <a:p>
            <a:pPr>
              <a:lnSpc>
                <a:spcPct val="110000"/>
              </a:lnSpc>
            </a:pPr>
            <a:r>
              <a:rPr lang="ja-JP" altLang="en-US" sz="1400" b="1" dirty="0">
                <a:solidFill>
                  <a:prstClr val="white"/>
                </a:solidFill>
              </a:rPr>
              <a:t>お問い合わせ</a:t>
            </a:r>
          </a:p>
        </p:txBody>
      </p:sp>
      <p:sp>
        <p:nvSpPr>
          <p:cNvPr id="38" name="テキスト ボックス 37"/>
          <p:cNvSpPr txBox="1"/>
          <p:nvPr/>
        </p:nvSpPr>
        <p:spPr>
          <a:xfrm>
            <a:off x="5369317" y="2922058"/>
            <a:ext cx="1651912" cy="318220"/>
          </a:xfrm>
          <a:prstGeom prst="rect">
            <a:avLst/>
          </a:prstGeom>
          <a:noFill/>
        </p:spPr>
        <p:txBody>
          <a:bodyPr wrap="square" rtlCol="0">
            <a:spAutoFit/>
          </a:bodyPr>
          <a:lstStyle/>
          <a:p>
            <a:r>
              <a:rPr kumimoji="1" lang="ja-JP" altLang="en-US" sz="1400" dirty="0"/>
              <a:t>（</a:t>
            </a:r>
            <a:r>
              <a:rPr kumimoji="1" lang="ja-JP" altLang="en-US" sz="1400" b="1" dirty="0"/>
              <a:t>開場：</a:t>
            </a:r>
            <a:r>
              <a:rPr lang="en-US" altLang="ja-JP" sz="1400" b="1" dirty="0"/>
              <a:t>9</a:t>
            </a:r>
            <a:r>
              <a:rPr kumimoji="1" lang="en-US" altLang="ja-JP" sz="1400" b="1" dirty="0"/>
              <a:t>:45</a:t>
            </a:r>
            <a:r>
              <a:rPr kumimoji="1" lang="ja-JP" altLang="en-US" sz="1400" b="1" dirty="0"/>
              <a:t>）</a:t>
            </a:r>
          </a:p>
        </p:txBody>
      </p:sp>
      <p:sp>
        <p:nvSpPr>
          <p:cNvPr id="37" name="正方形/長方形 36"/>
          <p:cNvSpPr/>
          <p:nvPr/>
        </p:nvSpPr>
        <p:spPr>
          <a:xfrm>
            <a:off x="325965" y="3868769"/>
            <a:ext cx="6120554" cy="777737"/>
          </a:xfrm>
          <a:prstGeom prst="rect">
            <a:avLst/>
          </a:prstGeom>
          <a:noFill/>
          <a:ln>
            <a:solidFill>
              <a:srgbClr val="E268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ja-JP" altLang="en-US" dirty="0">
              <a:solidFill>
                <a:prstClr val="white"/>
              </a:solidFill>
            </a:endParaRPr>
          </a:p>
        </p:txBody>
      </p:sp>
      <p:sp>
        <p:nvSpPr>
          <p:cNvPr id="28" name="テキスト ボックス 27"/>
          <p:cNvSpPr txBox="1"/>
          <p:nvPr/>
        </p:nvSpPr>
        <p:spPr>
          <a:xfrm>
            <a:off x="4229100" y="9670679"/>
            <a:ext cx="2625291" cy="252377"/>
          </a:xfrm>
          <a:prstGeom prst="rect">
            <a:avLst/>
          </a:prstGeom>
          <a:noFill/>
        </p:spPr>
        <p:txBody>
          <a:bodyPr wrap="square" rtlCol="0">
            <a:spAutoFit/>
          </a:bodyPr>
          <a:lstStyle/>
          <a:p>
            <a:pPr>
              <a:lnSpc>
                <a:spcPct val="130000"/>
              </a:lnSpc>
            </a:pPr>
            <a:r>
              <a:rPr lang="ja-JP" altLang="en-US" sz="800" dirty="0">
                <a:latin typeface="メイリオ"/>
                <a:ea typeface="メイリオ"/>
                <a:cs typeface="メイリオ"/>
              </a:rPr>
              <a:t>主催</a:t>
            </a:r>
            <a:r>
              <a:rPr lang="en-US" altLang="ja-JP" sz="800" dirty="0">
                <a:latin typeface="メイリオ"/>
                <a:ea typeface="メイリオ"/>
                <a:cs typeface="メイリオ"/>
              </a:rPr>
              <a:t>: </a:t>
            </a:r>
            <a:r>
              <a:rPr lang="ja-JP" altLang="en-US" sz="800" dirty="0">
                <a:latin typeface="メイリオ"/>
                <a:ea typeface="メイリオ"/>
                <a:cs typeface="メイリオ"/>
              </a:rPr>
              <a:t>神戸</a:t>
            </a:r>
            <a:r>
              <a:rPr lang="ja-JP" altLang="en-US" sz="800" dirty="0">
                <a:latin typeface="メイリオ"/>
                <a:cs typeface="メイリオ"/>
              </a:rPr>
              <a:t>大学学術・産業イノベーション創造本部</a:t>
            </a:r>
            <a:endParaRPr lang="ja-JP" altLang="en-US" sz="550" dirty="0">
              <a:latin typeface="メイリオ"/>
              <a:ea typeface="メイリオ"/>
              <a:cs typeface="メイリオ"/>
            </a:endParaRPr>
          </a:p>
        </p:txBody>
      </p:sp>
      <p:sp>
        <p:nvSpPr>
          <p:cNvPr id="29" name="テキスト ボックス 28"/>
          <p:cNvSpPr txBox="1"/>
          <p:nvPr/>
        </p:nvSpPr>
        <p:spPr>
          <a:xfrm>
            <a:off x="5143767" y="2088860"/>
            <a:ext cx="1599528" cy="318220"/>
          </a:xfrm>
          <a:prstGeom prst="rect">
            <a:avLst/>
          </a:prstGeom>
          <a:noFill/>
        </p:spPr>
        <p:txBody>
          <a:bodyPr wrap="square" rtlCol="0">
            <a:spAutoFit/>
          </a:bodyPr>
          <a:lstStyle/>
          <a:p>
            <a:r>
              <a:rPr kumimoji="1" lang="ja-JP" altLang="en-US" sz="1400" dirty="0"/>
              <a:t>（</a:t>
            </a:r>
            <a:r>
              <a:rPr kumimoji="1" lang="ja-JP" altLang="en-US" sz="1400" b="1" dirty="0"/>
              <a:t>開場：</a:t>
            </a:r>
            <a:r>
              <a:rPr lang="en-US" altLang="ja-JP" sz="1400" b="1" dirty="0"/>
              <a:t>12</a:t>
            </a:r>
            <a:r>
              <a:rPr kumimoji="1" lang="en-US" altLang="ja-JP" sz="1400" b="1" dirty="0"/>
              <a:t>:40</a:t>
            </a:r>
            <a:r>
              <a:rPr kumimoji="1" lang="ja-JP" altLang="en-US" sz="1400" b="1" dirty="0"/>
              <a:t>）</a:t>
            </a:r>
          </a:p>
        </p:txBody>
      </p:sp>
      <p:grpSp>
        <p:nvGrpSpPr>
          <p:cNvPr id="30" name="グループ化 29"/>
          <p:cNvGrpSpPr/>
          <p:nvPr/>
        </p:nvGrpSpPr>
        <p:grpSpPr>
          <a:xfrm>
            <a:off x="490162" y="3248825"/>
            <a:ext cx="631510" cy="518086"/>
            <a:chOff x="3416505" y="5634932"/>
            <a:chExt cx="1272308" cy="284929"/>
          </a:xfrm>
        </p:grpSpPr>
        <p:sp>
          <p:nvSpPr>
            <p:cNvPr id="31" name="角丸四角形 30"/>
            <p:cNvSpPr/>
            <p:nvPr/>
          </p:nvSpPr>
          <p:spPr>
            <a:xfrm>
              <a:off x="3416505" y="5634932"/>
              <a:ext cx="1272308" cy="284929"/>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ja-JP" altLang="en-US">
                <a:solidFill>
                  <a:prstClr val="white"/>
                </a:solidFill>
              </a:endParaRPr>
            </a:p>
          </p:txBody>
        </p:sp>
        <p:sp>
          <p:nvSpPr>
            <p:cNvPr id="32" name="テキスト ボックス 31"/>
            <p:cNvSpPr txBox="1"/>
            <p:nvPr/>
          </p:nvSpPr>
          <p:spPr>
            <a:xfrm>
              <a:off x="3447708" y="5724945"/>
              <a:ext cx="1154316" cy="112713"/>
            </a:xfrm>
            <a:prstGeom prst="rect">
              <a:avLst/>
            </a:prstGeom>
            <a:noFill/>
          </p:spPr>
          <p:txBody>
            <a:bodyPr wrap="square" rtlCol="0" anchor="ctr" anchorCtr="1">
              <a:spAutoFit/>
            </a:bodyPr>
            <a:lstStyle/>
            <a:p>
              <a:pPr>
                <a:spcBef>
                  <a:spcPts val="160"/>
                </a:spcBef>
                <a:spcAft>
                  <a:spcPts val="160"/>
                </a:spcAft>
              </a:pPr>
              <a:r>
                <a:rPr lang="ja-JP" altLang="en-US" sz="1400" b="1" dirty="0">
                  <a:solidFill>
                    <a:prstClr val="white"/>
                  </a:solidFill>
                </a:rPr>
                <a:t>対象</a:t>
              </a:r>
              <a:endParaRPr lang="en-US" altLang="ja-JP" sz="1400" b="1" dirty="0">
                <a:solidFill>
                  <a:prstClr val="white"/>
                </a:solidFill>
              </a:endParaRPr>
            </a:p>
          </p:txBody>
        </p:sp>
      </p:grpSp>
    </p:spTree>
    <p:extLst>
      <p:ext uri="{BB962C8B-B14F-4D97-AF65-F5344CB8AC3E}">
        <p14:creationId xmlns:p14="http://schemas.microsoft.com/office/powerpoint/2010/main" val="2080876126"/>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見やすいフォント">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761</TotalTime>
  <Words>161</Words>
  <Application>Microsoft Office PowerPoint</Application>
  <PresentationFormat>A4 210 x 297 mm</PresentationFormat>
  <Paragraphs>40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メイリオ</vt:lpstr>
      <vt:lpstr>Arial</vt:lpstr>
      <vt:lpstr>Calibri</vt:lpstr>
      <vt:lpstr>Century</vt:lpstr>
      <vt:lpstr>Segoe UI</vt:lpstr>
      <vt:lpstr>1_Office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gest</dc:creator>
  <cp:lastModifiedBy>Shigeyuki Hamori</cp:lastModifiedBy>
  <cp:revision>137</cp:revision>
  <cp:lastPrinted>2019-08-22T04:24:18Z</cp:lastPrinted>
  <dcterms:created xsi:type="dcterms:W3CDTF">2016-01-04T02:18:57Z</dcterms:created>
  <dcterms:modified xsi:type="dcterms:W3CDTF">2019-09-18T17:48:05Z</dcterms:modified>
</cp:coreProperties>
</file>